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3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3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34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5" r:id="rId1"/>
    <p:sldMasterId id="2147483737" r:id="rId2"/>
  </p:sldMasterIdLst>
  <p:notesMasterIdLst>
    <p:notesMasterId r:id="rId97"/>
  </p:notesMasterIdLst>
  <p:sldIdLst>
    <p:sldId id="443" r:id="rId3"/>
    <p:sldId id="505" r:id="rId4"/>
    <p:sldId id="518" r:id="rId5"/>
    <p:sldId id="506" r:id="rId6"/>
    <p:sldId id="507" r:id="rId7"/>
    <p:sldId id="508" r:id="rId8"/>
    <p:sldId id="509" r:id="rId9"/>
    <p:sldId id="510" r:id="rId10"/>
    <p:sldId id="260" r:id="rId11"/>
    <p:sldId id="270" r:id="rId12"/>
    <p:sldId id="263" r:id="rId13"/>
    <p:sldId id="266" r:id="rId14"/>
    <p:sldId id="269" r:id="rId15"/>
    <p:sldId id="480" r:id="rId16"/>
    <p:sldId id="493" r:id="rId17"/>
    <p:sldId id="482" r:id="rId18"/>
    <p:sldId id="494" r:id="rId19"/>
    <p:sldId id="481" r:id="rId20"/>
    <p:sldId id="515" r:id="rId21"/>
    <p:sldId id="495" r:id="rId22"/>
    <p:sldId id="345" r:id="rId23"/>
    <p:sldId id="351" r:id="rId24"/>
    <p:sldId id="352" r:id="rId25"/>
    <p:sldId id="353" r:id="rId26"/>
    <p:sldId id="387" r:id="rId27"/>
    <p:sldId id="360" r:id="rId28"/>
    <p:sldId id="383" r:id="rId29"/>
    <p:sldId id="354" r:id="rId30"/>
    <p:sldId id="384" r:id="rId31"/>
    <p:sldId id="502" r:id="rId32"/>
    <p:sldId id="496" r:id="rId33"/>
    <p:sldId id="497" r:id="rId34"/>
    <p:sldId id="498" r:id="rId35"/>
    <p:sldId id="499" r:id="rId36"/>
    <p:sldId id="500" r:id="rId37"/>
    <p:sldId id="501" r:id="rId38"/>
    <p:sldId id="517" r:id="rId39"/>
    <p:sldId id="516" r:id="rId40"/>
    <p:sldId id="503" r:id="rId41"/>
    <p:sldId id="519" r:id="rId42"/>
    <p:sldId id="492" r:id="rId43"/>
    <p:sldId id="456" r:id="rId44"/>
    <p:sldId id="457" r:id="rId45"/>
    <p:sldId id="458" r:id="rId46"/>
    <p:sldId id="459" r:id="rId47"/>
    <p:sldId id="520" r:id="rId48"/>
    <p:sldId id="529" r:id="rId49"/>
    <p:sldId id="530" r:id="rId50"/>
    <p:sldId id="531" r:id="rId51"/>
    <p:sldId id="532" r:id="rId52"/>
    <p:sldId id="534" r:id="rId53"/>
    <p:sldId id="521" r:id="rId54"/>
    <p:sldId id="460" r:id="rId55"/>
    <p:sldId id="522" r:id="rId56"/>
    <p:sldId id="535" r:id="rId57"/>
    <p:sldId id="536" r:id="rId58"/>
    <p:sldId id="537" r:id="rId59"/>
    <p:sldId id="463" r:id="rId60"/>
    <p:sldId id="464" r:id="rId61"/>
    <p:sldId id="523" r:id="rId62"/>
    <p:sldId id="538" r:id="rId63"/>
    <p:sldId id="539" r:id="rId64"/>
    <p:sldId id="540" r:id="rId65"/>
    <p:sldId id="541" r:id="rId66"/>
    <p:sldId id="542" r:id="rId67"/>
    <p:sldId id="466" r:id="rId68"/>
    <p:sldId id="524" r:id="rId69"/>
    <p:sldId id="549" r:id="rId70"/>
    <p:sldId id="550" r:id="rId71"/>
    <p:sldId id="548" r:id="rId72"/>
    <p:sldId id="467" r:id="rId73"/>
    <p:sldId id="525" r:id="rId74"/>
    <p:sldId id="543" r:id="rId75"/>
    <p:sldId id="544" r:id="rId76"/>
    <p:sldId id="468" r:id="rId77"/>
    <p:sldId id="526" r:id="rId78"/>
    <p:sldId id="546" r:id="rId79"/>
    <p:sldId id="547" r:id="rId80"/>
    <p:sldId id="545" r:id="rId81"/>
    <p:sldId id="470" r:id="rId82"/>
    <p:sldId id="551" r:id="rId83"/>
    <p:sldId id="555" r:id="rId84"/>
    <p:sldId id="552" r:id="rId85"/>
    <p:sldId id="553" r:id="rId86"/>
    <p:sldId id="554" r:id="rId87"/>
    <p:sldId id="471" r:id="rId88"/>
    <p:sldId id="472" r:id="rId89"/>
    <p:sldId id="475" r:id="rId90"/>
    <p:sldId id="476" r:id="rId91"/>
    <p:sldId id="477" r:id="rId92"/>
    <p:sldId id="478" r:id="rId93"/>
    <p:sldId id="355" r:id="rId94"/>
    <p:sldId id="262" r:id="rId95"/>
    <p:sldId id="513" r:id="rId96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0066CC"/>
    <a:srgbClr val="990000"/>
    <a:srgbClr val="B2B2B2"/>
    <a:srgbClr val="808080"/>
    <a:srgbClr val="EAEAEA"/>
    <a:srgbClr val="800080"/>
    <a:srgbClr val="0000FF"/>
    <a:srgbClr val="00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198" autoAdjust="0"/>
  </p:normalViewPr>
  <p:slideViewPr>
    <p:cSldViewPr>
      <p:cViewPr varScale="1">
        <p:scale>
          <a:sx n="163" d="100"/>
          <a:sy n="163" d="100"/>
        </p:scale>
        <p:origin x="-1688" y="-112"/>
      </p:cViewPr>
      <p:guideLst>
        <p:guide orient="horz" pos="2048"/>
        <p:guide pos="29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08"/>
    </p:cViewPr>
  </p:sorterViewPr>
  <p:notesViewPr>
    <p:cSldViewPr>
      <p:cViewPr varScale="1">
        <p:scale>
          <a:sx n="70" d="100"/>
          <a:sy n="70" d="100"/>
        </p:scale>
        <p:origin x="-3234" y="-90"/>
      </p:cViewPr>
      <p:guideLst>
        <p:guide orient="horz" pos="2880"/>
        <p:guide pos="2160"/>
      </p:guideLst>
    </p:cSldViewPr>
  </p:notesViewPr>
  <p:gridSpacing cx="45003" cy="45003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theme" Target="theme/theme1.xml"/><Relationship Id="rId10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90" Type="http://schemas.openxmlformats.org/officeDocument/2006/relationships/slide" Target="slides/slide88.xml"/><Relationship Id="rId91" Type="http://schemas.openxmlformats.org/officeDocument/2006/relationships/slide" Target="slides/slide89.xml"/><Relationship Id="rId92" Type="http://schemas.openxmlformats.org/officeDocument/2006/relationships/slide" Target="slides/slide90.xml"/><Relationship Id="rId93" Type="http://schemas.openxmlformats.org/officeDocument/2006/relationships/slide" Target="slides/slide91.xml"/><Relationship Id="rId94" Type="http://schemas.openxmlformats.org/officeDocument/2006/relationships/slide" Target="slides/slide92.xml"/><Relationship Id="rId95" Type="http://schemas.openxmlformats.org/officeDocument/2006/relationships/slide" Target="slides/slide93.xml"/><Relationship Id="rId96" Type="http://schemas.openxmlformats.org/officeDocument/2006/relationships/slide" Target="slides/slide94.xml"/><Relationship Id="rId97" Type="http://schemas.openxmlformats.org/officeDocument/2006/relationships/notesMaster" Target="notesMasters/notesMaster1.xml"/><Relationship Id="rId98" Type="http://schemas.openxmlformats.org/officeDocument/2006/relationships/printerSettings" Target="printerSettings/printerSettings1.bin"/><Relationship Id="rId99" Type="http://schemas.openxmlformats.org/officeDocument/2006/relationships/presProps" Target="pres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100" Type="http://schemas.openxmlformats.org/officeDocument/2006/relationships/viewProps" Target="viewProps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865D4456-05D8-4802-9749-2CCB127041D7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152878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4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5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6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7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8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9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0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1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2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3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4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5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6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1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533713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21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9359807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22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8028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23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8579080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24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0318837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25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4736883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26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6078841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27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4950355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70412" cy="3427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1813"/>
            <a:ext cx="5484812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30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473688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37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4736883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7E97020-AD6D-45FF-877E-02C606A32080}" type="slidenum">
              <a:rPr lang="pt-BR" altLang="en-US" smtClean="0"/>
              <a:pPr>
                <a:defRPr/>
              </a:pPr>
              <a:t>38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39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4736883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707AE9-0D99-4EC8-B856-52B4AF3777CA}" type="slidenum">
              <a:rPr lang="pt-BR" altLang="en-US" smtClean="0">
                <a:latin typeface="Arial" charset="0"/>
                <a:ea typeface="宋体" pitchFamily="2" charset="-122"/>
                <a:cs typeface="Arial" charset="0"/>
              </a:rPr>
              <a:pPr eaLnBrk="1" hangingPunct="1">
                <a:spcBef>
                  <a:spcPct val="0"/>
                </a:spcBef>
              </a:pPr>
              <a:t>40</a:t>
            </a:fld>
            <a:endParaRPr lang="pt-BR" altLang="en-US" smtClean="0">
              <a:latin typeface="Arial" charset="0"/>
              <a:ea typeface="宋体" pitchFamily="2" charset="-122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82E4F2-816E-4CF8-8C72-0C6AE01C13D9}" type="slidenum">
              <a:rPr lang="pt-BR" altLang="en-US" smtClean="0">
                <a:latin typeface="Arial" charset="0"/>
                <a:ea typeface="宋体" pitchFamily="2" charset="-122"/>
                <a:cs typeface="Arial" charset="0"/>
              </a:rPr>
              <a:pPr eaLnBrk="1" hangingPunct="1">
                <a:spcBef>
                  <a:spcPct val="0"/>
                </a:spcBef>
              </a:pPr>
              <a:t>41</a:t>
            </a:fld>
            <a:endParaRPr lang="pt-BR" altLang="en-US" smtClean="0">
              <a:latin typeface="Arial" charset="0"/>
              <a:ea typeface="宋体" pitchFamily="2" charset="-122"/>
              <a:cs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DAF5CC3-3EA9-4831-8035-7F05EA6EBF17}" type="slidenum">
              <a:rPr lang="pt-BR" altLang="en-US" smtClean="0"/>
              <a:pPr>
                <a:defRPr/>
              </a:pPr>
              <a:t>42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2032488-7769-4656-836D-BF79A4E49830}" type="slidenum">
              <a:rPr lang="pt-BR" altLang="en-US" smtClean="0"/>
              <a:pPr>
                <a:defRPr/>
              </a:pPr>
              <a:t>43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9761708-9DDA-4F50-8F5C-5D33A71EFC9D}" type="slidenum">
              <a:rPr lang="pt-BR" altLang="en-US" smtClean="0"/>
              <a:pPr>
                <a:defRPr/>
              </a:pPr>
              <a:t>44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CA5D4CC-B63E-4C7B-A9CB-E640C1651186}" type="slidenum">
              <a:rPr lang="pt-BR" altLang="en-US" smtClean="0"/>
              <a:pPr>
                <a:defRPr/>
              </a:pPr>
              <a:t>45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9F600CC-681E-4347-B084-27222657C057}" type="slidenum">
              <a:rPr lang="pt-BR" altLang="en-US" smtClean="0"/>
              <a:pPr>
                <a:defRPr/>
              </a:pPr>
              <a:t>53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0E7AFF8-7729-42C9-B4D5-F250A2F7C0EF}" type="slidenum">
              <a:rPr lang="pt-BR" altLang="en-US" smtClean="0"/>
              <a:pPr>
                <a:defRPr/>
              </a:pPr>
              <a:t>58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7688113-CAB6-448D-815F-DFF0C7F06CFF}" type="slidenum">
              <a:rPr lang="pt-BR" altLang="en-US" smtClean="0"/>
              <a:pPr>
                <a:defRPr/>
              </a:pPr>
              <a:t>59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9B6C207-3F9B-4926-BE0C-303A53684B37}" type="slidenum">
              <a:rPr lang="pt-BR" altLang="en-US" smtClean="0"/>
              <a:pPr>
                <a:defRPr/>
              </a:pPr>
              <a:t>66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33F09E1A-E53E-4142-A787-B0CA78B11DF8}" type="slidenum">
              <a:rPr lang="pt-BR" altLang="en-US" smtClean="0"/>
              <a:pPr>
                <a:defRPr/>
              </a:pPr>
              <a:t>71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2B5B81B-EE46-43CE-8337-8CC040B9C1D9}" type="slidenum">
              <a:rPr lang="pt-BR" altLang="en-US" smtClean="0"/>
              <a:pPr>
                <a:defRPr/>
              </a:pPr>
              <a:t>75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C9F6EE1-5EFB-4C3D-8751-841559A1B124}" type="slidenum">
              <a:rPr lang="pt-BR" altLang="en-US" smtClean="0"/>
              <a:pPr>
                <a:defRPr/>
              </a:pPr>
              <a:t>80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86A3E10-2050-4AFC-9A98-6256F86ECACC}" type="slidenum">
              <a:rPr lang="pt-BR" altLang="en-US" smtClean="0"/>
              <a:pPr>
                <a:defRPr/>
              </a:pPr>
              <a:t>86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A504AE1-C71E-4349-A217-3213C43B25C2}" type="slidenum">
              <a:rPr lang="pt-BR" altLang="en-US" smtClean="0"/>
              <a:pPr>
                <a:defRPr/>
              </a:pPr>
              <a:t>87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505A3B8-DC09-428B-930A-0C5617AA21A6}" type="slidenum">
              <a:rPr lang="pt-BR" altLang="en-US" smtClean="0"/>
              <a:pPr>
                <a:defRPr/>
              </a:pPr>
              <a:t>88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1B6C6496-5EA7-4334-9C46-30FD3075079D}" type="slidenum">
              <a:rPr lang="pt-BR" altLang="en-US" smtClean="0"/>
              <a:pPr>
                <a:defRPr/>
              </a:pPr>
              <a:t>89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54E40F7-297A-46A9-8A4B-EB8F07257068}" type="slidenum">
              <a:rPr lang="pt-BR" altLang="en-US" smtClean="0"/>
              <a:pPr>
                <a:defRPr/>
              </a:pPr>
              <a:t>90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6D47224-0D77-41D1-B7D9-9CCAC7367099}" type="slidenum">
              <a:rPr lang="pt-BR" altLang="en-US" smtClean="0"/>
              <a:pPr>
                <a:defRPr/>
              </a:pPr>
              <a:t>91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92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88257669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93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033255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55113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47813" y="1701800"/>
            <a:ext cx="6908800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2927350"/>
            <a:ext cx="6913562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BE085-FBEC-443C-96C1-70C91B46ACE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2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ADB72-CDDD-424C-BB75-27830166DD8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6724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74750"/>
            <a:ext cx="8229600" cy="4953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8963" y="6327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14BB99-E97C-4D37-A2EB-27E821233E2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2900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90500"/>
            <a:ext cx="8229600" cy="582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74750"/>
            <a:ext cx="40386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74750"/>
            <a:ext cx="40386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27450"/>
            <a:ext cx="40386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27450"/>
            <a:ext cx="40386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8963" y="6327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B7FAE5F-0824-48A3-925F-22A1821671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548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84A8C-5E90-48A9-83C6-CD6987D22A0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7653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654D8-328E-4383-A2EE-D1602D068F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2769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8F328-F321-4717-ACBA-E13E2DA31ED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2825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3ACCD-8564-429E-A9B7-7B3ABD5924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1905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AE469-7BAC-41A1-9558-8B680AB57A7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4635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71723-DB04-4D6E-87A0-73AA414D9CB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982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F9175-49FA-4555-AED5-42343799810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9933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A5C2A-42F1-42B3-BB25-0135DA4EA9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2727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12174-A7EF-408C-8198-84AA55E914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6397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243EC-BC9E-4ABA-A1B4-01893BDAB5F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5148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C3B46-E180-441A-924E-61590FD588C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9414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DD3EC-E579-4703-A0F5-D86F01E8AA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455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5B63F-AC12-4068-A36A-4FF34158A21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4638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395FF-1A9A-4F7A-BA51-3C035067525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152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5DA32-175B-49B4-A426-939D1BBD88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2668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5E681-85C0-4B75-A349-A0031478CC3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9944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14103-5065-4B3E-9A3C-E0FB89724A8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6243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DC133-7CA8-4E3F-B239-6DF4939DC7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368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74C22-6CDE-4CAE-BE93-C789F46A18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5755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0500"/>
            <a:ext cx="8229600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7475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8963" y="63277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70" tIns="46990" rIns="90170" bIns="4699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5A0F9765-4A8B-44C7-827B-8B90331E5CC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59" r:id="rId12"/>
    <p:sldLayoutId id="2147483760" r:id="rId13"/>
  </p:sldLayoutIdLst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宋体" pitchFamily="2" charset="-122"/>
        </a:defRPr>
      </a:lvl2pPr>
      <a:lvl3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宋体" pitchFamily="2" charset="-122"/>
        </a:defRPr>
      </a:lvl3pPr>
      <a:lvl4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宋体" pitchFamily="2" charset="-122"/>
        </a:defRPr>
      </a:lvl4pPr>
      <a:lvl5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宋体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宋体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宋体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宋体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D40EB2CA-618D-4886-9917-483A3592327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microsoft.com/office/2007/relationships/hdphoto" Target="../media/hdphoto2.wdp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16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microsoft.com/office/2007/relationships/hdphoto" Target="../media/hdphoto1.wdp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jpe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png"/><Relationship Id="rId12" Type="http://schemas.openxmlformats.org/officeDocument/2006/relationships/image" Target="../media/image52.png"/><Relationship Id="rId13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5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jpeg"/><Relationship Id="rId6" Type="http://schemas.openxmlformats.org/officeDocument/2006/relationships/image" Target="../media/image23.png"/><Relationship Id="rId7" Type="http://schemas.openxmlformats.org/officeDocument/2006/relationships/image" Target="../media/image22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8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6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7.png"/><Relationship Id="rId3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6863" y="863119"/>
            <a:ext cx="8461375" cy="2970908"/>
          </a:xfrm>
        </p:spPr>
        <p:txBody>
          <a:bodyPr/>
          <a:lstStyle/>
          <a:p>
            <a:r>
              <a:rPr lang="en-GB" altLang="en-US" sz="4400" dirty="0" smtClean="0"/>
              <a:t>Mining Programming</a:t>
            </a:r>
            <a:br>
              <a:rPr lang="en-GB" altLang="en-US" sz="4400" dirty="0" smtClean="0"/>
            </a:br>
            <a:r>
              <a:rPr lang="en-GB" altLang="en-US" sz="4400" dirty="0" smtClean="0"/>
              <a:t>Language Usage</a:t>
            </a:r>
            <a:br>
              <a:rPr lang="en-GB" altLang="en-US" sz="4400" dirty="0" smtClean="0"/>
            </a:br>
            <a:r>
              <a:rPr lang="en-GB" altLang="en-US" sz="4400" dirty="0" smtClean="0"/>
              <a:t>with </a:t>
            </a:r>
            <a:r>
              <a:rPr lang="en-GB" altLang="en-US" sz="4400" dirty="0" smtClean="0"/>
              <a:t>Boa</a:t>
            </a:r>
            <a:endParaRPr lang="en-GB" altLang="en-US" sz="44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58738" y="4867179"/>
            <a:ext cx="6913562" cy="807394"/>
          </a:xfrm>
        </p:spPr>
        <p:txBody>
          <a:bodyPr anchor="b"/>
          <a:lstStyle/>
          <a:p>
            <a:r>
              <a:rPr lang="en-GB" altLang="en-US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Robert Dyer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-18306" y="6247900"/>
            <a:ext cx="9117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1200" dirty="0" smtClean="0">
                <a:solidFill>
                  <a:schemeClr val="tx1"/>
                </a:solidFill>
              </a:rPr>
              <a:t>These </a:t>
            </a:r>
            <a:r>
              <a:rPr lang="en-GB" altLang="en-US" sz="1200" dirty="0">
                <a:solidFill>
                  <a:schemeClr val="tx1"/>
                </a:solidFill>
              </a:rPr>
              <a:t>research activities </a:t>
            </a:r>
            <a:r>
              <a:rPr lang="en-GB" altLang="en-US" sz="1200" dirty="0" smtClean="0">
                <a:solidFill>
                  <a:schemeClr val="tx1"/>
                </a:solidFill>
              </a:rPr>
              <a:t>supported </a:t>
            </a:r>
            <a:r>
              <a:rPr lang="en-GB" altLang="en-US" sz="1200" dirty="0">
                <a:solidFill>
                  <a:schemeClr val="tx1"/>
                </a:solidFill>
              </a:rPr>
              <a:t>in part by the US National Science </a:t>
            </a:r>
            <a:r>
              <a:rPr lang="en-GB" altLang="en-US" sz="1200" dirty="0" smtClean="0">
                <a:solidFill>
                  <a:schemeClr val="tx1"/>
                </a:solidFill>
              </a:rPr>
              <a:t>Foundation (</a:t>
            </a:r>
            <a:r>
              <a:rPr lang="en-GB" altLang="en-US" sz="1200" dirty="0">
                <a:solidFill>
                  <a:schemeClr val="tx1"/>
                </a:solidFill>
              </a:rPr>
              <a:t>NSF) </a:t>
            </a:r>
            <a:r>
              <a:rPr lang="en-GB" altLang="en-US" sz="1200" dirty="0" smtClean="0">
                <a:solidFill>
                  <a:schemeClr val="tx1"/>
                </a:solidFill>
              </a:rPr>
              <a:t>grants</a:t>
            </a:r>
            <a:br>
              <a:rPr lang="en-GB" altLang="en-US" sz="1200" dirty="0" smtClean="0">
                <a:solidFill>
                  <a:schemeClr val="tx1"/>
                </a:solidFill>
              </a:rPr>
            </a:br>
            <a:r>
              <a:rPr lang="en-GB" altLang="en-US" sz="1200" dirty="0" smtClean="0">
                <a:solidFill>
                  <a:schemeClr val="tx1"/>
                </a:solidFill>
              </a:rPr>
              <a:t>CNS</a:t>
            </a:r>
            <a:r>
              <a:rPr lang="en-GB" altLang="en-US" sz="1200" dirty="0">
                <a:solidFill>
                  <a:schemeClr val="tx1"/>
                </a:solidFill>
              </a:rPr>
              <a:t>-15-13263, CNS-15-12947, CCF</a:t>
            </a:r>
            <a:r>
              <a:rPr lang="en-GB" altLang="en-US" sz="1200" dirty="0" smtClean="0">
                <a:solidFill>
                  <a:schemeClr val="tx1"/>
                </a:solidFill>
              </a:rPr>
              <a:t>-15-18897, CCF-15-18776, CCF-14-23370, CCF</a:t>
            </a:r>
            <a:r>
              <a:rPr lang="en-GB" altLang="en-US" sz="1200" dirty="0">
                <a:solidFill>
                  <a:schemeClr val="tx1"/>
                </a:solidFill>
              </a:rPr>
              <a:t>-13-49153</a:t>
            </a:r>
            <a:r>
              <a:rPr lang="en-GB" altLang="en-US" sz="1200" dirty="0" smtClean="0">
                <a:solidFill>
                  <a:schemeClr val="tx1"/>
                </a:solidFill>
              </a:rPr>
              <a:t>,</a:t>
            </a:r>
            <a:br>
              <a:rPr lang="en-GB" altLang="en-US" sz="1200" dirty="0" smtClean="0">
                <a:solidFill>
                  <a:schemeClr val="tx1"/>
                </a:solidFill>
              </a:rPr>
            </a:br>
            <a:r>
              <a:rPr lang="en-GB" altLang="en-US" sz="1200" dirty="0" smtClean="0">
                <a:solidFill>
                  <a:schemeClr val="tx1"/>
                </a:solidFill>
              </a:rPr>
              <a:t>CCF</a:t>
            </a:r>
            <a:r>
              <a:rPr lang="en-GB" altLang="en-US" sz="1200" dirty="0">
                <a:solidFill>
                  <a:schemeClr val="tx1"/>
                </a:solidFill>
              </a:rPr>
              <a:t>-13-20578, TWC-12-23828, CCF-11-17937, CCF-10-17334, and CCF-10-18600.</a:t>
            </a:r>
          </a:p>
        </p:txBody>
      </p:sp>
      <p:pic>
        <p:nvPicPr>
          <p:cNvPr id="5135" name="Picture 15" descr="large-bgsu-orange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105" y="5677748"/>
            <a:ext cx="1152683" cy="3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1781814" y="4160219"/>
            <a:ext cx="1896110" cy="1698309"/>
            <a:chOff x="0" y="0"/>
            <a:chExt cx="2987" cy="2673"/>
          </a:xfrm>
        </p:grpSpPr>
        <p:pic>
          <p:nvPicPr>
            <p:cNvPr id="7" name="Picture 7" descr="tn-ne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498"/>
            <a:stretch>
              <a:fillRect/>
            </a:stretch>
          </p:blipFill>
          <p:spPr bwMode="auto">
            <a:xfrm>
              <a:off x="611" y="0"/>
              <a:ext cx="1765" cy="2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0" y="2092"/>
              <a:ext cx="2987" cy="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b="1" dirty="0" err="1">
                  <a:solidFill>
                    <a:srgbClr val="000000"/>
                  </a:solidFill>
                </a:rPr>
                <a:t>Tien</a:t>
              </a:r>
              <a:r>
                <a:rPr lang="en-GB" altLang="en-US" b="1" dirty="0">
                  <a:solidFill>
                    <a:srgbClr val="000000"/>
                  </a:solidFill>
                </a:rPr>
                <a:t> N. Nguyen</a:t>
              </a:r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-14839" y="4136406"/>
            <a:ext cx="1754822" cy="1722122"/>
            <a:chOff x="0" y="0"/>
            <a:chExt cx="2763" cy="2711"/>
          </a:xfrm>
        </p:grpSpPr>
        <p:pic>
          <p:nvPicPr>
            <p:cNvPr id="10" name="Picture 10" descr="hraja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" y="0"/>
              <a:ext cx="1718" cy="2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0" y="2130"/>
              <a:ext cx="2763" cy="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b="1" dirty="0" err="1">
                  <a:solidFill>
                    <a:srgbClr val="000000"/>
                  </a:solidFill>
                </a:rPr>
                <a:t>Hridesh</a:t>
              </a:r>
              <a:r>
                <a:rPr lang="en-GB" altLang="en-US" b="1" dirty="0">
                  <a:solidFill>
                    <a:srgbClr val="000000"/>
                  </a:solidFill>
                </a:rPr>
                <a:t> </a:t>
              </a:r>
              <a:r>
                <a:rPr lang="en-GB" altLang="en-US" b="1" dirty="0" err="1">
                  <a:solidFill>
                    <a:srgbClr val="000000"/>
                  </a:solidFill>
                </a:rPr>
                <a:t>Rajan</a:t>
              </a:r>
              <a:endParaRPr lang="en-GB" altLang="en-US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3695862" y="4204669"/>
            <a:ext cx="2181225" cy="1654493"/>
            <a:chOff x="0" y="0"/>
            <a:chExt cx="3434" cy="2605"/>
          </a:xfrm>
        </p:grpSpPr>
        <p:pic>
          <p:nvPicPr>
            <p:cNvPr id="13" name="Picture 13" descr="hoa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" y="0"/>
              <a:ext cx="1616" cy="19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0" y="2023"/>
              <a:ext cx="3434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b="1" dirty="0" err="1">
                  <a:solidFill>
                    <a:schemeClr val="tx1"/>
                  </a:solidFill>
                </a:rPr>
                <a:t>Hoan</a:t>
              </a:r>
              <a:r>
                <a:rPr lang="en-GB" altLang="en-US" b="1" dirty="0">
                  <a:solidFill>
                    <a:schemeClr val="tx1"/>
                  </a:solidFill>
                </a:rPr>
                <a:t> </a:t>
              </a:r>
              <a:r>
                <a:rPr lang="en-GB" altLang="en-US" b="1" dirty="0" err="1">
                  <a:solidFill>
                    <a:schemeClr val="tx1"/>
                  </a:solidFill>
                </a:rPr>
                <a:t>Anh</a:t>
              </a:r>
              <a:r>
                <a:rPr lang="en-GB" altLang="en-US" b="1" dirty="0">
                  <a:solidFill>
                    <a:schemeClr val="tx1"/>
                  </a:solidFill>
                </a:rPr>
                <a:t> Nguyen</a:t>
              </a:r>
            </a:p>
          </p:txBody>
        </p:sp>
      </p:grpSp>
      <p:pic>
        <p:nvPicPr>
          <p:cNvPr id="15" name="Picture 5" descr="spri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790" y="5904165"/>
            <a:ext cx="335438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3F29D-44DA-43E6-BD87-73FA3156E3A0}" type="slidenum">
              <a:rPr lang="en-GB" altLang="en-US"/>
              <a:pPr/>
              <a:t>10</a:t>
            </a:fld>
            <a:endParaRPr lang="en-GB" altLang="en-US"/>
          </a:p>
        </p:txBody>
      </p:sp>
      <p:pic>
        <p:nvPicPr>
          <p:cNvPr id="20482" name="Picture 2" descr="fir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358900"/>
            <a:ext cx="6526212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la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358900"/>
            <a:ext cx="6526212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seco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358900"/>
            <a:ext cx="6526212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thir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358900"/>
            <a:ext cx="6526212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98778"/>
            <a:ext cx="8229600" cy="582613"/>
          </a:xfrm>
        </p:spPr>
        <p:txBody>
          <a:bodyPr/>
          <a:lstStyle/>
          <a:p>
            <a:r>
              <a:rPr lang="en-GB" altLang="en-US" sz="3200" dirty="0"/>
              <a:t>How many </a:t>
            </a:r>
            <a:r>
              <a:rPr lang="en-GB" altLang="en-US" sz="3200" dirty="0" smtClean="0"/>
              <a:t>words</a:t>
            </a:r>
            <a:br>
              <a:rPr lang="en-GB" altLang="en-US" sz="3200" dirty="0" smtClean="0"/>
            </a:br>
            <a:r>
              <a:rPr lang="en-GB" altLang="en-US" sz="3200" dirty="0" smtClean="0"/>
              <a:t>are </a:t>
            </a:r>
            <a:r>
              <a:rPr lang="en-GB" altLang="en-US" sz="3200" dirty="0"/>
              <a:t>in commit messages?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167188" y="3743325"/>
            <a:ext cx="3071812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Words[] = update, 30715</a:t>
            </a:r>
          </a:p>
          <a:p>
            <a:r>
              <a:rPr lang="en-GB" altLang="en-US">
                <a:solidFill>
                  <a:schemeClr val="tx1"/>
                </a:solidFill>
              </a:rPr>
              <a:t>Words[] = cleanup, 19073</a:t>
            </a:r>
          </a:p>
          <a:p>
            <a:r>
              <a:rPr lang="en-GB" altLang="en-US">
                <a:solidFill>
                  <a:schemeClr val="tx1"/>
                </a:solidFill>
              </a:rPr>
              <a:t>Words[] = updated, 18737</a:t>
            </a:r>
          </a:p>
          <a:p>
            <a:r>
              <a:rPr lang="en-GB" altLang="en-US">
                <a:solidFill>
                  <a:schemeClr val="tx1"/>
                </a:solidFill>
              </a:rPr>
              <a:t>Words[] = refactoring, 11981</a:t>
            </a:r>
          </a:p>
          <a:p>
            <a:r>
              <a:rPr lang="en-GB" altLang="en-US">
                <a:solidFill>
                  <a:schemeClr val="tx1"/>
                </a:solidFill>
              </a:rPr>
              <a:t>Words[] = fix, 11705</a:t>
            </a:r>
          </a:p>
          <a:p>
            <a:r>
              <a:rPr lang="en-GB" altLang="en-US">
                <a:solidFill>
                  <a:schemeClr val="tx1"/>
                </a:solidFill>
              </a:rPr>
              <a:t>Words[] = test, 9428</a:t>
            </a:r>
          </a:p>
          <a:p>
            <a:r>
              <a:rPr lang="en-GB" altLang="en-US">
                <a:solidFill>
                  <a:schemeClr val="tx1"/>
                </a:solidFill>
              </a:rPr>
              <a:t>Words[] = typo, 9288</a:t>
            </a:r>
          </a:p>
          <a:p>
            <a:r>
              <a:rPr lang="en-GB" altLang="en-US">
                <a:solidFill>
                  <a:schemeClr val="tx1"/>
                </a:solidFill>
              </a:rPr>
              <a:t>Words[] = updates, 7746</a:t>
            </a:r>
          </a:p>
          <a:p>
            <a:r>
              <a:rPr lang="en-GB" altLang="en-US">
                <a:solidFill>
                  <a:schemeClr val="tx1"/>
                </a:solidFill>
              </a:rPr>
              <a:t>Words[] = javadoc, 6893</a:t>
            </a:r>
          </a:p>
          <a:p>
            <a:r>
              <a:rPr lang="en-GB" altLang="en-US">
                <a:solidFill>
                  <a:schemeClr val="tx1"/>
                </a:solidFill>
              </a:rPr>
              <a:t>Words[] = bugfix, 6295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bldLvl="0" autoUpdateAnimBg="0"/>
      <p:bldP spid="20487" grpId="1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E934-2102-48EB-B314-DDA10AEEC52A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778"/>
            <a:ext cx="8229600" cy="582613"/>
          </a:xfrm>
        </p:spPr>
        <p:txBody>
          <a:bodyPr/>
          <a:lstStyle/>
          <a:p>
            <a:r>
              <a:rPr lang="en-GB" altLang="en-US" dirty="0"/>
              <a:t>How has unit </a:t>
            </a:r>
            <a:r>
              <a:rPr lang="en-GB" altLang="en-US" dirty="0" smtClean="0"/>
              <a:t>testing</a:t>
            </a:r>
            <a:br>
              <a:rPr lang="en-GB" altLang="en-US" dirty="0" smtClean="0"/>
            </a:br>
            <a:r>
              <a:rPr lang="en-GB" altLang="en-US" dirty="0" smtClean="0"/>
              <a:t>been adopted over </a:t>
            </a:r>
            <a:r>
              <a:rPr lang="en-GB" altLang="en-US" dirty="0"/>
              <a:t>time?</a:t>
            </a:r>
          </a:p>
        </p:txBody>
      </p:sp>
      <p:pic>
        <p:nvPicPr>
          <p:cNvPr id="22531" name="Picture 3" descr="Picture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270000"/>
            <a:ext cx="8540750" cy="50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Arrow 771"/>
          <p:cNvSpPr>
            <a:spLocks noChangeShapeType="1"/>
          </p:cNvSpPr>
          <p:nvPr/>
        </p:nvSpPr>
        <p:spPr bwMode="auto">
          <a:xfrm>
            <a:off x="1827213" y="4105275"/>
            <a:ext cx="1587" cy="1574800"/>
          </a:xfrm>
          <a:prstGeom prst="line">
            <a:avLst/>
          </a:prstGeom>
          <a:noFill/>
          <a:ln w="38100" cap="flat" cmpd="sng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971550" y="3744913"/>
            <a:ext cx="17954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chemeClr val="hlink"/>
                </a:solidFill>
              </a:rPr>
              <a:t>JUnit 4 release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59968-D834-4F61-AC81-7616F8E25BFC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98763"/>
            <a:ext cx="9144000" cy="806450"/>
          </a:xfrm>
          <a:ln/>
        </p:spPr>
        <p:txBody>
          <a:bodyPr/>
          <a:lstStyle/>
          <a:p>
            <a:r>
              <a:rPr lang="en-GB" altLang="en-US" sz="3200"/>
              <a:t>What makes this</a:t>
            </a:r>
            <a:br>
              <a:rPr lang="en-GB" altLang="en-US" sz="3200"/>
            </a:br>
            <a:r>
              <a:rPr lang="en-GB" altLang="en-US" sz="3200" b="1" i="1"/>
              <a:t>ultra-large-scale</a:t>
            </a:r>
            <a:r>
              <a:rPr lang="en-GB" altLang="en-US" sz="3200"/>
              <a:t> mining?</a:t>
            </a:r>
            <a:endParaRPr lang="en-GB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71E9-22D7-4893-ACBD-755C2C286802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Previous examples queried...</a:t>
            </a:r>
          </a:p>
        </p:txBody>
      </p:sp>
      <p:graphicFrame>
        <p:nvGraphicFramePr>
          <p:cNvPr id="26627" name="Group 3"/>
          <p:cNvGraphicFramePr>
            <a:graphicFrameLocks noGrp="1"/>
          </p:cNvGraphicFramePr>
          <p:nvPr>
            <p:ph type="tbl" idx="1"/>
          </p:nvPr>
        </p:nvGraphicFramePr>
        <p:xfrm>
          <a:off x="2192338" y="1763713"/>
          <a:ext cx="4759325" cy="3059114"/>
        </p:xfrm>
        <a:graphic>
          <a:graphicData uri="http://schemas.openxmlformats.org/drawingml/2006/table">
            <a:tbl>
              <a:tblPr/>
              <a:tblGrid>
                <a:gridCol w="2379662"/>
                <a:gridCol w="2379663"/>
              </a:tblGrid>
              <a:tr h="509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Projects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699,331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09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Code Repositories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494,158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1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Revisions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15,063,073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Unique Files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69,863,970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09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File Snapshots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147,074,540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1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AST Nodes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18,651,043,23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6672" name="Text Box 48"/>
          <p:cNvSpPr txBox="1">
            <a:spLocks noChangeArrowheads="1"/>
          </p:cNvSpPr>
          <p:nvPr/>
        </p:nvSpPr>
        <p:spPr bwMode="auto">
          <a:xfrm>
            <a:off x="2098675" y="5583238"/>
            <a:ext cx="49918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400" dirty="0">
                <a:solidFill>
                  <a:schemeClr val="tx1"/>
                </a:solidFill>
              </a:rPr>
              <a:t>Over </a:t>
            </a:r>
            <a:r>
              <a:rPr lang="en-GB" altLang="en-US" sz="2400" b="1" dirty="0">
                <a:solidFill>
                  <a:schemeClr val="tx1"/>
                </a:solidFill>
              </a:rPr>
              <a:t>250GB</a:t>
            </a:r>
            <a:r>
              <a:rPr lang="en-GB" altLang="en-US" sz="2400" dirty="0">
                <a:solidFill>
                  <a:schemeClr val="tx1"/>
                </a:solidFill>
              </a:rPr>
              <a:t> of </a:t>
            </a:r>
            <a:r>
              <a:rPr lang="en-GB" altLang="en-US" sz="2400" i="1" dirty="0">
                <a:solidFill>
                  <a:schemeClr val="tx1"/>
                </a:solidFill>
              </a:rPr>
              <a:t>pre-processed</a:t>
            </a:r>
            <a:r>
              <a:rPr lang="en-GB" altLang="en-US" sz="2400" dirty="0">
                <a:solidFill>
                  <a:schemeClr val="tx1"/>
                </a:solidFill>
              </a:rPr>
              <a:t> </a:t>
            </a:r>
            <a:r>
              <a:rPr lang="en-GB" altLang="en-US" sz="2400" dirty="0" smtClean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GB" altLang="en-US" sz="2400" dirty="0" smtClean="0">
                <a:solidFill>
                  <a:schemeClr val="tx1"/>
                </a:solidFill>
              </a:rPr>
              <a:t>from </a:t>
            </a:r>
            <a:r>
              <a:rPr lang="en-GB" altLang="en-US" sz="2400" dirty="0" err="1" smtClean="0">
                <a:solidFill>
                  <a:schemeClr val="tx1"/>
                </a:solidFill>
              </a:rPr>
              <a:t>SourceForge</a:t>
            </a:r>
            <a:endParaRPr lang="en-GB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72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71E9-22D7-4893-ACBD-755C2C286802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Most recent dataset (Sep 2015)</a:t>
            </a:r>
            <a:endParaRPr lang="en-GB" altLang="en-US" dirty="0"/>
          </a:p>
        </p:txBody>
      </p:sp>
      <p:graphicFrame>
        <p:nvGraphicFramePr>
          <p:cNvPr id="26627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696667811"/>
              </p:ext>
            </p:extLst>
          </p:nvPr>
        </p:nvGraphicFramePr>
        <p:xfrm>
          <a:off x="2192338" y="1763713"/>
          <a:ext cx="4759325" cy="3059114"/>
        </p:xfrm>
        <a:graphic>
          <a:graphicData uri="http://schemas.openxmlformats.org/drawingml/2006/table">
            <a:tbl>
              <a:tblPr/>
              <a:tblGrid>
                <a:gridCol w="2379662"/>
                <a:gridCol w="2379663"/>
              </a:tblGrid>
              <a:tr h="509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Projects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7,830,023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09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Code Repositories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380,125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1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Revisions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23,229,406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Unique Files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146,398,339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09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File Snapshots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484,947,086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1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AST Nodes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71,810,106,868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6672" name="Text Box 48"/>
          <p:cNvSpPr txBox="1">
            <a:spLocks noChangeArrowheads="1"/>
          </p:cNvSpPr>
          <p:nvPr/>
        </p:nvSpPr>
        <p:spPr bwMode="auto">
          <a:xfrm>
            <a:off x="1768440" y="5583238"/>
            <a:ext cx="56071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400" dirty="0">
                <a:solidFill>
                  <a:schemeClr val="tx1"/>
                </a:solidFill>
              </a:rPr>
              <a:t>Over </a:t>
            </a:r>
            <a:r>
              <a:rPr lang="en-GB" altLang="en-US" sz="2400" b="1" dirty="0" smtClean="0">
                <a:solidFill>
                  <a:schemeClr val="tx1"/>
                </a:solidFill>
              </a:rPr>
              <a:t>270GB</a:t>
            </a:r>
            <a:r>
              <a:rPr lang="en-GB" altLang="en-US" sz="2400" dirty="0" smtClean="0">
                <a:solidFill>
                  <a:schemeClr val="tx1"/>
                </a:solidFill>
              </a:rPr>
              <a:t> </a:t>
            </a:r>
            <a:r>
              <a:rPr lang="en-GB" altLang="en-US" sz="2400" dirty="0">
                <a:solidFill>
                  <a:schemeClr val="tx1"/>
                </a:solidFill>
              </a:rPr>
              <a:t>of </a:t>
            </a:r>
            <a:r>
              <a:rPr lang="en-GB" altLang="en-US" sz="2400" i="1" dirty="0">
                <a:solidFill>
                  <a:schemeClr val="tx1"/>
                </a:solidFill>
              </a:rPr>
              <a:t>pre-processed</a:t>
            </a:r>
            <a:r>
              <a:rPr lang="en-GB" altLang="en-US" sz="2400" dirty="0">
                <a:solidFill>
                  <a:schemeClr val="tx1"/>
                </a:solidFill>
              </a:rPr>
              <a:t> </a:t>
            </a:r>
            <a:r>
              <a:rPr lang="en-GB" altLang="en-US" sz="2400" dirty="0" smtClean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GB" altLang="en-US" sz="2400" dirty="0" smtClean="0">
                <a:solidFill>
                  <a:schemeClr val="tx1"/>
                </a:solidFill>
              </a:rPr>
              <a:t>from </a:t>
            </a:r>
            <a:r>
              <a:rPr lang="en-GB" altLang="en-US" sz="2400" dirty="0" err="1" smtClean="0">
                <a:solidFill>
                  <a:schemeClr val="tx1"/>
                </a:solidFill>
              </a:rPr>
              <a:t>GitHub</a:t>
            </a:r>
            <a:r>
              <a:rPr lang="en-GB" altLang="en-US" sz="2400" dirty="0" smtClean="0">
                <a:solidFill>
                  <a:schemeClr val="tx1"/>
                </a:solidFill>
              </a:rPr>
              <a:t> (focusing on Java projects)</a:t>
            </a:r>
            <a:endParaRPr lang="en-GB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74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72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98763"/>
            <a:ext cx="9144000" cy="806450"/>
          </a:xfrm>
          <a:ln/>
        </p:spPr>
        <p:txBody>
          <a:bodyPr/>
          <a:lstStyle/>
          <a:p>
            <a:r>
              <a:rPr lang="en-GB" altLang="en-US" sz="3200" dirty="0" smtClean="0"/>
              <a:t>What am </a:t>
            </a:r>
            <a:r>
              <a:rPr lang="en-GB" altLang="en-US" sz="3200" b="1" dirty="0" smtClean="0"/>
              <a:t>I </a:t>
            </a:r>
            <a:r>
              <a:rPr lang="en-GB" altLang="en-US" sz="3200" dirty="0" smtClean="0"/>
              <a:t>interested in?</a:t>
            </a:r>
            <a:endParaRPr lang="en-GB" altLang="en-US" dirty="0"/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59968-D834-4F61-AC81-7616F8E25BFC}" type="slidenum">
              <a:rPr lang="en-GB" altLang="en-US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27195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86D09-9725-499D-8941-5926730C258A}" type="slidenum">
              <a:rPr lang="en-GB" altLang="en-US" smtClean="0">
                <a:latin typeface="Arial" charset="0"/>
              </a:rPr>
              <a:pPr>
                <a:defRPr/>
              </a:pPr>
              <a:t>16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 smtClean="0"/>
              <a:t>Language Studies</a:t>
            </a:r>
            <a:endParaRPr lang="en-GB" altLang="en-US" dirty="0" smtClean="0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76250" y="1292225"/>
            <a:ext cx="3252788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000" b="1">
                <a:solidFill>
                  <a:schemeClr val="tx1"/>
                </a:solidFill>
              </a:rPr>
              <a:t>What languages do</a:t>
            </a:r>
          </a:p>
          <a:p>
            <a:pPr algn="ctr"/>
            <a:r>
              <a:rPr lang="en-GB" altLang="en-US" sz="2000" b="1">
                <a:solidFill>
                  <a:schemeClr val="tx1"/>
                </a:solidFill>
              </a:rPr>
              <a:t>programmers choose?</a:t>
            </a:r>
          </a:p>
          <a:p>
            <a:pPr algn="ctr"/>
            <a:endParaRPr lang="en-GB" altLang="en-US" sz="800">
              <a:solidFill>
                <a:srgbClr val="000000"/>
              </a:solidFill>
            </a:endParaRPr>
          </a:p>
          <a:p>
            <a:pPr algn="ctr"/>
            <a:r>
              <a:rPr lang="en-GB" altLang="en-US" sz="1600">
                <a:solidFill>
                  <a:srgbClr val="000000"/>
                </a:solidFill>
              </a:rPr>
              <a:t>[Meyerovich&amp;Rabkin SPLASH'13]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675313" y="1322388"/>
            <a:ext cx="244475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000" b="1">
                <a:solidFill>
                  <a:schemeClr val="tx1"/>
                </a:solidFill>
              </a:rPr>
              <a:t>Reflection</a:t>
            </a:r>
            <a:endParaRPr lang="en-GB" altLang="en-US" sz="1600">
              <a:solidFill>
                <a:srgbClr val="000000"/>
              </a:solidFill>
            </a:endParaRPr>
          </a:p>
          <a:p>
            <a:pPr algn="ctr"/>
            <a:endParaRPr lang="en-GB" altLang="en-US" sz="800">
              <a:solidFill>
                <a:srgbClr val="000000"/>
              </a:solidFill>
            </a:endParaRPr>
          </a:p>
          <a:p>
            <a:pPr algn="ctr"/>
            <a:r>
              <a:rPr lang="en-GB" altLang="en-US" sz="1600">
                <a:solidFill>
                  <a:srgbClr val="000000"/>
                </a:solidFill>
              </a:rPr>
              <a:t>[Livshits et al. APLAS'05]</a:t>
            </a:r>
          </a:p>
          <a:p>
            <a:pPr algn="ctr"/>
            <a:r>
              <a:rPr lang="en-GB" altLang="en-US" sz="1600">
                <a:solidFill>
                  <a:srgbClr val="000000"/>
                </a:solidFill>
              </a:rPr>
              <a:t>[Callaú et al. MSR'11]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951413" y="4999038"/>
            <a:ext cx="3662362" cy="149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000" b="1">
                <a:solidFill>
                  <a:schemeClr val="tx1"/>
                </a:solidFill>
              </a:rPr>
              <a:t>JavaScript / eval</a:t>
            </a:r>
          </a:p>
          <a:p>
            <a:pPr algn="ctr"/>
            <a:endParaRPr lang="en-GB" altLang="en-US" sz="800">
              <a:solidFill>
                <a:srgbClr val="000000"/>
              </a:solidFill>
            </a:endParaRPr>
          </a:p>
          <a:p>
            <a:pPr algn="ctr"/>
            <a:r>
              <a:rPr lang="en-GB" altLang="en-US" sz="1600">
                <a:solidFill>
                  <a:srgbClr val="000000"/>
                </a:solidFill>
              </a:rPr>
              <a:t>[Yue&amp;Wang WWW'09]</a:t>
            </a:r>
          </a:p>
          <a:p>
            <a:pPr algn="ctr"/>
            <a:r>
              <a:rPr lang="en-GB" altLang="en-US" sz="1600">
                <a:solidFill>
                  <a:srgbClr val="000000"/>
                </a:solidFill>
              </a:rPr>
              <a:t>[Richards et al. PLDI'10]</a:t>
            </a:r>
          </a:p>
          <a:p>
            <a:pPr algn="ctr"/>
            <a:r>
              <a:rPr lang="en-GB" altLang="en-US" sz="1600">
                <a:solidFill>
                  <a:srgbClr val="000000"/>
                </a:solidFill>
              </a:rPr>
              <a:t>[Ratanaworabhan et al. WEBAPPS'10]</a:t>
            </a:r>
          </a:p>
          <a:p>
            <a:pPr algn="ctr"/>
            <a:r>
              <a:rPr lang="en-GB" altLang="en-US" sz="1600">
                <a:solidFill>
                  <a:srgbClr val="000000"/>
                </a:solidFill>
              </a:rPr>
              <a:t>[Richards et al. ECOOP'11]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81013" y="5121275"/>
            <a:ext cx="3151187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000" b="1">
                <a:solidFill>
                  <a:schemeClr val="tx1"/>
                </a:solidFill>
              </a:rPr>
              <a:t>Generics</a:t>
            </a:r>
          </a:p>
          <a:p>
            <a:pPr algn="ctr"/>
            <a:endParaRPr lang="en-GB" altLang="en-US" sz="800" b="1">
              <a:solidFill>
                <a:schemeClr val="tx1"/>
              </a:solidFill>
            </a:endParaRPr>
          </a:p>
          <a:p>
            <a:pPr algn="ctr"/>
            <a:r>
              <a:rPr lang="en-GB" altLang="en-US" sz="1600">
                <a:solidFill>
                  <a:srgbClr val="000000"/>
                </a:solidFill>
              </a:rPr>
              <a:t>[Basit et al. SEKE'05]</a:t>
            </a:r>
          </a:p>
          <a:p>
            <a:pPr algn="ctr"/>
            <a:r>
              <a:rPr lang="en-GB" altLang="en-US" sz="1600">
                <a:solidFill>
                  <a:srgbClr val="000000"/>
                </a:solidFill>
              </a:rPr>
              <a:t>[Parnin et al. MSR'11]</a:t>
            </a:r>
          </a:p>
          <a:p>
            <a:pPr algn="ctr"/>
            <a:r>
              <a:rPr lang="en-GB" altLang="en-US" sz="1600">
                <a:solidFill>
                  <a:srgbClr val="000000"/>
                </a:solidFill>
              </a:rPr>
              <a:t>[Hoppe&amp;Hanenberg SPLASH'13]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978150" y="2844800"/>
            <a:ext cx="31877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000" b="1">
                <a:solidFill>
                  <a:schemeClr val="tx1"/>
                </a:solidFill>
              </a:rPr>
              <a:t>Object-oriented Features</a:t>
            </a:r>
          </a:p>
          <a:p>
            <a:pPr algn="ctr"/>
            <a:endParaRPr lang="en-GB" altLang="en-US" sz="800">
              <a:solidFill>
                <a:srgbClr val="000000"/>
              </a:solidFill>
            </a:endParaRPr>
          </a:p>
          <a:p>
            <a:pPr algn="ctr"/>
            <a:r>
              <a:rPr lang="en-GB" altLang="en-US" sz="1600">
                <a:solidFill>
                  <a:srgbClr val="000000"/>
                </a:solidFill>
              </a:rPr>
              <a:t>[Tempero et al. ECOOP'08]</a:t>
            </a:r>
          </a:p>
          <a:p>
            <a:pPr algn="ctr"/>
            <a:r>
              <a:rPr lang="en-GB" altLang="en-US" sz="1600">
                <a:solidFill>
                  <a:srgbClr val="000000"/>
                </a:solidFill>
              </a:rPr>
              <a:t>[Muschevici et al. OOPSLA'08]</a:t>
            </a:r>
          </a:p>
          <a:p>
            <a:pPr algn="ctr"/>
            <a:r>
              <a:rPr lang="en-GB" altLang="en-US" sz="1600">
                <a:solidFill>
                  <a:srgbClr val="000000"/>
                </a:solidFill>
              </a:rPr>
              <a:t>[Tempero ASWEC'09]</a:t>
            </a:r>
          </a:p>
          <a:p>
            <a:pPr algn="ctr"/>
            <a:r>
              <a:rPr lang="en-GB" altLang="en-US" sz="1600">
                <a:solidFill>
                  <a:srgbClr val="000000"/>
                </a:solidFill>
              </a:rPr>
              <a:t>[Grechanik et al. ESEM'10]</a:t>
            </a:r>
          </a:p>
          <a:p>
            <a:pPr algn="ctr"/>
            <a:r>
              <a:rPr lang="en-GB" altLang="en-US" sz="1600">
                <a:solidFill>
                  <a:srgbClr val="000000"/>
                </a:solidFill>
              </a:rPr>
              <a:t>[Gorschek et al. ICSE'10]</a:t>
            </a:r>
          </a:p>
        </p:txBody>
      </p:sp>
    </p:spTree>
    <p:extLst>
      <p:ext uri="{BB962C8B-B14F-4D97-AF65-F5344CB8AC3E}">
        <p14:creationId xmlns:p14="http://schemas.microsoft.com/office/powerpoint/2010/main" val="3696658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utoUpdateAnimBg="0"/>
      <p:bldP spid="8196" grpId="0" bldLvl="0" autoUpdateAnimBg="0"/>
      <p:bldP spid="8197" grpId="0" bldLvl="0" autoUpdateAnimBg="0"/>
      <p:bldP spid="8198" grpId="0" bldLvl="0" autoUpdateAnimBg="0"/>
      <p:bldP spid="8199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Finding use of </a:t>
            </a:r>
            <a:r>
              <a:rPr lang="en-GB" altLang="en-US" dirty="0" smtClean="0"/>
              <a:t>assert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Requires use of a parser (e.g. JDT)</a:t>
            </a:r>
          </a:p>
          <a:p>
            <a:endParaRPr lang="en-US" dirty="0" smtClean="0"/>
          </a:p>
          <a:p>
            <a:r>
              <a:rPr lang="en-US" dirty="0" smtClean="0"/>
              <a:t>Requires knowledge of several APIs</a:t>
            </a:r>
          </a:p>
          <a:p>
            <a:pPr lvl="1"/>
            <a:r>
              <a:rPr lang="en-US" dirty="0" err="1" smtClean="0"/>
              <a:t>SF.net</a:t>
            </a:r>
            <a:r>
              <a:rPr lang="en-US" dirty="0" smtClean="0"/>
              <a:t> / </a:t>
            </a:r>
            <a:r>
              <a:rPr lang="en-US" dirty="0" err="1" smtClean="0"/>
              <a:t>GitHub</a:t>
            </a:r>
            <a:r>
              <a:rPr lang="en-US" dirty="0" smtClean="0"/>
              <a:t> API</a:t>
            </a:r>
          </a:p>
          <a:p>
            <a:pPr lvl="1"/>
            <a:r>
              <a:rPr lang="en-US" dirty="0" err="1" smtClean="0"/>
              <a:t>SVNkit</a:t>
            </a:r>
            <a:r>
              <a:rPr lang="en-US" dirty="0" smtClean="0"/>
              <a:t>/</a:t>
            </a:r>
            <a:r>
              <a:rPr lang="en-US" dirty="0" err="1" smtClean="0"/>
              <a:t>JGit</a:t>
            </a:r>
            <a:r>
              <a:rPr lang="en-US" dirty="0" smtClean="0"/>
              <a:t>/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Must be manually parallelized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4103-5065-4B3E-9A3C-E0FB89724A86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3241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AB39-68B5-40CE-8C6E-B0392B64BB90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06709" y="953835"/>
            <a:ext cx="8889334" cy="4410666"/>
          </a:xfrm>
          <a:solidFill>
            <a:schemeClr val="bg1"/>
          </a:solidFill>
          <a:ln cap="flat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90170" tIns="46990" rIns="90170" bIns="46990"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ASSERTS: 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output</a:t>
            </a:r>
            <a:r>
              <a:rPr lang="en-GB" altLang="en-US" sz="2000" b="1" dirty="0">
                <a:latin typeface="Courier New"/>
                <a:cs typeface="Courier New"/>
              </a:rPr>
              <a:t> </a:t>
            </a:r>
            <a:r>
              <a:rPr lang="en-GB" altLang="en-US" sz="2000" b="1" dirty="0">
                <a:solidFill>
                  <a:srgbClr val="990000"/>
                </a:solidFill>
                <a:latin typeface="Courier New"/>
                <a:cs typeface="Courier New"/>
              </a:rPr>
              <a:t>sum</a:t>
            </a:r>
            <a:r>
              <a:rPr lang="en-GB" altLang="en-US" sz="2000" b="1" dirty="0">
                <a:latin typeface="Courier New"/>
                <a:cs typeface="Courier New"/>
              </a:rPr>
              <a:t> 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of</a:t>
            </a:r>
            <a:r>
              <a:rPr lang="en-GB" altLang="en-US" sz="2000" b="1" dirty="0">
                <a:latin typeface="Courier New"/>
                <a:cs typeface="Courier New"/>
              </a:rPr>
              <a:t> </a:t>
            </a:r>
            <a:r>
              <a:rPr lang="en-GB" altLang="en-US" sz="2000" b="1" dirty="0" err="1">
                <a:solidFill>
                  <a:srgbClr val="800080"/>
                </a:solidFill>
                <a:latin typeface="Courier New"/>
                <a:cs typeface="Courier New"/>
              </a:rPr>
              <a:t>int</a:t>
            </a:r>
            <a:r>
              <a:rPr lang="en-GB" altLang="en-US" sz="2000" b="1" dirty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 smtClean="0">
                <a:solidFill>
                  <a:srgbClr val="0000FF"/>
                </a:solidFill>
                <a:latin typeface="Courier New"/>
                <a:cs typeface="Courier New"/>
              </a:rPr>
              <a:t>visit</a:t>
            </a:r>
            <a:r>
              <a:rPr lang="en-GB" altLang="en-US" sz="2000" b="1" dirty="0">
                <a:latin typeface="Courier New"/>
                <a:cs typeface="Courier New"/>
              </a:rPr>
              <a:t>(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input</a:t>
            </a:r>
            <a:r>
              <a:rPr lang="en-GB" altLang="en-US" sz="2000" b="1" dirty="0">
                <a:latin typeface="Courier New"/>
                <a:cs typeface="Courier New"/>
              </a:rPr>
              <a:t>, </a:t>
            </a:r>
            <a:r>
              <a:rPr lang="en-GB" altLang="en-US" sz="2000" b="1" dirty="0">
                <a:solidFill>
                  <a:srgbClr val="800080"/>
                </a:solidFill>
                <a:latin typeface="Courier New"/>
                <a:cs typeface="Courier New"/>
              </a:rPr>
              <a:t>visitor</a:t>
            </a:r>
            <a:r>
              <a:rPr lang="en-GB" altLang="en-US" sz="2000" b="1" dirty="0">
                <a:latin typeface="Courier New"/>
                <a:cs typeface="Courier New"/>
              </a:rPr>
              <a:t>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before</a:t>
            </a:r>
            <a:r>
              <a:rPr lang="en-GB" altLang="en-US" sz="2000" b="1" dirty="0">
                <a:latin typeface="Courier New"/>
                <a:cs typeface="Courier New"/>
              </a:rPr>
              <a:t> node: </a:t>
            </a:r>
            <a:r>
              <a:rPr lang="en-GB" altLang="en-US" sz="2000" b="1" dirty="0" err="1">
                <a:solidFill>
                  <a:srgbClr val="800080"/>
                </a:solidFill>
                <a:latin typeface="Courier New"/>
                <a:cs typeface="Courier New"/>
              </a:rPr>
              <a:t>CodeRepository</a:t>
            </a:r>
            <a:r>
              <a:rPr lang="en-GB" altLang="en-US" sz="2000" b="1" dirty="0">
                <a:solidFill>
                  <a:srgbClr val="800080"/>
                </a:solidFill>
                <a:latin typeface="Courier New"/>
                <a:cs typeface="Courier New"/>
              </a:rPr>
              <a:t> </a:t>
            </a:r>
            <a:r>
              <a:rPr lang="en-GB" altLang="en-US" sz="2000" b="1" dirty="0">
                <a:latin typeface="Courier New"/>
                <a:cs typeface="Courier New"/>
              </a:rPr>
              <a:t>-&gt;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	snapshot := </a:t>
            </a:r>
            <a:r>
              <a:rPr lang="en-GB" altLang="en-US" sz="2000" b="1" dirty="0" err="1">
                <a:solidFill>
                  <a:srgbClr val="990000"/>
                </a:solidFill>
                <a:latin typeface="Courier New"/>
                <a:cs typeface="Courier New"/>
              </a:rPr>
              <a:t>getsnapshot</a:t>
            </a:r>
            <a:r>
              <a:rPr lang="en-GB" altLang="en-US" sz="2000" b="1" dirty="0">
                <a:latin typeface="Courier New"/>
                <a:cs typeface="Courier New"/>
              </a:rPr>
              <a:t>(node, </a:t>
            </a:r>
            <a:r>
              <a:rPr lang="en-GB" altLang="en-US" sz="2000" b="1" dirty="0">
                <a:solidFill>
                  <a:srgbClr val="006600"/>
                </a:solidFill>
                <a:latin typeface="Courier New"/>
                <a:cs typeface="Courier New"/>
              </a:rPr>
              <a:t>"SOURCE_JAVA_JLS"</a:t>
            </a:r>
            <a:r>
              <a:rPr lang="en-GB" altLang="en-US" sz="2000" b="1" dirty="0">
                <a:latin typeface="Courier New"/>
                <a:cs typeface="Courier New"/>
              </a:rPr>
              <a:t>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	</a:t>
            </a:r>
            <a:r>
              <a:rPr lang="en-GB" altLang="en-US" sz="2000" b="1" dirty="0" err="1">
                <a:solidFill>
                  <a:srgbClr val="0000FF"/>
                </a:solidFill>
                <a:latin typeface="Courier New"/>
                <a:cs typeface="Courier New"/>
              </a:rPr>
              <a:t>foreach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GB" altLang="en-US" sz="2000" b="1" dirty="0">
                <a:latin typeface="Courier New"/>
                <a:cs typeface="Courier New"/>
              </a:rPr>
              <a:t>(</a:t>
            </a:r>
            <a:r>
              <a:rPr lang="en-GB" altLang="en-US" sz="2000" b="1" dirty="0" err="1">
                <a:latin typeface="Courier New"/>
                <a:cs typeface="Courier New"/>
              </a:rPr>
              <a:t>i</a:t>
            </a:r>
            <a:r>
              <a:rPr lang="en-GB" altLang="en-US" sz="2000" b="1" dirty="0">
                <a:latin typeface="Courier New"/>
                <a:cs typeface="Courier New"/>
              </a:rPr>
              <a:t>: </a:t>
            </a:r>
            <a:r>
              <a:rPr lang="en-GB" altLang="en-US" sz="2000" b="1" dirty="0" err="1">
                <a:solidFill>
                  <a:srgbClr val="800080"/>
                </a:solidFill>
                <a:latin typeface="Courier New"/>
                <a:cs typeface="Courier New"/>
              </a:rPr>
              <a:t>int</a:t>
            </a:r>
            <a:r>
              <a:rPr lang="en-GB" altLang="en-US" sz="2000" b="1" dirty="0">
                <a:latin typeface="Courier New"/>
                <a:cs typeface="Courier New"/>
              </a:rPr>
              <a:t>; </a:t>
            </a:r>
            <a:r>
              <a:rPr lang="en-GB" altLang="en-US" sz="2000" b="1" dirty="0" err="1">
                <a:solidFill>
                  <a:srgbClr val="990000"/>
                </a:solidFill>
                <a:latin typeface="Courier New"/>
                <a:cs typeface="Courier New"/>
              </a:rPr>
              <a:t>def</a:t>
            </a:r>
            <a:r>
              <a:rPr lang="en-GB" altLang="en-US" sz="2000" b="1" dirty="0">
                <a:latin typeface="Courier New"/>
                <a:cs typeface="Courier New"/>
              </a:rPr>
              <a:t>(snapshot[</a:t>
            </a:r>
            <a:r>
              <a:rPr lang="en-GB" altLang="en-US" sz="2000" b="1" dirty="0" err="1">
                <a:latin typeface="Courier New"/>
                <a:cs typeface="Courier New"/>
              </a:rPr>
              <a:t>i</a:t>
            </a:r>
            <a:r>
              <a:rPr lang="en-GB" altLang="en-US" sz="2000" b="1" dirty="0">
                <a:latin typeface="Courier New"/>
                <a:cs typeface="Courier New"/>
              </a:rPr>
              <a:t>]))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		</a:t>
            </a:r>
            <a:r>
              <a:rPr lang="en-GB" altLang="en-US" sz="2000" b="1" dirty="0">
                <a:solidFill>
                  <a:srgbClr val="990000"/>
                </a:solidFill>
                <a:latin typeface="Courier New"/>
                <a:cs typeface="Courier New"/>
              </a:rPr>
              <a:t>visit</a:t>
            </a:r>
            <a:r>
              <a:rPr lang="en-GB" altLang="en-US" sz="2000" b="1" dirty="0">
                <a:latin typeface="Courier New"/>
                <a:cs typeface="Courier New"/>
              </a:rPr>
              <a:t>(snapshot[</a:t>
            </a:r>
            <a:r>
              <a:rPr lang="en-GB" altLang="en-US" sz="2000" b="1" dirty="0" err="1">
                <a:latin typeface="Courier New"/>
                <a:cs typeface="Courier New"/>
              </a:rPr>
              <a:t>i</a:t>
            </a:r>
            <a:r>
              <a:rPr lang="en-GB" altLang="en-US" sz="2000" b="1" dirty="0">
                <a:latin typeface="Courier New"/>
                <a:cs typeface="Courier New"/>
              </a:rPr>
              <a:t>]);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	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stop</a:t>
            </a:r>
            <a:r>
              <a:rPr lang="en-GB" altLang="en-US" sz="2000" b="1" dirty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before</a:t>
            </a:r>
            <a:r>
              <a:rPr lang="en-GB" altLang="en-US" sz="2000" b="1" dirty="0">
                <a:latin typeface="Courier New"/>
                <a:cs typeface="Courier New"/>
              </a:rPr>
              <a:t> node: </a:t>
            </a:r>
            <a:r>
              <a:rPr lang="en-GB" altLang="en-US" sz="2000" b="1" dirty="0">
                <a:solidFill>
                  <a:srgbClr val="800080"/>
                </a:solidFill>
                <a:latin typeface="Courier New"/>
                <a:cs typeface="Courier New"/>
              </a:rPr>
              <a:t>Statement</a:t>
            </a:r>
            <a:r>
              <a:rPr lang="en-GB" altLang="en-US" sz="2000" b="1" dirty="0">
                <a:latin typeface="Courier New"/>
                <a:cs typeface="Courier New"/>
              </a:rPr>
              <a:t> -&gt;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	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if</a:t>
            </a:r>
            <a:r>
              <a:rPr lang="en-GB" altLang="en-US" sz="2000" b="1" dirty="0">
                <a:latin typeface="Courier New"/>
                <a:cs typeface="Courier New"/>
              </a:rPr>
              <a:t> (</a:t>
            </a:r>
            <a:r>
              <a:rPr lang="en-GB" altLang="en-US" sz="2000" b="1" dirty="0" err="1">
                <a:latin typeface="Courier New"/>
                <a:cs typeface="Courier New"/>
              </a:rPr>
              <a:t>node.kind</a:t>
            </a:r>
            <a:r>
              <a:rPr lang="en-GB" altLang="en-US" sz="2000" b="1" dirty="0">
                <a:latin typeface="Courier New"/>
                <a:cs typeface="Courier New"/>
              </a:rPr>
              <a:t> == </a:t>
            </a:r>
            <a:r>
              <a:rPr lang="en-GB" altLang="en-US" sz="2000" b="1" dirty="0" err="1">
                <a:solidFill>
                  <a:srgbClr val="800080"/>
                </a:solidFill>
                <a:latin typeface="Courier New"/>
                <a:cs typeface="Courier New"/>
              </a:rPr>
              <a:t>StatementKind.ASSERT</a:t>
            </a:r>
            <a:r>
              <a:rPr lang="en-GB" altLang="en-US" sz="2000" b="1" dirty="0">
                <a:latin typeface="Courier New"/>
                <a:cs typeface="Courier New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		ASSERTS &lt;&lt; 1;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 smtClean="0">
                <a:latin typeface="Courier New"/>
                <a:cs typeface="Courier New"/>
              </a:rPr>
              <a:t>}</a:t>
            </a:r>
            <a:r>
              <a:rPr lang="en-GB" altLang="en-US" sz="2000" b="1" dirty="0">
                <a:latin typeface="Courier New"/>
                <a:cs typeface="Courier New"/>
              </a:rPr>
              <a:t>);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797425" y="5635625"/>
            <a:ext cx="29892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chemeClr val="hlink"/>
                </a:solidFill>
              </a:rPr>
              <a:t>Automatically parallelized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671888" y="6310313"/>
            <a:ext cx="46910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chemeClr val="hlink"/>
                </a:solidFill>
              </a:rPr>
              <a:t>Analyzes 18 billion AST nodes in minutes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422400" y="5454650"/>
            <a:ext cx="24552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chemeClr val="tx1"/>
                </a:solidFill>
              </a:rPr>
              <a:t>Only </a:t>
            </a:r>
            <a:r>
              <a:rPr lang="en-GB" altLang="en-US" b="1" dirty="0" smtClean="0">
                <a:solidFill>
                  <a:schemeClr val="hlink"/>
                </a:solidFill>
              </a:rPr>
              <a:t>12 </a:t>
            </a:r>
            <a:r>
              <a:rPr lang="en-GB" altLang="en-US" b="1" dirty="0">
                <a:solidFill>
                  <a:schemeClr val="hlink"/>
                </a:solidFill>
              </a:rPr>
              <a:t>lines of code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12775" y="6038850"/>
            <a:ext cx="23780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chemeClr val="hlink"/>
                </a:solidFill>
              </a:rPr>
              <a:t>No external libraries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0183" name="Rectangle 7"/>
          <p:cNvSpPr>
            <a:spLocks noGrp="1" noChangeArrowheads="1"/>
          </p:cNvSpPr>
          <p:nvPr/>
        </p:nvSpPr>
        <p:spPr bwMode="auto">
          <a:xfrm>
            <a:off x="457200" y="9525"/>
            <a:ext cx="822960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>
              <a:defRPr sz="36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  <a:lvl2pPr algn="r">
              <a:defRPr sz="36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2pPr>
            <a:lvl3pPr algn="r">
              <a:defRPr sz="36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3pPr>
            <a:lvl4pPr algn="r">
              <a:defRPr sz="36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4pPr>
            <a:lvl5pPr algn="r">
              <a:defRPr sz="36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914400">
              <a:buSzTx/>
              <a:buFontTx/>
              <a:buNone/>
            </a:pPr>
            <a:r>
              <a:rPr lang="en-GB" altLang="en-US" dirty="0" smtClean="0"/>
              <a:t>Finding use of assert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68850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ldLvl="0" autoUpdateAnimBg="0"/>
      <p:bldP spid="50180" grpId="0" bldLvl="0" autoUpdateAnimBg="0"/>
      <p:bldP spid="50181" grpId="0" bldLvl="0" autoUpdateAnimBg="0"/>
      <p:bldP spid="50182" grpId="0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58922"/>
            <a:ext cx="9144000" cy="1173682"/>
          </a:xfrm>
          <a:ln/>
        </p:spPr>
        <p:txBody>
          <a:bodyPr/>
          <a:lstStyle/>
          <a:p>
            <a:r>
              <a:rPr lang="en-GB" altLang="en-US" sz="9600" b="1" dirty="0" smtClean="0">
                <a:solidFill>
                  <a:srgbClr val="990000"/>
                </a:solidFill>
              </a:rPr>
              <a:t>Boa</a:t>
            </a:r>
            <a:endParaRPr lang="en-GB" altLang="en-US" sz="9600" b="1" dirty="0">
              <a:solidFill>
                <a:srgbClr val="990000"/>
              </a:solidFill>
            </a:endParaRPr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DB2A-1B88-499F-84B7-76B7D3CD2A54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91868" y="6084440"/>
            <a:ext cx="589539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altLang="en-US" sz="3200" b="1" dirty="0" smtClean="0">
                <a:solidFill>
                  <a:srgbClr val="990000"/>
                </a:solidFill>
              </a:rPr>
              <a:t>http://</a:t>
            </a:r>
            <a:r>
              <a:rPr lang="en-GB" altLang="en-US" sz="3200" b="1" dirty="0" err="1" smtClean="0">
                <a:solidFill>
                  <a:srgbClr val="990000"/>
                </a:solidFill>
              </a:rPr>
              <a:t>boa.cs.iastate.edu</a:t>
            </a:r>
            <a:r>
              <a:rPr lang="en-GB" altLang="en-US" sz="3200" b="1" dirty="0" smtClean="0">
                <a:solidFill>
                  <a:srgbClr val="990000"/>
                </a:solidFill>
              </a:rPr>
              <a:t>/</a:t>
            </a:r>
            <a:endParaRPr lang="en-GB" altLang="en-US" sz="3200" b="1" dirty="0">
              <a:solidFill>
                <a:srgbClr val="99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93229" l="7292" r="92396">
                        <a14:foregroundMark x1="70417" y1="11354" x2="70729" y2="18750"/>
                        <a14:foregroundMark x1="81458" y1="16667" x2="79063" y2="20833"/>
                        <a14:foregroundMark x1="79063" y1="40417" x2="75521" y2="45729"/>
                        <a14:foregroundMark x1="29792" y1="76875" x2="30104" y2="83750"/>
                        <a14:foregroundMark x1="17396" y1="77813" x2="20938" y2="80729"/>
                        <a14:foregroundMark x1="20000" y1="17604" x2="22083" y2="22292"/>
                        <a14:foregroundMark x1="30417" y1="13958" x2="30104" y2="21979"/>
                        <a14:foregroundMark x1="38438" y1="17813" x2="41979" y2="24688"/>
                        <a14:foregroundMark x1="53229" y1="20833" x2="57396" y2="21667"/>
                        <a14:foregroundMark x1="44896" y1="81354" x2="44896" y2="83958"/>
                        <a14:foregroundMark x1="60625" y1="90521" x2="60625" y2="90521"/>
                        <a14:foregroundMark x1="36042" y1="74792" x2="36042" y2="74792"/>
                        <a14:foregroundMark x1="39896" y1="70625" x2="39896" y2="70625"/>
                        <a14:foregroundMark x1="36354" y1="66458" x2="36354" y2="66458"/>
                        <a14:foregroundMark x1="29792" y1="62396" x2="29792" y2="62396"/>
                        <a14:foregroundMark x1="33646" y1="60833" x2="33646" y2="60833"/>
                        <a14:foregroundMark x1="30104" y1="56979" x2="30104" y2="56979"/>
                        <a14:foregroundMark x1="37188" y1="50729" x2="37188" y2="50729"/>
                        <a14:foregroundMark x1="40208" y1="44271" x2="40208" y2="44271"/>
                        <a14:foregroundMark x1="26875" y1="36250" x2="26875" y2="36250"/>
                        <a14:foregroundMark x1="18542" y1="39167" x2="18542" y2="39167"/>
                        <a14:foregroundMark x1="11979" y1="37188" x2="11979" y2="37188"/>
                        <a14:foregroundMark x1="23333" y1="43958" x2="23333" y2="43958"/>
                        <a14:foregroundMark x1="17396" y1="50208" x2="17396" y2="50208"/>
                        <a14:foregroundMark x1="13854" y1="46875" x2="13854" y2="46875"/>
                        <a14:foregroundMark x1="10208" y1="52292" x2="10208" y2="52292"/>
                        <a14:foregroundMark x1="9896" y1="63229" x2="9896" y2="63229"/>
                        <a14:foregroundMark x1="21250" y1="56667" x2="21250" y2="56667"/>
                        <a14:foregroundMark x1="25104" y1="60313" x2="25104" y2="60313"/>
                        <a14:foregroundMark x1="28021" y1="50729" x2="28021" y2="50729"/>
                        <a14:foregroundMark x1="50625" y1="37396" x2="50625" y2="37396"/>
                        <a14:foregroundMark x1="50625" y1="30312" x2="50625" y2="30312"/>
                        <a14:foregroundMark x1="53854" y1="39792" x2="53854" y2="39792"/>
                        <a14:foregroundMark x1="73958" y1="36250" x2="73958" y2="36250"/>
                        <a14:foregroundMark x1="68125" y1="42188" x2="68125" y2="42188"/>
                        <a14:foregroundMark x1="71042" y1="70625" x2="71042" y2="70625"/>
                        <a14:foregroundMark x1="63333" y1="9896" x2="63333" y2="9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8312" y="4059042"/>
            <a:ext cx="2912991" cy="2912991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5151"/>
            <a:ext cx="234826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chemeClr val="tx1"/>
                </a:solidFill>
              </a:rPr>
              <a:t>[TOSEM</a:t>
            </a:r>
            <a:r>
              <a:rPr lang="en-GB" altLang="en-US" dirty="0" smtClean="0">
                <a:solidFill>
                  <a:schemeClr val="tx1"/>
                </a:solidFill>
              </a:rPr>
              <a:t>] (to appear)</a:t>
            </a:r>
          </a:p>
          <a:p>
            <a:r>
              <a:rPr lang="en-GB" altLang="en-US" b="1" dirty="0" smtClean="0">
                <a:solidFill>
                  <a:srgbClr val="990000"/>
                </a:solidFill>
              </a:rPr>
              <a:t>[</a:t>
            </a:r>
            <a:r>
              <a:rPr lang="en-GB" altLang="en-US" b="1" dirty="0">
                <a:solidFill>
                  <a:srgbClr val="990000"/>
                </a:solidFill>
              </a:rPr>
              <a:t>ICSE'14]</a:t>
            </a:r>
          </a:p>
          <a:p>
            <a:r>
              <a:rPr lang="en-GB" altLang="en-US" dirty="0">
                <a:solidFill>
                  <a:schemeClr val="tx1"/>
                </a:solidFill>
              </a:rPr>
              <a:t>[GPCE'13]</a:t>
            </a:r>
          </a:p>
          <a:p>
            <a:r>
              <a:rPr lang="en-GB" altLang="en-US" dirty="0" smtClean="0">
                <a:solidFill>
                  <a:schemeClr val="tx1"/>
                </a:solidFill>
              </a:rPr>
              <a:t>[</a:t>
            </a:r>
            <a:r>
              <a:rPr lang="en-GB" altLang="en-US" dirty="0">
                <a:solidFill>
                  <a:schemeClr val="tx1"/>
                </a:solidFill>
              </a:rPr>
              <a:t>ICSE'13</a:t>
            </a:r>
            <a:r>
              <a:rPr lang="en-GB" altLang="en-US" dirty="0" smtClean="0">
                <a:solidFill>
                  <a:schemeClr val="tx1"/>
                </a:solidFill>
              </a:rPr>
              <a:t>]</a:t>
            </a: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080" y="-1"/>
            <a:ext cx="3214921" cy="396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86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C9CE-08F1-408C-B16D-DEACDB9E86DA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98763"/>
            <a:ext cx="9144000" cy="806450"/>
          </a:xfrm>
          <a:ln/>
        </p:spPr>
        <p:txBody>
          <a:bodyPr/>
          <a:lstStyle/>
          <a:p>
            <a:r>
              <a:rPr lang="en-GB" altLang="en-US" sz="3200" dirty="0" smtClean="0">
                <a:solidFill>
                  <a:schemeClr val="tx1"/>
                </a:solidFill>
              </a:rPr>
              <a:t>Today’s </a:t>
            </a:r>
            <a:r>
              <a:rPr lang="en-GB" altLang="en-US" sz="3200" dirty="0" smtClean="0">
                <a:solidFill>
                  <a:schemeClr val="tx1"/>
                </a:solidFill>
              </a:rPr>
              <a:t>tutorial is </a:t>
            </a:r>
            <a:r>
              <a:rPr lang="en-GB" altLang="en-US" sz="3200" dirty="0" smtClean="0">
                <a:solidFill>
                  <a:schemeClr val="tx1"/>
                </a:solidFill>
              </a:rPr>
              <a:t>about</a:t>
            </a:r>
            <a:br>
              <a:rPr lang="en-GB" altLang="en-US" sz="3200" dirty="0" smtClean="0">
                <a:solidFill>
                  <a:schemeClr val="tx1"/>
                </a:solidFill>
              </a:rPr>
            </a:br>
            <a:r>
              <a:rPr lang="en-GB" altLang="en-US" sz="3200" b="1" dirty="0" smtClean="0">
                <a:solidFill>
                  <a:schemeClr val="tx1"/>
                </a:solidFill>
              </a:rPr>
              <a:t>Mining Software Repositories</a:t>
            </a:r>
            <a:br>
              <a:rPr lang="en-GB" altLang="en-US" sz="3200" b="1" dirty="0" smtClean="0">
                <a:solidFill>
                  <a:schemeClr val="tx1"/>
                </a:solidFill>
              </a:rPr>
            </a:br>
            <a:r>
              <a:rPr lang="en-GB" altLang="en-US" sz="3200" dirty="0" smtClean="0">
                <a:solidFill>
                  <a:schemeClr val="tx1"/>
                </a:solidFill>
              </a:rPr>
              <a:t>at an </a:t>
            </a:r>
            <a:r>
              <a:rPr lang="en-GB" altLang="en-US" sz="3200" b="1" dirty="0" smtClean="0">
                <a:solidFill>
                  <a:schemeClr val="tx1"/>
                </a:solidFill>
              </a:rPr>
              <a:t>Ultra-large-scale</a:t>
            </a:r>
            <a:endParaRPr lang="en-GB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2688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7A19-B18F-4582-B84D-3ED89F9D9F6F}" type="slidenum">
              <a:rPr lang="en-GB" altLang="en-US"/>
              <a:pPr/>
              <a:t>20</a:t>
            </a:fld>
            <a:endParaRPr lang="en-GB" altLang="en-US"/>
          </a:p>
        </p:txBody>
      </p:sp>
      <p:pic>
        <p:nvPicPr>
          <p:cNvPr id="47106" name="Picture 2" descr="web-infrastructure-submit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1988" y="279400"/>
            <a:ext cx="3402012" cy="2070100"/>
          </a:xfrm>
          <a:noFill/>
          <a:ln/>
        </p:spPr>
      </p:pic>
      <p:pic>
        <p:nvPicPr>
          <p:cNvPr id="47107" name="Picture 3" descr="sourcefo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90" b="42184"/>
          <a:stretch>
            <a:fillRect/>
          </a:stretch>
        </p:blipFill>
        <p:spPr bwMode="auto">
          <a:xfrm>
            <a:off x="656724" y="1763889"/>
            <a:ext cx="29702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8" name="Rectangle 4"/>
          <p:cNvSpPr>
            <a:spLocks noGrp="1" noChangeArrowheads="1"/>
          </p:cNvSpPr>
          <p:nvPr/>
        </p:nvSpPr>
        <p:spPr bwMode="auto">
          <a:xfrm>
            <a:off x="95250" y="53975"/>
            <a:ext cx="492760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>
              <a:buSzTx/>
              <a:buFontTx/>
              <a:buNone/>
            </a:pPr>
            <a:r>
              <a:rPr lang="en-GB" altLang="en-US"/>
              <a:t>Boa's Architecture</a:t>
            </a:r>
          </a:p>
        </p:txBody>
      </p:sp>
      <p:pic>
        <p:nvPicPr>
          <p:cNvPr id="47109" name="Picture 5" descr="server_networ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284663"/>
            <a:ext cx="188912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Server---application_4_257BE2C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4013200"/>
            <a:ext cx="1357312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111" name="AutoShape 7"/>
          <p:cNvCxnSpPr>
            <a:cxnSpLocks noChangeShapeType="1"/>
            <a:stCxn id="47125" idx="2"/>
            <a:endCxn id="47110" idx="3"/>
          </p:cNvCxnSpPr>
          <p:nvPr/>
        </p:nvCxnSpPr>
        <p:spPr bwMode="auto">
          <a:xfrm rot="5400000">
            <a:off x="5917406" y="3931444"/>
            <a:ext cx="684213" cy="1920875"/>
          </a:xfrm>
          <a:prstGeom prst="curvedConnector2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12" name="AutoShape 8"/>
          <p:cNvCxnSpPr>
            <a:cxnSpLocks noChangeShapeType="1"/>
            <a:stCxn id="47110" idx="0"/>
            <a:endCxn id="47106" idx="1"/>
          </p:cNvCxnSpPr>
          <p:nvPr/>
        </p:nvCxnSpPr>
        <p:spPr bwMode="auto">
          <a:xfrm rot="16200000">
            <a:off x="3717925" y="2214563"/>
            <a:ext cx="2700337" cy="896938"/>
          </a:xfrm>
          <a:prstGeom prst="curvedConnector2">
            <a:avLst/>
          </a:prstGeom>
          <a:noFill/>
          <a:ln w="28575" cap="flat" cmpd="sng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13" name="AutoShape 9"/>
          <p:cNvCxnSpPr>
            <a:cxnSpLocks noChangeShapeType="1"/>
            <a:stCxn id="47107" idx="2"/>
            <a:endCxn id="47109" idx="0"/>
          </p:cNvCxnSpPr>
          <p:nvPr/>
        </p:nvCxnSpPr>
        <p:spPr bwMode="auto">
          <a:xfrm flipH="1">
            <a:off x="1241426" y="2287764"/>
            <a:ext cx="900405" cy="1996899"/>
          </a:xfrm>
          <a:prstGeom prst="straightConnector1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14" name="AutoShape 10"/>
          <p:cNvCxnSpPr>
            <a:cxnSpLocks noChangeShapeType="1"/>
            <a:stCxn id="47109" idx="3"/>
            <a:endCxn id="47110" idx="1"/>
          </p:cNvCxnSpPr>
          <p:nvPr/>
        </p:nvCxnSpPr>
        <p:spPr bwMode="auto">
          <a:xfrm>
            <a:off x="2185988" y="5229225"/>
            <a:ext cx="1755775" cy="4763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2006600" y="2663825"/>
            <a:ext cx="11366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Replicate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2322513" y="5319713"/>
            <a:ext cx="117316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Stored on</a:t>
            </a:r>
          </a:p>
          <a:p>
            <a:pPr algn="ctr"/>
            <a:r>
              <a:rPr lang="en-GB" altLang="en-US">
                <a:solidFill>
                  <a:schemeClr val="tx1"/>
                </a:solidFill>
              </a:rPr>
              <a:t>cluster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7407275" y="2438400"/>
            <a:ext cx="1516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User submits</a:t>
            </a:r>
          </a:p>
          <a:p>
            <a:r>
              <a:rPr lang="en-GB" altLang="en-US">
                <a:solidFill>
                  <a:srgbClr val="000000"/>
                </a:solidFill>
              </a:rPr>
              <a:t>query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5562600" y="5319713"/>
            <a:ext cx="216376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Deployed and</a:t>
            </a:r>
          </a:p>
          <a:p>
            <a:r>
              <a:rPr lang="en-GB" altLang="en-US">
                <a:solidFill>
                  <a:srgbClr val="000000"/>
                </a:solidFill>
              </a:rPr>
              <a:t>executed on cluster</a:t>
            </a:r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3941763" y="998538"/>
            <a:ext cx="1427162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Query result</a:t>
            </a:r>
          </a:p>
          <a:p>
            <a:r>
              <a:rPr lang="en-GB" altLang="en-US">
                <a:solidFill>
                  <a:srgbClr val="000000"/>
                </a:solidFill>
              </a:rPr>
              <a:t>returned</a:t>
            </a:r>
          </a:p>
          <a:p>
            <a:r>
              <a:rPr lang="en-GB" altLang="en-US">
                <a:solidFill>
                  <a:srgbClr val="000000"/>
                </a:solidFill>
              </a:rPr>
              <a:t>via web</a:t>
            </a: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209550" y="1404938"/>
            <a:ext cx="3463925" cy="52197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930275" y="6175375"/>
            <a:ext cx="793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252413" y="1449388"/>
            <a:ext cx="24257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00" i="1">
                <a:solidFill>
                  <a:schemeClr val="tx1"/>
                </a:solidFill>
              </a:rPr>
              <a:t>Boa's Data Infrastructure</a:t>
            </a:r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1601788" y="3519488"/>
            <a:ext cx="16684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and Transform</a:t>
            </a:r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7092950" y="4689475"/>
            <a:ext cx="18970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Compiled into</a:t>
            </a:r>
          </a:p>
          <a:p>
            <a:r>
              <a:rPr lang="en-GB" altLang="en-US">
                <a:solidFill>
                  <a:srgbClr val="000000"/>
                </a:solidFill>
              </a:rPr>
              <a:t>Hadoop program</a:t>
            </a:r>
          </a:p>
        </p:txBody>
      </p:sp>
      <p:pic>
        <p:nvPicPr>
          <p:cNvPr id="47125" name="Picture 21" descr="Picture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3294063"/>
            <a:ext cx="86201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126" name="AutoShape 22"/>
          <p:cNvCxnSpPr>
            <a:cxnSpLocks noChangeShapeType="1"/>
            <a:stCxn id="47106" idx="2"/>
            <a:endCxn id="47125" idx="0"/>
          </p:cNvCxnSpPr>
          <p:nvPr/>
        </p:nvCxnSpPr>
        <p:spPr bwMode="auto">
          <a:xfrm>
            <a:off x="7219950" y="2349500"/>
            <a:ext cx="1588" cy="944563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3762375" y="3114675"/>
            <a:ext cx="5175250" cy="350996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7128" name="Text Box 24"/>
          <p:cNvSpPr txBox="1">
            <a:spLocks noChangeArrowheads="1"/>
          </p:cNvSpPr>
          <p:nvPr/>
        </p:nvSpPr>
        <p:spPr bwMode="auto">
          <a:xfrm>
            <a:off x="5427663" y="6310313"/>
            <a:ext cx="29781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00" i="1">
                <a:solidFill>
                  <a:schemeClr val="tx1"/>
                </a:solidFill>
              </a:rPr>
              <a:t>Boa's Computing Infrastructure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712" y="2168916"/>
            <a:ext cx="810054" cy="81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61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5" grpId="0" bldLvl="0" autoUpdateAnimBg="0"/>
      <p:bldP spid="47116" grpId="0" bldLvl="0" autoUpdateAnimBg="0"/>
      <p:bldP spid="47117" grpId="0" bldLvl="0" autoUpdateAnimBg="0"/>
      <p:bldP spid="47118" grpId="0" bldLvl="0" autoUpdateAnimBg="0"/>
      <p:bldP spid="47119" grpId="0" bldLvl="0" autoUpdateAnimBg="0"/>
      <p:bldP spid="47121" grpId="0" bldLvl="0" autoUpdateAnimBg="0"/>
      <p:bldP spid="47123" grpId="0" bldLvl="0" autoUpdateAnimBg="0"/>
      <p:bldP spid="47124" grpId="0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9780-A857-4125-A9BC-F4A9AE554064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Automatic Parallelization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/>
        </p:nvSpPr>
        <p:spPr bwMode="auto">
          <a:xfrm>
            <a:off x="1196775" y="1360488"/>
            <a:ext cx="6750450" cy="3148584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b="1" dirty="0">
                <a:latin typeface="Courier New"/>
                <a:cs typeface="Courier New"/>
              </a:rPr>
              <a:t>ASSERTS: </a:t>
            </a:r>
            <a:r>
              <a:rPr lang="en-GB" altLang="en-US" sz="1400" b="1" dirty="0">
                <a:solidFill>
                  <a:srgbClr val="0000FF"/>
                </a:solidFill>
                <a:latin typeface="Courier New"/>
                <a:cs typeface="Courier New"/>
              </a:rPr>
              <a:t>output</a:t>
            </a:r>
            <a:r>
              <a:rPr lang="en-GB" altLang="en-US" sz="1400" b="1" dirty="0">
                <a:latin typeface="Courier New"/>
                <a:cs typeface="Courier New"/>
              </a:rPr>
              <a:t> </a:t>
            </a:r>
            <a:r>
              <a:rPr lang="en-GB" altLang="en-US" sz="1400" b="1" dirty="0">
                <a:solidFill>
                  <a:srgbClr val="990000"/>
                </a:solidFill>
                <a:latin typeface="Courier New"/>
                <a:cs typeface="Courier New"/>
              </a:rPr>
              <a:t>sum</a:t>
            </a:r>
            <a:r>
              <a:rPr lang="en-GB" altLang="en-US" sz="1400" b="1" dirty="0">
                <a:latin typeface="Courier New"/>
                <a:cs typeface="Courier New"/>
              </a:rPr>
              <a:t> </a:t>
            </a:r>
            <a:r>
              <a:rPr lang="en-GB" altLang="en-US" sz="1400" b="1" dirty="0">
                <a:solidFill>
                  <a:srgbClr val="0000FF"/>
                </a:solidFill>
                <a:latin typeface="Courier New"/>
                <a:cs typeface="Courier New"/>
              </a:rPr>
              <a:t>of</a:t>
            </a:r>
            <a:r>
              <a:rPr lang="en-GB" altLang="en-US" sz="1400" b="1" dirty="0">
                <a:latin typeface="Courier New"/>
                <a:cs typeface="Courier New"/>
              </a:rPr>
              <a:t> </a:t>
            </a:r>
            <a:r>
              <a:rPr lang="en-GB" altLang="en-US" sz="1400" b="1" dirty="0" err="1">
                <a:solidFill>
                  <a:srgbClr val="800080"/>
                </a:solidFill>
                <a:latin typeface="Courier New"/>
                <a:cs typeface="Courier New"/>
              </a:rPr>
              <a:t>int</a:t>
            </a:r>
            <a:r>
              <a:rPr lang="en-GB" altLang="en-US" sz="1400" b="1" dirty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1400" b="1" dirty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solidFill>
                  <a:srgbClr val="0000FF"/>
                </a:solidFill>
                <a:latin typeface="Courier New"/>
                <a:cs typeface="Courier New"/>
              </a:rPr>
              <a:t>visit</a:t>
            </a:r>
            <a:r>
              <a:rPr lang="en-GB" altLang="en-US" sz="1400" dirty="0">
                <a:latin typeface="Courier New"/>
                <a:cs typeface="Courier New"/>
              </a:rPr>
              <a:t>(</a:t>
            </a:r>
            <a:r>
              <a:rPr lang="en-GB" altLang="en-US" sz="1400" dirty="0">
                <a:solidFill>
                  <a:srgbClr val="0000FF"/>
                </a:solidFill>
                <a:latin typeface="Courier New"/>
                <a:cs typeface="Courier New"/>
              </a:rPr>
              <a:t>input</a:t>
            </a:r>
            <a:r>
              <a:rPr lang="en-GB" altLang="en-US" sz="1400" dirty="0">
                <a:latin typeface="Courier New"/>
                <a:cs typeface="Courier New"/>
              </a:rPr>
              <a:t>, </a:t>
            </a:r>
            <a:r>
              <a:rPr lang="en-GB" altLang="en-US" sz="1400" dirty="0">
                <a:solidFill>
                  <a:srgbClr val="800080"/>
                </a:solidFill>
                <a:latin typeface="Courier New"/>
                <a:cs typeface="Courier New"/>
              </a:rPr>
              <a:t>visitor</a:t>
            </a:r>
            <a:r>
              <a:rPr lang="en-GB" altLang="en-US" sz="1400" dirty="0">
                <a:latin typeface="Courier New"/>
                <a:cs typeface="Courier New"/>
              </a:rPr>
              <a:t>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</a:t>
            </a:r>
            <a:r>
              <a:rPr lang="en-GB" altLang="en-US" sz="1400" dirty="0">
                <a:solidFill>
                  <a:srgbClr val="0000FF"/>
                </a:solidFill>
                <a:latin typeface="Courier New"/>
                <a:cs typeface="Courier New"/>
              </a:rPr>
              <a:t>before</a:t>
            </a:r>
            <a:r>
              <a:rPr lang="en-GB" altLang="en-US" sz="1400" dirty="0">
                <a:latin typeface="Courier New"/>
                <a:cs typeface="Courier New"/>
              </a:rPr>
              <a:t> node: </a:t>
            </a:r>
            <a:r>
              <a:rPr lang="en-GB" altLang="en-US" sz="1400" dirty="0" err="1">
                <a:solidFill>
                  <a:srgbClr val="800080"/>
                </a:solidFill>
                <a:latin typeface="Courier New"/>
                <a:cs typeface="Courier New"/>
              </a:rPr>
              <a:t>CodeRepository</a:t>
            </a:r>
            <a:r>
              <a:rPr lang="en-GB" altLang="en-US" sz="1400" dirty="0">
                <a:solidFill>
                  <a:srgbClr val="800080"/>
                </a:solidFill>
                <a:latin typeface="Courier New"/>
                <a:cs typeface="Courier New"/>
              </a:rPr>
              <a:t> </a:t>
            </a:r>
            <a:r>
              <a:rPr lang="en-GB" altLang="en-US" sz="1400" dirty="0">
                <a:latin typeface="Courier New"/>
                <a:cs typeface="Courier New"/>
              </a:rPr>
              <a:t>-&gt;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	snapshot := </a:t>
            </a:r>
            <a:r>
              <a:rPr lang="en-GB" altLang="en-US" sz="1400" dirty="0" err="1">
                <a:solidFill>
                  <a:srgbClr val="990000"/>
                </a:solidFill>
                <a:latin typeface="Courier New"/>
                <a:cs typeface="Courier New"/>
              </a:rPr>
              <a:t>getsnapshot</a:t>
            </a:r>
            <a:r>
              <a:rPr lang="en-GB" altLang="en-US" sz="1400" dirty="0">
                <a:latin typeface="Courier New"/>
                <a:cs typeface="Courier New"/>
              </a:rPr>
              <a:t>(node, </a:t>
            </a:r>
            <a:r>
              <a:rPr lang="en-GB" altLang="en-US" sz="1400" dirty="0">
                <a:solidFill>
                  <a:srgbClr val="006600"/>
                </a:solidFill>
                <a:latin typeface="Courier New"/>
                <a:cs typeface="Courier New"/>
              </a:rPr>
              <a:t>"SOURCE_JAVA_JLS"</a:t>
            </a:r>
            <a:r>
              <a:rPr lang="en-GB" altLang="en-US" sz="1400" dirty="0">
                <a:latin typeface="Courier New"/>
                <a:cs typeface="Courier New"/>
              </a:rPr>
              <a:t>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	</a:t>
            </a:r>
            <a:r>
              <a:rPr lang="en-GB" altLang="en-US" sz="1400" dirty="0" err="1">
                <a:solidFill>
                  <a:srgbClr val="0000FF"/>
                </a:solidFill>
                <a:latin typeface="Courier New"/>
                <a:cs typeface="Courier New"/>
              </a:rPr>
              <a:t>foreach</a:t>
            </a:r>
            <a:r>
              <a:rPr lang="en-GB" altLang="en-US" sz="1400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GB" altLang="en-US" sz="1400" dirty="0">
                <a:latin typeface="Courier New"/>
                <a:cs typeface="Courier New"/>
              </a:rPr>
              <a:t>(</a:t>
            </a:r>
            <a:r>
              <a:rPr lang="en-GB" altLang="en-US" sz="1400" dirty="0" err="1">
                <a:latin typeface="Courier New"/>
                <a:cs typeface="Courier New"/>
              </a:rPr>
              <a:t>i</a:t>
            </a:r>
            <a:r>
              <a:rPr lang="en-GB" altLang="en-US" sz="1400" dirty="0">
                <a:latin typeface="Courier New"/>
                <a:cs typeface="Courier New"/>
              </a:rPr>
              <a:t>: </a:t>
            </a:r>
            <a:r>
              <a:rPr lang="en-GB" altLang="en-US" sz="1400" dirty="0" err="1">
                <a:solidFill>
                  <a:srgbClr val="800080"/>
                </a:solidFill>
                <a:latin typeface="Courier New"/>
                <a:cs typeface="Courier New"/>
              </a:rPr>
              <a:t>int</a:t>
            </a:r>
            <a:r>
              <a:rPr lang="en-GB" altLang="en-US" sz="1400" dirty="0">
                <a:latin typeface="Courier New"/>
                <a:cs typeface="Courier New"/>
              </a:rPr>
              <a:t>; </a:t>
            </a:r>
            <a:r>
              <a:rPr lang="en-GB" altLang="en-US" sz="1400" dirty="0" err="1">
                <a:solidFill>
                  <a:srgbClr val="990000"/>
                </a:solidFill>
                <a:latin typeface="Courier New"/>
                <a:cs typeface="Courier New"/>
              </a:rPr>
              <a:t>def</a:t>
            </a:r>
            <a:r>
              <a:rPr lang="en-GB" altLang="en-US" sz="1400" dirty="0">
                <a:latin typeface="Courier New"/>
                <a:cs typeface="Courier New"/>
              </a:rPr>
              <a:t>(snapshot[</a:t>
            </a:r>
            <a:r>
              <a:rPr lang="en-GB" altLang="en-US" sz="1400" dirty="0" err="1">
                <a:latin typeface="Courier New"/>
                <a:cs typeface="Courier New"/>
              </a:rPr>
              <a:t>i</a:t>
            </a:r>
            <a:r>
              <a:rPr lang="en-GB" altLang="en-US" sz="1400" dirty="0">
                <a:latin typeface="Courier New"/>
                <a:cs typeface="Courier New"/>
              </a:rPr>
              <a:t>]))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		</a:t>
            </a:r>
            <a:r>
              <a:rPr lang="en-GB" altLang="en-US" sz="1400" dirty="0">
                <a:solidFill>
                  <a:srgbClr val="990000"/>
                </a:solidFill>
                <a:latin typeface="Courier New"/>
                <a:cs typeface="Courier New"/>
              </a:rPr>
              <a:t>visit</a:t>
            </a:r>
            <a:r>
              <a:rPr lang="en-GB" altLang="en-US" sz="1400" dirty="0">
                <a:latin typeface="Courier New"/>
                <a:cs typeface="Courier New"/>
              </a:rPr>
              <a:t>(snapshot[</a:t>
            </a:r>
            <a:r>
              <a:rPr lang="en-GB" altLang="en-US" sz="1400" dirty="0" err="1">
                <a:latin typeface="Courier New"/>
                <a:cs typeface="Courier New"/>
              </a:rPr>
              <a:t>i</a:t>
            </a:r>
            <a:r>
              <a:rPr lang="en-GB" altLang="en-US" sz="1400" dirty="0">
                <a:latin typeface="Courier New"/>
                <a:cs typeface="Courier New"/>
              </a:rPr>
              <a:t>]);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	</a:t>
            </a:r>
            <a:r>
              <a:rPr lang="en-GB" altLang="en-US" sz="1400" dirty="0">
                <a:solidFill>
                  <a:srgbClr val="0000FF"/>
                </a:solidFill>
                <a:latin typeface="Courier New"/>
                <a:cs typeface="Courier New"/>
              </a:rPr>
              <a:t>stop</a:t>
            </a:r>
            <a:r>
              <a:rPr lang="en-GB" altLang="en-US" sz="1400" dirty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</a:t>
            </a:r>
            <a:r>
              <a:rPr lang="en-GB" altLang="en-US" sz="1400" dirty="0">
                <a:solidFill>
                  <a:srgbClr val="0000FF"/>
                </a:solidFill>
                <a:latin typeface="Courier New"/>
                <a:cs typeface="Courier New"/>
              </a:rPr>
              <a:t>before</a:t>
            </a:r>
            <a:r>
              <a:rPr lang="en-GB" altLang="en-US" sz="1400" dirty="0">
                <a:latin typeface="Courier New"/>
                <a:cs typeface="Courier New"/>
              </a:rPr>
              <a:t> node: </a:t>
            </a:r>
            <a:r>
              <a:rPr lang="en-GB" altLang="en-US" sz="1400" dirty="0">
                <a:solidFill>
                  <a:srgbClr val="800080"/>
                </a:solidFill>
                <a:latin typeface="Courier New"/>
                <a:cs typeface="Courier New"/>
              </a:rPr>
              <a:t>Statement</a:t>
            </a:r>
            <a:r>
              <a:rPr lang="en-GB" altLang="en-US" sz="1400" dirty="0">
                <a:latin typeface="Courier New"/>
                <a:cs typeface="Courier New"/>
              </a:rPr>
              <a:t> -&gt;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	</a:t>
            </a:r>
            <a:r>
              <a:rPr lang="en-GB" altLang="en-US" sz="1400" dirty="0">
                <a:solidFill>
                  <a:srgbClr val="0000FF"/>
                </a:solidFill>
                <a:latin typeface="Courier New"/>
                <a:cs typeface="Courier New"/>
              </a:rPr>
              <a:t>if</a:t>
            </a:r>
            <a:r>
              <a:rPr lang="en-GB" altLang="en-US" sz="1400" dirty="0">
                <a:latin typeface="Courier New"/>
                <a:cs typeface="Courier New"/>
              </a:rPr>
              <a:t> (</a:t>
            </a:r>
            <a:r>
              <a:rPr lang="en-GB" altLang="en-US" sz="1400" dirty="0" err="1">
                <a:latin typeface="Courier New"/>
                <a:cs typeface="Courier New"/>
              </a:rPr>
              <a:t>node.kind</a:t>
            </a:r>
            <a:r>
              <a:rPr lang="en-GB" altLang="en-US" sz="1400" dirty="0">
                <a:latin typeface="Courier New"/>
                <a:cs typeface="Courier New"/>
              </a:rPr>
              <a:t> == </a:t>
            </a:r>
            <a:r>
              <a:rPr lang="en-GB" altLang="en-US" sz="1400" dirty="0" err="1">
                <a:solidFill>
                  <a:srgbClr val="800080"/>
                </a:solidFill>
                <a:latin typeface="Courier New"/>
                <a:cs typeface="Courier New"/>
              </a:rPr>
              <a:t>StatementKind.ASSERT</a:t>
            </a:r>
            <a:r>
              <a:rPr lang="en-GB" altLang="en-US" sz="1400" dirty="0">
                <a:latin typeface="Courier New"/>
                <a:cs typeface="Courier New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		ASSERTS &lt;&lt; 1;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});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927100" y="4689475"/>
            <a:ext cx="55927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chemeClr val="hlink"/>
                </a:solidFill>
              </a:rPr>
              <a:t>Output variables</a:t>
            </a:r>
            <a:r>
              <a:rPr lang="en-GB" altLang="en-US">
                <a:solidFill>
                  <a:schemeClr val="tx1"/>
                </a:solidFill>
              </a:rPr>
              <a:t> with built in </a:t>
            </a:r>
            <a:r>
              <a:rPr lang="en-GB" altLang="en-US" b="1">
                <a:solidFill>
                  <a:schemeClr val="hlink"/>
                </a:solidFill>
              </a:rPr>
              <a:t>aggregator functions</a:t>
            </a:r>
            <a:r>
              <a:rPr lang="en-GB" altLang="en-US">
                <a:solidFill>
                  <a:schemeClr val="tx1"/>
                </a:solidFill>
              </a:rPr>
              <a:t>:</a:t>
            </a:r>
          </a:p>
          <a:p>
            <a:r>
              <a:rPr lang="en-GB" altLang="en-US">
                <a:solidFill>
                  <a:schemeClr val="tx1"/>
                </a:solidFill>
              </a:rPr>
              <a:t>	sum, mean, top(k), bottom(k), set, collection, etc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927100" y="5724525"/>
            <a:ext cx="49958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Compiler generates </a:t>
            </a:r>
            <a:r>
              <a:rPr lang="en-GB" altLang="en-US" b="1">
                <a:solidFill>
                  <a:schemeClr val="hlink"/>
                </a:solidFill>
              </a:rPr>
              <a:t>Hadoop MapReduce</a:t>
            </a:r>
            <a:r>
              <a:rPr lang="en-GB" altLang="en-US">
                <a:solidFill>
                  <a:schemeClr val="tx1"/>
                </a:solidFill>
              </a:rPr>
              <a:t> code</a:t>
            </a:r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89AE8-DAE7-43BB-9FF0-D2CFED8869D4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Abstracting MSR with Types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/>
        </p:nvSpPr>
        <p:spPr bwMode="auto">
          <a:xfrm>
            <a:off x="1241778" y="1360488"/>
            <a:ext cx="6660444" cy="3148584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ASSERTS: </a:t>
            </a:r>
            <a:r>
              <a:rPr lang="en-GB" altLang="en-US" sz="1400" dirty="0">
                <a:solidFill>
                  <a:srgbClr val="0000FF"/>
                </a:solidFill>
                <a:latin typeface="Courier New"/>
                <a:cs typeface="Courier New"/>
              </a:rPr>
              <a:t>output</a:t>
            </a:r>
            <a:r>
              <a:rPr lang="en-GB" altLang="en-US" sz="1400" dirty="0">
                <a:latin typeface="Courier New"/>
                <a:cs typeface="Courier New"/>
              </a:rPr>
              <a:t> </a:t>
            </a:r>
            <a:r>
              <a:rPr lang="en-GB" altLang="en-US" sz="1400" dirty="0">
                <a:solidFill>
                  <a:srgbClr val="990000"/>
                </a:solidFill>
                <a:latin typeface="Courier New"/>
                <a:cs typeface="Courier New"/>
              </a:rPr>
              <a:t>sum</a:t>
            </a:r>
            <a:r>
              <a:rPr lang="en-GB" altLang="en-US" sz="1400" dirty="0">
                <a:latin typeface="Courier New"/>
                <a:cs typeface="Courier New"/>
              </a:rPr>
              <a:t> </a:t>
            </a:r>
            <a:r>
              <a:rPr lang="en-GB" altLang="en-US" sz="1400" dirty="0">
                <a:solidFill>
                  <a:srgbClr val="0000FF"/>
                </a:solidFill>
                <a:latin typeface="Courier New"/>
                <a:cs typeface="Courier New"/>
              </a:rPr>
              <a:t>of</a:t>
            </a:r>
            <a:r>
              <a:rPr lang="en-GB" altLang="en-US" sz="1400" dirty="0">
                <a:latin typeface="Courier New"/>
                <a:cs typeface="Courier New"/>
              </a:rPr>
              <a:t> </a:t>
            </a:r>
            <a:r>
              <a:rPr lang="en-GB" altLang="en-US" sz="1400" dirty="0" err="1">
                <a:solidFill>
                  <a:srgbClr val="800080"/>
                </a:solidFill>
                <a:latin typeface="Courier New"/>
                <a:cs typeface="Courier New"/>
              </a:rPr>
              <a:t>int</a:t>
            </a:r>
            <a:r>
              <a:rPr lang="en-GB" altLang="en-US" sz="1400" dirty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1400" dirty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solidFill>
                  <a:srgbClr val="0000FF"/>
                </a:solidFill>
                <a:latin typeface="Courier New"/>
                <a:cs typeface="Courier New"/>
              </a:rPr>
              <a:t>visit</a:t>
            </a:r>
            <a:r>
              <a:rPr lang="en-GB" altLang="en-US" sz="1400" dirty="0">
                <a:latin typeface="Courier New"/>
                <a:cs typeface="Courier New"/>
              </a:rPr>
              <a:t>(</a:t>
            </a:r>
            <a:r>
              <a:rPr lang="en-GB" altLang="en-US" sz="1400" dirty="0">
                <a:solidFill>
                  <a:srgbClr val="0000FF"/>
                </a:solidFill>
                <a:latin typeface="Courier New"/>
                <a:cs typeface="Courier New"/>
              </a:rPr>
              <a:t>input</a:t>
            </a:r>
            <a:r>
              <a:rPr lang="en-GB" altLang="en-US" sz="1400" dirty="0">
                <a:latin typeface="Courier New"/>
                <a:cs typeface="Courier New"/>
              </a:rPr>
              <a:t>, </a:t>
            </a:r>
            <a:r>
              <a:rPr lang="en-GB" altLang="en-US" sz="1400" dirty="0">
                <a:solidFill>
                  <a:srgbClr val="800080"/>
                </a:solidFill>
                <a:latin typeface="Courier New"/>
                <a:cs typeface="Courier New"/>
              </a:rPr>
              <a:t>visitor</a:t>
            </a:r>
            <a:r>
              <a:rPr lang="en-GB" altLang="en-US" sz="1400" dirty="0">
                <a:latin typeface="Courier New"/>
                <a:cs typeface="Courier New"/>
              </a:rPr>
              <a:t>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</a:t>
            </a:r>
            <a:r>
              <a:rPr lang="en-GB" altLang="en-US" sz="1400" dirty="0">
                <a:solidFill>
                  <a:srgbClr val="0000FF"/>
                </a:solidFill>
                <a:latin typeface="Courier New"/>
                <a:cs typeface="Courier New"/>
              </a:rPr>
              <a:t>before</a:t>
            </a:r>
            <a:r>
              <a:rPr lang="en-GB" altLang="en-US" sz="1400" dirty="0">
                <a:latin typeface="Courier New"/>
                <a:cs typeface="Courier New"/>
              </a:rPr>
              <a:t> node: </a:t>
            </a:r>
            <a:r>
              <a:rPr lang="en-GB" altLang="en-US" sz="1400" b="1" dirty="0" err="1">
                <a:solidFill>
                  <a:srgbClr val="800080"/>
                </a:solidFill>
                <a:latin typeface="Courier New"/>
                <a:cs typeface="Courier New"/>
              </a:rPr>
              <a:t>CodeRepository</a:t>
            </a:r>
            <a:r>
              <a:rPr lang="en-GB" altLang="en-US" sz="1400" dirty="0">
                <a:solidFill>
                  <a:srgbClr val="800080"/>
                </a:solidFill>
                <a:latin typeface="Courier New"/>
                <a:cs typeface="Courier New"/>
              </a:rPr>
              <a:t> </a:t>
            </a:r>
            <a:r>
              <a:rPr lang="en-GB" altLang="en-US" sz="1400" dirty="0">
                <a:latin typeface="Courier New"/>
                <a:cs typeface="Courier New"/>
              </a:rPr>
              <a:t>-&gt;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	snapshot := </a:t>
            </a:r>
            <a:r>
              <a:rPr lang="en-GB" altLang="en-US" sz="1400" dirty="0" err="1">
                <a:solidFill>
                  <a:srgbClr val="990000"/>
                </a:solidFill>
                <a:latin typeface="Courier New"/>
                <a:cs typeface="Courier New"/>
              </a:rPr>
              <a:t>getsnapshot</a:t>
            </a:r>
            <a:r>
              <a:rPr lang="en-GB" altLang="en-US" sz="1400" dirty="0">
                <a:latin typeface="Courier New"/>
                <a:cs typeface="Courier New"/>
              </a:rPr>
              <a:t>(node, </a:t>
            </a:r>
            <a:r>
              <a:rPr lang="en-GB" altLang="en-US" sz="1400" dirty="0">
                <a:solidFill>
                  <a:srgbClr val="006600"/>
                </a:solidFill>
                <a:latin typeface="Courier New"/>
                <a:cs typeface="Courier New"/>
              </a:rPr>
              <a:t>"SOURCE_JAVA_JLS"</a:t>
            </a:r>
            <a:r>
              <a:rPr lang="en-GB" altLang="en-US" sz="1400" dirty="0">
                <a:latin typeface="Courier New"/>
                <a:cs typeface="Courier New"/>
              </a:rPr>
              <a:t>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	</a:t>
            </a:r>
            <a:r>
              <a:rPr lang="en-GB" altLang="en-US" sz="1400" dirty="0" err="1">
                <a:solidFill>
                  <a:srgbClr val="0000FF"/>
                </a:solidFill>
                <a:latin typeface="Courier New"/>
                <a:cs typeface="Courier New"/>
              </a:rPr>
              <a:t>foreach</a:t>
            </a:r>
            <a:r>
              <a:rPr lang="en-GB" altLang="en-US" sz="1400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GB" altLang="en-US" sz="1400" dirty="0">
                <a:latin typeface="Courier New"/>
                <a:cs typeface="Courier New"/>
              </a:rPr>
              <a:t>(</a:t>
            </a:r>
            <a:r>
              <a:rPr lang="en-GB" altLang="en-US" sz="1400" dirty="0" err="1">
                <a:latin typeface="Courier New"/>
                <a:cs typeface="Courier New"/>
              </a:rPr>
              <a:t>i</a:t>
            </a:r>
            <a:r>
              <a:rPr lang="en-GB" altLang="en-US" sz="1400" dirty="0">
                <a:latin typeface="Courier New"/>
                <a:cs typeface="Courier New"/>
              </a:rPr>
              <a:t>: </a:t>
            </a:r>
            <a:r>
              <a:rPr lang="en-GB" altLang="en-US" sz="1400" dirty="0" err="1">
                <a:solidFill>
                  <a:srgbClr val="800080"/>
                </a:solidFill>
                <a:latin typeface="Courier New"/>
                <a:cs typeface="Courier New"/>
              </a:rPr>
              <a:t>int</a:t>
            </a:r>
            <a:r>
              <a:rPr lang="en-GB" altLang="en-US" sz="1400" dirty="0">
                <a:latin typeface="Courier New"/>
                <a:cs typeface="Courier New"/>
              </a:rPr>
              <a:t>; </a:t>
            </a:r>
            <a:r>
              <a:rPr lang="en-GB" altLang="en-US" sz="1400" dirty="0" err="1">
                <a:solidFill>
                  <a:srgbClr val="990000"/>
                </a:solidFill>
                <a:latin typeface="Courier New"/>
                <a:cs typeface="Courier New"/>
              </a:rPr>
              <a:t>def</a:t>
            </a:r>
            <a:r>
              <a:rPr lang="en-GB" altLang="en-US" sz="1400" dirty="0">
                <a:latin typeface="Courier New"/>
                <a:cs typeface="Courier New"/>
              </a:rPr>
              <a:t>(snapshot[</a:t>
            </a:r>
            <a:r>
              <a:rPr lang="en-GB" altLang="en-US" sz="1400" dirty="0" err="1">
                <a:latin typeface="Courier New"/>
                <a:cs typeface="Courier New"/>
              </a:rPr>
              <a:t>i</a:t>
            </a:r>
            <a:r>
              <a:rPr lang="en-GB" altLang="en-US" sz="1400" dirty="0">
                <a:latin typeface="Courier New"/>
                <a:cs typeface="Courier New"/>
              </a:rPr>
              <a:t>]))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		</a:t>
            </a:r>
            <a:r>
              <a:rPr lang="en-GB" altLang="en-US" sz="1400" dirty="0">
                <a:solidFill>
                  <a:srgbClr val="990000"/>
                </a:solidFill>
                <a:latin typeface="Courier New"/>
                <a:cs typeface="Courier New"/>
              </a:rPr>
              <a:t>visit</a:t>
            </a:r>
            <a:r>
              <a:rPr lang="en-GB" altLang="en-US" sz="1400" dirty="0">
                <a:latin typeface="Courier New"/>
                <a:cs typeface="Courier New"/>
              </a:rPr>
              <a:t>(snapshot[</a:t>
            </a:r>
            <a:r>
              <a:rPr lang="en-GB" altLang="en-US" sz="1400" dirty="0" err="1">
                <a:latin typeface="Courier New"/>
                <a:cs typeface="Courier New"/>
              </a:rPr>
              <a:t>i</a:t>
            </a:r>
            <a:r>
              <a:rPr lang="en-GB" altLang="en-US" sz="1400" dirty="0">
                <a:latin typeface="Courier New"/>
                <a:cs typeface="Courier New"/>
              </a:rPr>
              <a:t>]);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	</a:t>
            </a:r>
            <a:r>
              <a:rPr lang="en-GB" altLang="en-US" sz="1400" dirty="0">
                <a:solidFill>
                  <a:srgbClr val="0000FF"/>
                </a:solidFill>
                <a:latin typeface="Courier New"/>
                <a:cs typeface="Courier New"/>
              </a:rPr>
              <a:t>stop</a:t>
            </a:r>
            <a:r>
              <a:rPr lang="en-GB" altLang="en-US" sz="1400" dirty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</a:t>
            </a:r>
            <a:r>
              <a:rPr lang="en-GB" altLang="en-US" sz="1400" dirty="0">
                <a:solidFill>
                  <a:srgbClr val="0000FF"/>
                </a:solidFill>
                <a:latin typeface="Courier New"/>
                <a:cs typeface="Courier New"/>
              </a:rPr>
              <a:t>before</a:t>
            </a:r>
            <a:r>
              <a:rPr lang="en-GB" altLang="en-US" sz="1400" dirty="0">
                <a:latin typeface="Courier New"/>
                <a:cs typeface="Courier New"/>
              </a:rPr>
              <a:t> node: </a:t>
            </a:r>
            <a:r>
              <a:rPr lang="en-GB" altLang="en-US" sz="1400" b="1" dirty="0">
                <a:solidFill>
                  <a:srgbClr val="800080"/>
                </a:solidFill>
                <a:latin typeface="Courier New"/>
                <a:cs typeface="Courier New"/>
              </a:rPr>
              <a:t>Statement</a:t>
            </a:r>
            <a:r>
              <a:rPr lang="en-GB" altLang="en-US" sz="1400" dirty="0">
                <a:latin typeface="Courier New"/>
                <a:cs typeface="Courier New"/>
              </a:rPr>
              <a:t> -&gt;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	</a:t>
            </a:r>
            <a:r>
              <a:rPr lang="en-GB" altLang="en-US" sz="1400" dirty="0">
                <a:solidFill>
                  <a:srgbClr val="0000FF"/>
                </a:solidFill>
                <a:latin typeface="Courier New"/>
                <a:cs typeface="Courier New"/>
              </a:rPr>
              <a:t>if</a:t>
            </a:r>
            <a:r>
              <a:rPr lang="en-GB" altLang="en-US" sz="1400" dirty="0">
                <a:latin typeface="Courier New"/>
                <a:cs typeface="Courier New"/>
              </a:rPr>
              <a:t> (</a:t>
            </a:r>
            <a:r>
              <a:rPr lang="en-GB" altLang="en-US" sz="1400" b="1" dirty="0" err="1">
                <a:latin typeface="Courier New"/>
                <a:cs typeface="Courier New"/>
              </a:rPr>
              <a:t>node.kind</a:t>
            </a:r>
            <a:r>
              <a:rPr lang="en-GB" altLang="en-US" sz="1400" dirty="0">
                <a:latin typeface="Courier New"/>
                <a:cs typeface="Courier New"/>
              </a:rPr>
              <a:t> == </a:t>
            </a:r>
            <a:r>
              <a:rPr lang="en-GB" altLang="en-US" sz="1400" b="1" dirty="0" err="1">
                <a:solidFill>
                  <a:srgbClr val="800080"/>
                </a:solidFill>
                <a:latin typeface="Courier New"/>
                <a:cs typeface="Courier New"/>
              </a:rPr>
              <a:t>StatementKind.ASSERT</a:t>
            </a:r>
            <a:r>
              <a:rPr lang="en-GB" altLang="en-US" sz="1400" dirty="0">
                <a:latin typeface="Courier New"/>
                <a:cs typeface="Courier New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		ASSERTS &lt;&lt; 1;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});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927100" y="4689475"/>
            <a:ext cx="66722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Custom </a:t>
            </a:r>
            <a:r>
              <a:rPr lang="en-GB" altLang="en-US" b="1">
                <a:solidFill>
                  <a:schemeClr val="hlink"/>
                </a:solidFill>
              </a:rPr>
              <a:t>domain-specific types</a:t>
            </a:r>
            <a:r>
              <a:rPr lang="en-GB" altLang="en-US">
                <a:solidFill>
                  <a:srgbClr val="000000"/>
                </a:solidFill>
              </a:rPr>
              <a:t> for mining software repositories</a:t>
            </a:r>
          </a:p>
          <a:p>
            <a:r>
              <a:rPr lang="en-GB" altLang="en-US">
                <a:solidFill>
                  <a:srgbClr val="000000"/>
                </a:solidFill>
              </a:rPr>
              <a:t>	</a:t>
            </a:r>
            <a:r>
              <a:rPr lang="en-GB" altLang="en-US" b="1">
                <a:solidFill>
                  <a:schemeClr val="hlink"/>
                </a:solidFill>
              </a:rPr>
              <a:t>5 base types</a:t>
            </a:r>
            <a:r>
              <a:rPr lang="en-GB" altLang="en-US">
                <a:solidFill>
                  <a:srgbClr val="000000"/>
                </a:solidFill>
              </a:rPr>
              <a:t> and </a:t>
            </a:r>
            <a:r>
              <a:rPr lang="en-GB" altLang="en-US" b="1">
                <a:solidFill>
                  <a:schemeClr val="hlink"/>
                </a:solidFill>
              </a:rPr>
              <a:t>9 types for source code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927100" y="5680075"/>
            <a:ext cx="55038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No need to understand multiple data formats or APIs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27F1B-97DB-4EF8-94AC-95E48F5D4DE4}" type="slidenum">
              <a:rPr lang="en-GB" altLang="en-US"/>
              <a:pPr/>
              <a:t>23</a:t>
            </a:fld>
            <a:endParaRPr lang="en-GB" alt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Abstracting MSR with Types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4098925" y="1133475"/>
            <a:ext cx="946150" cy="404813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Project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3670300" y="2303463"/>
            <a:ext cx="1801813" cy="40481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CodeRepository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69637" name="AutoShape 5"/>
          <p:cNvCxnSpPr>
            <a:cxnSpLocks noChangeShapeType="1"/>
            <a:stCxn id="69635" idx="2"/>
            <a:endCxn id="69636" idx="0"/>
          </p:cNvCxnSpPr>
          <p:nvPr/>
        </p:nvCxnSpPr>
        <p:spPr bwMode="auto">
          <a:xfrm rot="5400000">
            <a:off x="4189413" y="1920875"/>
            <a:ext cx="765175" cy="3175"/>
          </a:xfrm>
          <a:prstGeom prst="bentConnector2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3670300" y="3429000"/>
            <a:ext cx="1801813" cy="40481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Revision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3670300" y="4689475"/>
            <a:ext cx="1801813" cy="4032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ChangedFile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3670300" y="5949950"/>
            <a:ext cx="1801813" cy="40481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ASTRoot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69641" name="AutoShape 9"/>
          <p:cNvCxnSpPr>
            <a:cxnSpLocks noChangeShapeType="1"/>
            <a:stCxn id="69636" idx="2"/>
            <a:endCxn id="69638" idx="0"/>
          </p:cNvCxnSpPr>
          <p:nvPr/>
        </p:nvCxnSpPr>
        <p:spPr bwMode="auto">
          <a:xfrm rot="5400000">
            <a:off x="4212432" y="3067844"/>
            <a:ext cx="719137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42" name="AutoShape 10"/>
          <p:cNvCxnSpPr>
            <a:cxnSpLocks noChangeShapeType="1"/>
            <a:stCxn id="69638" idx="2"/>
            <a:endCxn id="69639" idx="0"/>
          </p:cNvCxnSpPr>
          <p:nvPr/>
        </p:nvCxnSpPr>
        <p:spPr bwMode="auto">
          <a:xfrm rot="5400000">
            <a:off x="4144170" y="4260056"/>
            <a:ext cx="855662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43" name="AutoShape 11"/>
          <p:cNvCxnSpPr>
            <a:cxnSpLocks noChangeShapeType="1"/>
            <a:stCxn id="69639" idx="2"/>
            <a:endCxn id="69640" idx="0"/>
          </p:cNvCxnSpPr>
          <p:nvPr/>
        </p:nvCxnSpPr>
        <p:spPr bwMode="auto">
          <a:xfrm rot="5400000">
            <a:off x="4144170" y="5520531"/>
            <a:ext cx="855662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44" name="AutoShape 12"/>
          <p:cNvCxnSpPr>
            <a:cxnSpLocks noChangeShapeType="1"/>
            <a:stCxn id="69640" idx="2"/>
          </p:cNvCxnSpPr>
          <p:nvPr/>
        </p:nvCxnSpPr>
        <p:spPr bwMode="auto">
          <a:xfrm rot="5400000">
            <a:off x="4322763" y="6600825"/>
            <a:ext cx="495300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4649788" y="3835400"/>
            <a:ext cx="2730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4662488" y="4327525"/>
            <a:ext cx="603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1..*</a:t>
            </a:r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4648200" y="2663825"/>
            <a:ext cx="273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1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9648" name="Text Box 16"/>
          <p:cNvSpPr txBox="1">
            <a:spLocks noChangeArrowheads="1"/>
          </p:cNvSpPr>
          <p:nvPr/>
        </p:nvSpPr>
        <p:spPr bwMode="auto">
          <a:xfrm>
            <a:off x="4660900" y="3114675"/>
            <a:ext cx="603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69649" name="Text Box 17"/>
          <p:cNvSpPr txBox="1">
            <a:spLocks noChangeArrowheads="1"/>
          </p:cNvSpPr>
          <p:nvPr/>
        </p:nvSpPr>
        <p:spPr bwMode="auto">
          <a:xfrm>
            <a:off x="4643438" y="1538288"/>
            <a:ext cx="273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1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4656138" y="1989138"/>
            <a:ext cx="603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69651" name="Text Box 19"/>
          <p:cNvSpPr txBox="1">
            <a:spLocks noChangeArrowheads="1"/>
          </p:cNvSpPr>
          <p:nvPr/>
        </p:nvSpPr>
        <p:spPr bwMode="auto">
          <a:xfrm>
            <a:off x="4656138" y="5043488"/>
            <a:ext cx="273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4668838" y="5584825"/>
            <a:ext cx="603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0..1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9B8B-AD5C-4329-A87A-FF29F4B2E43A}" type="slidenum">
              <a:rPr lang="en-GB" altLang="en-US"/>
              <a:pPr/>
              <a:t>24</a:t>
            </a:fld>
            <a:endParaRPr lang="en-GB" alt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Abstracting MSR with Types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671888" y="1223963"/>
            <a:ext cx="1801812" cy="40481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ASTRoot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3671888" y="2528888"/>
            <a:ext cx="1801812" cy="40481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Namespace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3671888" y="3879850"/>
            <a:ext cx="1801812" cy="40481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Declaration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70662" name="AutoShape 6"/>
          <p:cNvCxnSpPr>
            <a:cxnSpLocks noChangeShapeType="1"/>
            <a:stCxn id="70659" idx="2"/>
            <a:endCxn id="70660" idx="0"/>
          </p:cNvCxnSpPr>
          <p:nvPr/>
        </p:nvCxnSpPr>
        <p:spPr bwMode="auto">
          <a:xfrm rot="5400000">
            <a:off x="4121151" y="2078037"/>
            <a:ext cx="901700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63" name="AutoShape 7"/>
          <p:cNvCxnSpPr>
            <a:cxnSpLocks noChangeShapeType="1"/>
            <a:stCxn id="70660" idx="2"/>
            <a:endCxn id="70661" idx="0"/>
          </p:cNvCxnSpPr>
          <p:nvPr/>
        </p:nvCxnSpPr>
        <p:spPr bwMode="auto">
          <a:xfrm rot="5400000">
            <a:off x="4098132" y="3405981"/>
            <a:ext cx="947738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4648200" y="2889250"/>
            <a:ext cx="273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1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4660900" y="3475038"/>
            <a:ext cx="603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4648200" y="1584325"/>
            <a:ext cx="273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1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4660900" y="2168525"/>
            <a:ext cx="603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1..*</a:t>
            </a: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1285875" y="5051425"/>
            <a:ext cx="1801813" cy="4032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Method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3671888" y="5051425"/>
            <a:ext cx="1801812" cy="4032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Variable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6192838" y="5051425"/>
            <a:ext cx="1800225" cy="40481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Type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70671" name="AutoShape 15"/>
          <p:cNvCxnSpPr>
            <a:cxnSpLocks noChangeShapeType="1"/>
            <a:stCxn id="70661" idx="2"/>
            <a:endCxn id="70669" idx="0"/>
          </p:cNvCxnSpPr>
          <p:nvPr/>
        </p:nvCxnSpPr>
        <p:spPr bwMode="auto">
          <a:xfrm rot="5400000">
            <a:off x="4189413" y="4667250"/>
            <a:ext cx="765175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72" name="AutoShape 16"/>
          <p:cNvCxnSpPr>
            <a:cxnSpLocks noChangeShapeType="1"/>
            <a:stCxn id="70661" idx="3"/>
            <a:endCxn id="70670" idx="0"/>
          </p:cNvCxnSpPr>
          <p:nvPr/>
        </p:nvCxnSpPr>
        <p:spPr bwMode="auto">
          <a:xfrm>
            <a:off x="5473700" y="4083050"/>
            <a:ext cx="1619250" cy="9683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73" name="AutoShape 17"/>
          <p:cNvCxnSpPr>
            <a:cxnSpLocks noChangeShapeType="1"/>
            <a:stCxn id="70661" idx="1"/>
            <a:endCxn id="70668" idx="0"/>
          </p:cNvCxnSpPr>
          <p:nvPr/>
        </p:nvCxnSpPr>
        <p:spPr bwMode="auto">
          <a:xfrm rot="10800000" flipV="1">
            <a:off x="2185988" y="4083050"/>
            <a:ext cx="1485900" cy="9683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4649788" y="4233863"/>
            <a:ext cx="273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1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4662488" y="4684713"/>
            <a:ext cx="603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70676" name="Text Box 20"/>
          <p:cNvSpPr txBox="1">
            <a:spLocks noChangeArrowheads="1"/>
          </p:cNvSpPr>
          <p:nvPr/>
        </p:nvSpPr>
        <p:spPr bwMode="auto">
          <a:xfrm>
            <a:off x="5518150" y="3654425"/>
            <a:ext cx="273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1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0677" name="Text Box 21"/>
          <p:cNvSpPr txBox="1">
            <a:spLocks noChangeArrowheads="1"/>
          </p:cNvSpPr>
          <p:nvPr/>
        </p:nvSpPr>
        <p:spPr bwMode="auto">
          <a:xfrm>
            <a:off x="6686550" y="4645025"/>
            <a:ext cx="603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70678" name="Text Box 22"/>
          <p:cNvSpPr txBox="1">
            <a:spLocks noChangeArrowheads="1"/>
          </p:cNvSpPr>
          <p:nvPr/>
        </p:nvSpPr>
        <p:spPr bwMode="auto">
          <a:xfrm>
            <a:off x="3357563" y="3654425"/>
            <a:ext cx="273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1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0679" name="Text Box 23"/>
          <p:cNvSpPr txBox="1">
            <a:spLocks noChangeArrowheads="1"/>
          </p:cNvSpPr>
          <p:nvPr/>
        </p:nvSpPr>
        <p:spPr bwMode="auto">
          <a:xfrm>
            <a:off x="2232025" y="4645025"/>
            <a:ext cx="603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1287463" y="6175375"/>
            <a:ext cx="1800225" cy="4032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Statement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0681" name="Rectangle 25"/>
          <p:cNvSpPr>
            <a:spLocks noChangeArrowheads="1"/>
          </p:cNvSpPr>
          <p:nvPr/>
        </p:nvSpPr>
        <p:spPr bwMode="auto">
          <a:xfrm>
            <a:off x="4392613" y="6173788"/>
            <a:ext cx="1800225" cy="40481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Expression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70682" name="AutoShape 26"/>
          <p:cNvCxnSpPr>
            <a:cxnSpLocks noChangeShapeType="1"/>
            <a:stCxn id="70668" idx="2"/>
            <a:endCxn id="70680" idx="0"/>
          </p:cNvCxnSpPr>
          <p:nvPr/>
        </p:nvCxnSpPr>
        <p:spPr bwMode="auto">
          <a:xfrm rot="16200000" flipH="1">
            <a:off x="1827213" y="5813425"/>
            <a:ext cx="719138" cy="1587"/>
          </a:xfrm>
          <a:prstGeom prst="bentConnector3">
            <a:avLst>
              <a:gd name="adj1" fmla="val 50046"/>
            </a:avLst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83" name="AutoShape 27"/>
          <p:cNvCxnSpPr>
            <a:cxnSpLocks noChangeShapeType="1"/>
            <a:stCxn id="70680" idx="3"/>
            <a:endCxn id="70681" idx="1"/>
          </p:cNvCxnSpPr>
          <p:nvPr/>
        </p:nvCxnSpPr>
        <p:spPr bwMode="auto">
          <a:xfrm flipV="1">
            <a:off x="3087688" y="6375400"/>
            <a:ext cx="1304925" cy="1588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684" name="Text Box 28"/>
          <p:cNvSpPr txBox="1">
            <a:spLocks noChangeArrowheads="1"/>
          </p:cNvSpPr>
          <p:nvPr/>
        </p:nvSpPr>
        <p:spPr bwMode="auto">
          <a:xfrm>
            <a:off x="2232025" y="5859463"/>
            <a:ext cx="603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70685" name="Text Box 29"/>
          <p:cNvSpPr txBox="1">
            <a:spLocks noChangeArrowheads="1"/>
          </p:cNvSpPr>
          <p:nvPr/>
        </p:nvSpPr>
        <p:spPr bwMode="auto">
          <a:xfrm>
            <a:off x="4076700" y="6038850"/>
            <a:ext cx="603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70686" name="Text Box 30"/>
          <p:cNvSpPr txBox="1">
            <a:spLocks noChangeArrowheads="1"/>
          </p:cNvSpPr>
          <p:nvPr/>
        </p:nvSpPr>
        <p:spPr bwMode="auto">
          <a:xfrm>
            <a:off x="3087688" y="5994400"/>
            <a:ext cx="273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1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0687" name="Text Box 31"/>
          <p:cNvSpPr txBox="1">
            <a:spLocks noChangeArrowheads="1"/>
          </p:cNvSpPr>
          <p:nvPr/>
        </p:nvSpPr>
        <p:spPr bwMode="auto">
          <a:xfrm>
            <a:off x="2232025" y="5454650"/>
            <a:ext cx="273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1</a:t>
            </a:r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CF9D-4C60-4995-9791-934992A90253}" type="slidenum">
              <a:rPr lang="en-GB" altLang="en-US"/>
              <a:pPr/>
              <a:t>25</a:t>
            </a:fld>
            <a:endParaRPr lang="en-GB" alt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00350"/>
            <a:ext cx="9144000" cy="806450"/>
          </a:xfrm>
          <a:ln/>
        </p:spPr>
        <p:txBody>
          <a:bodyPr/>
          <a:lstStyle/>
          <a:p>
            <a:r>
              <a:rPr lang="en-GB" altLang="en-US" sz="2800" b="1"/>
              <a:t>Challenge:</a:t>
            </a:r>
            <a:r>
              <a:rPr lang="en-GB" altLang="en-US" sz="2800"/>
              <a:t> How can we make mining source code</a:t>
            </a:r>
            <a:r>
              <a:rPr lang="en-GB" altLang="en-US" sz="2800" b="1" i="1"/>
              <a:t> </a:t>
            </a:r>
            <a:r>
              <a:rPr lang="en-GB" altLang="en-US" sz="2800"/>
              <a:t>easier?</a:t>
            </a:r>
            <a:endParaRPr lang="en-GB" altLang="en-US" sz="3200"/>
          </a:p>
        </p:txBody>
      </p:sp>
      <p:sp>
        <p:nvSpPr>
          <p:cNvPr id="71683" name="Rectangle 3"/>
          <p:cNvSpPr>
            <a:spLocks noGrp="1" noChangeArrowheads="1"/>
          </p:cNvSpPr>
          <p:nvPr/>
        </p:nvSpPr>
        <p:spPr bwMode="auto">
          <a:xfrm>
            <a:off x="0" y="4600575"/>
            <a:ext cx="914400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>
              <a:buSzTx/>
              <a:buFontTx/>
              <a:buNone/>
            </a:pPr>
            <a:r>
              <a:rPr lang="en-GB" altLang="en-US" sz="2800" b="1">
                <a:solidFill>
                  <a:schemeClr val="hlink"/>
                </a:solidFill>
              </a:rPr>
              <a:t>Answer:</a:t>
            </a:r>
            <a:r>
              <a:rPr lang="en-GB" altLang="en-US" sz="2800">
                <a:solidFill>
                  <a:schemeClr val="hlink"/>
                </a:solidFill>
              </a:rPr>
              <a:t> Declarative Visitors</a:t>
            </a:r>
            <a:endParaRPr lang="en-GB" altLang="en-US" sz="32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C05A-18FE-4C86-92CA-8ED3536819D8}" type="slidenum">
              <a:rPr lang="en-GB" altLang="en-US"/>
              <a:pPr/>
              <a:t>26</a:t>
            </a:fld>
            <a:endParaRPr lang="en-GB" alt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 altLang="en-US" sz="3200"/>
              <a:t>Easing Source Code Mining with Visitors</a:t>
            </a:r>
            <a:endParaRPr lang="en-GB" altLang="en-US"/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2238375" y="2528888"/>
            <a:ext cx="4665663" cy="156051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id := </a:t>
            </a:r>
            <a:r>
              <a:rPr lang="en-GB" altLang="en-US" sz="24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visitor 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before 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 -&gt; statement;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after  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 -&gt; statement;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016250" y="5319713"/>
            <a:ext cx="3111500" cy="4651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visit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(node, id);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bldLvl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3E82-3D08-4D95-9173-AD12634F2907}" type="slidenum">
              <a:rPr lang="en-GB" altLang="en-US"/>
              <a:pPr/>
              <a:t>27</a:t>
            </a:fld>
            <a:endParaRPr lang="en-GB" alt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 altLang="en-US" sz="3200"/>
              <a:t>Easing Source Code Mining with Visitors</a:t>
            </a:r>
            <a:endParaRPr lang="en-GB" altLang="en-US"/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692275" y="2439988"/>
            <a:ext cx="5759450" cy="265588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id := </a:t>
            </a:r>
            <a:r>
              <a:rPr lang="en-GB" altLang="en-US" sz="24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visitor 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before 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id : T1 -&gt; statement;</a:t>
            </a:r>
          </a:p>
          <a:p>
            <a:endParaRPr lang="en-GB" altLang="en-US" sz="2400" b="1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before 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T2, T3  -&gt; statement;</a:t>
            </a:r>
          </a:p>
          <a:p>
            <a:endParaRPr lang="en-GB" altLang="en-US" sz="2400" b="1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before 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_       -&gt; statement;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1AC-B70A-409C-BD93-6E79E1890626}" type="slidenum">
              <a:rPr lang="en-GB" altLang="en-US"/>
              <a:pPr/>
              <a:t>28</a:t>
            </a:fld>
            <a:endParaRPr lang="en-GB" alt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/>
              <a:t>Easing Source Code Mining with Visitors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4346575" y="1223963"/>
            <a:ext cx="1800225" cy="40481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ASTRoot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4346575" y="2528888"/>
            <a:ext cx="1800225" cy="40481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Namespace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4346575" y="3879850"/>
            <a:ext cx="1800225" cy="40481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Declaration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75782" name="AutoShape 6"/>
          <p:cNvCxnSpPr>
            <a:cxnSpLocks noChangeShapeType="1"/>
            <a:stCxn id="75779" idx="2"/>
            <a:endCxn id="75780" idx="0"/>
          </p:cNvCxnSpPr>
          <p:nvPr/>
        </p:nvCxnSpPr>
        <p:spPr bwMode="auto">
          <a:xfrm rot="5400000">
            <a:off x="4795838" y="2078037"/>
            <a:ext cx="901700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83" name="AutoShape 7"/>
          <p:cNvCxnSpPr>
            <a:cxnSpLocks noChangeShapeType="1"/>
            <a:stCxn id="75780" idx="2"/>
            <a:endCxn id="75781" idx="0"/>
          </p:cNvCxnSpPr>
          <p:nvPr/>
        </p:nvCxnSpPr>
        <p:spPr bwMode="auto">
          <a:xfrm rot="5400000">
            <a:off x="4772819" y="3405981"/>
            <a:ext cx="947738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1871663" y="5051425"/>
            <a:ext cx="1801812" cy="4032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Method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4346575" y="5051425"/>
            <a:ext cx="1800225" cy="4032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Variable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6777038" y="5051425"/>
            <a:ext cx="1800225" cy="40481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Type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75787" name="AutoShape 11"/>
          <p:cNvCxnSpPr>
            <a:cxnSpLocks noChangeShapeType="1"/>
            <a:stCxn id="75781" idx="2"/>
            <a:endCxn id="75785" idx="0"/>
          </p:cNvCxnSpPr>
          <p:nvPr/>
        </p:nvCxnSpPr>
        <p:spPr bwMode="auto">
          <a:xfrm rot="5400000">
            <a:off x="4864100" y="4667250"/>
            <a:ext cx="765175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88" name="AutoShape 12"/>
          <p:cNvCxnSpPr>
            <a:cxnSpLocks noChangeShapeType="1"/>
            <a:stCxn id="75781" idx="3"/>
            <a:endCxn id="75786" idx="0"/>
          </p:cNvCxnSpPr>
          <p:nvPr/>
        </p:nvCxnSpPr>
        <p:spPr bwMode="auto">
          <a:xfrm>
            <a:off x="6146800" y="4083050"/>
            <a:ext cx="1530350" cy="9683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89" name="AutoShape 13"/>
          <p:cNvCxnSpPr>
            <a:cxnSpLocks noChangeShapeType="1"/>
            <a:stCxn id="75781" idx="1"/>
            <a:endCxn id="75784" idx="0"/>
          </p:cNvCxnSpPr>
          <p:nvPr/>
        </p:nvCxnSpPr>
        <p:spPr bwMode="auto">
          <a:xfrm rot="10800000" flipV="1">
            <a:off x="2771775" y="4083050"/>
            <a:ext cx="1574800" cy="9683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1871663" y="6175375"/>
            <a:ext cx="1801812" cy="4032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Statement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4976813" y="6175375"/>
            <a:ext cx="1800225" cy="4032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Expression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75792" name="AutoShape 16"/>
          <p:cNvCxnSpPr>
            <a:cxnSpLocks noChangeShapeType="1"/>
            <a:stCxn id="75784" idx="2"/>
            <a:endCxn id="75790" idx="0"/>
          </p:cNvCxnSpPr>
          <p:nvPr/>
        </p:nvCxnSpPr>
        <p:spPr bwMode="auto">
          <a:xfrm rot="5400000">
            <a:off x="2413794" y="5814219"/>
            <a:ext cx="719137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93" name="AutoShape 17"/>
          <p:cNvCxnSpPr>
            <a:cxnSpLocks noChangeShapeType="1"/>
            <a:stCxn id="75790" idx="3"/>
            <a:endCxn id="75791" idx="1"/>
          </p:cNvCxnSpPr>
          <p:nvPr/>
        </p:nvCxnSpPr>
        <p:spPr bwMode="auto">
          <a:xfrm>
            <a:off x="3673475" y="6376988"/>
            <a:ext cx="1303338" cy="0"/>
          </a:xfrm>
          <a:prstGeom prst="bentConnector3">
            <a:avLst>
              <a:gd name="adj1" fmla="val 50023"/>
            </a:avLst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794" name="Rectangle 18"/>
          <p:cNvSpPr>
            <a:spLocks noChangeArrowheads="1"/>
          </p:cNvSpPr>
          <p:nvPr/>
        </p:nvSpPr>
        <p:spPr bwMode="auto">
          <a:xfrm>
            <a:off x="4351338" y="1223963"/>
            <a:ext cx="1800225" cy="40481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ASTRoot</a:t>
            </a:r>
          </a:p>
        </p:txBody>
      </p:sp>
      <p:sp>
        <p:nvSpPr>
          <p:cNvPr id="75795" name="Rectangle 19"/>
          <p:cNvSpPr>
            <a:spLocks noChangeArrowheads="1"/>
          </p:cNvSpPr>
          <p:nvPr/>
        </p:nvSpPr>
        <p:spPr bwMode="auto">
          <a:xfrm>
            <a:off x="4351338" y="2528888"/>
            <a:ext cx="1800225" cy="40481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Namespace</a:t>
            </a:r>
          </a:p>
        </p:txBody>
      </p:sp>
      <p:sp>
        <p:nvSpPr>
          <p:cNvPr id="75796" name="Rectangle 20"/>
          <p:cNvSpPr>
            <a:spLocks noChangeArrowheads="1"/>
          </p:cNvSpPr>
          <p:nvPr/>
        </p:nvSpPr>
        <p:spPr bwMode="auto">
          <a:xfrm>
            <a:off x="4351338" y="3879850"/>
            <a:ext cx="1800225" cy="40481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Declaration</a:t>
            </a:r>
          </a:p>
        </p:txBody>
      </p:sp>
      <p:sp>
        <p:nvSpPr>
          <p:cNvPr id="75797" name="Rectangle 21"/>
          <p:cNvSpPr>
            <a:spLocks noChangeArrowheads="1"/>
          </p:cNvSpPr>
          <p:nvPr/>
        </p:nvSpPr>
        <p:spPr bwMode="auto">
          <a:xfrm>
            <a:off x="1871663" y="5051425"/>
            <a:ext cx="1801812" cy="4032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Method</a:t>
            </a:r>
          </a:p>
        </p:txBody>
      </p:sp>
      <p:sp>
        <p:nvSpPr>
          <p:cNvPr id="75798" name="Rectangle 22"/>
          <p:cNvSpPr>
            <a:spLocks noChangeArrowheads="1"/>
          </p:cNvSpPr>
          <p:nvPr/>
        </p:nvSpPr>
        <p:spPr bwMode="auto">
          <a:xfrm>
            <a:off x="4351338" y="5051425"/>
            <a:ext cx="1800225" cy="4032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Variable</a:t>
            </a:r>
          </a:p>
        </p:txBody>
      </p:sp>
      <p:sp>
        <p:nvSpPr>
          <p:cNvPr id="75799" name="Rectangle 23"/>
          <p:cNvSpPr>
            <a:spLocks noChangeArrowheads="1"/>
          </p:cNvSpPr>
          <p:nvPr/>
        </p:nvSpPr>
        <p:spPr bwMode="auto">
          <a:xfrm>
            <a:off x="6781800" y="5051425"/>
            <a:ext cx="1800225" cy="40481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Type</a:t>
            </a:r>
          </a:p>
        </p:txBody>
      </p:sp>
      <p:sp>
        <p:nvSpPr>
          <p:cNvPr id="75800" name="Rectangle 24"/>
          <p:cNvSpPr>
            <a:spLocks noChangeArrowheads="1"/>
          </p:cNvSpPr>
          <p:nvPr/>
        </p:nvSpPr>
        <p:spPr bwMode="auto">
          <a:xfrm>
            <a:off x="1871663" y="6175375"/>
            <a:ext cx="1801812" cy="4032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Statement</a:t>
            </a:r>
          </a:p>
        </p:txBody>
      </p:sp>
      <p:sp>
        <p:nvSpPr>
          <p:cNvPr id="75801" name="Rectangle 25"/>
          <p:cNvSpPr>
            <a:spLocks noChangeArrowheads="1"/>
          </p:cNvSpPr>
          <p:nvPr/>
        </p:nvSpPr>
        <p:spPr bwMode="auto">
          <a:xfrm>
            <a:off x="4981575" y="6175375"/>
            <a:ext cx="1800225" cy="4032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Expression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499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499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499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499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499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499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499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499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4" grpId="0" bldLvl="0" animBg="1" autoUpdateAnimBg="0"/>
      <p:bldP spid="75794" grpId="1" bldLvl="0" animBg="1" autoUpdateAnimBg="0"/>
      <p:bldP spid="75795" grpId="0" bldLvl="0" animBg="1" autoUpdateAnimBg="0"/>
      <p:bldP spid="75795" grpId="1" bldLvl="0" animBg="1" autoUpdateAnimBg="0"/>
      <p:bldP spid="75796" grpId="0" bldLvl="0" animBg="1" autoUpdateAnimBg="0"/>
      <p:bldP spid="75796" grpId="1" bldLvl="0" animBg="1" autoUpdateAnimBg="0"/>
      <p:bldP spid="75797" grpId="0" bldLvl="0" animBg="1" autoUpdateAnimBg="0"/>
      <p:bldP spid="75797" grpId="1" bldLvl="0" animBg="1" autoUpdateAnimBg="0"/>
      <p:bldP spid="75798" grpId="0" bldLvl="0" animBg="1" autoUpdateAnimBg="0"/>
      <p:bldP spid="75798" grpId="1" bldLvl="0" animBg="1" autoUpdateAnimBg="0"/>
      <p:bldP spid="75799" grpId="0" bldLvl="0" animBg="1" autoUpdateAnimBg="0"/>
      <p:bldP spid="75799" grpId="1" bldLvl="0" animBg="1" autoUpdateAnimBg="0"/>
      <p:bldP spid="75800" grpId="0" bldLvl="0" animBg="1" autoUpdateAnimBg="0"/>
      <p:bldP spid="75800" grpId="1" bldLvl="0" animBg="1" autoUpdateAnimBg="0"/>
      <p:bldP spid="75801" grpId="0" bldLvl="0" animBg="1" autoUpdateAnimBg="0"/>
      <p:bldP spid="75801" grpId="1" bldLvl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2ADA-9343-4DF8-95FB-EAE3DB1AAAF0}" type="slidenum">
              <a:rPr lang="en-GB" altLang="en-US"/>
              <a:pPr/>
              <a:t>29</a:t>
            </a:fld>
            <a:endParaRPr lang="en-GB" altLang="en-US"/>
          </a:p>
        </p:txBody>
      </p:sp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52400" y="1989138"/>
            <a:ext cx="4194175" cy="13160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altLang="en-US" sz="16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before </a:t>
            </a:r>
            <a:r>
              <a:rPr lang="en-GB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n: </a:t>
            </a:r>
            <a:r>
              <a:rPr lang="en-GB" altLang="en-US" sz="16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Declaration </a:t>
            </a:r>
            <a:r>
              <a:rPr lang="en-GB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-&gt; {</a:t>
            </a:r>
          </a:p>
          <a:p>
            <a:endParaRPr lang="en-GB" altLang="en-US" sz="1600" b="1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altLang="en-US" sz="1600" b="1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altLang="en-US" sz="1600" b="1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altLang="en-US" b="1">
              <a:solidFill>
                <a:srgbClr val="000000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/>
              <a:t>Easing Source Code Mining with Visitors</a:t>
            </a:r>
          </a:p>
        </p:txBody>
      </p:sp>
      <p:cxnSp>
        <p:nvCxnSpPr>
          <p:cNvPr id="77828" name="AutoShape 4"/>
          <p:cNvCxnSpPr>
            <a:cxnSpLocks noChangeShapeType="1"/>
            <a:stCxn id="77839" idx="2"/>
            <a:endCxn id="77840" idx="0"/>
          </p:cNvCxnSpPr>
          <p:nvPr/>
        </p:nvCxnSpPr>
        <p:spPr bwMode="auto">
          <a:xfrm rot="5400000">
            <a:off x="5026820" y="2078831"/>
            <a:ext cx="900112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829" name="AutoShape 5"/>
          <p:cNvCxnSpPr>
            <a:cxnSpLocks noChangeShapeType="1"/>
            <a:stCxn id="77840" idx="2"/>
            <a:endCxn id="77841" idx="0"/>
          </p:cNvCxnSpPr>
          <p:nvPr/>
        </p:nvCxnSpPr>
        <p:spPr bwMode="auto">
          <a:xfrm rot="5400000">
            <a:off x="5003801" y="3406775"/>
            <a:ext cx="946150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2097088" y="5051425"/>
            <a:ext cx="1801812" cy="4032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Method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7002463" y="5051425"/>
            <a:ext cx="1800225" cy="40481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Type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77832" name="AutoShape 8"/>
          <p:cNvCxnSpPr>
            <a:cxnSpLocks noChangeShapeType="1"/>
            <a:stCxn id="77841" idx="2"/>
            <a:endCxn id="77842" idx="0"/>
          </p:cNvCxnSpPr>
          <p:nvPr/>
        </p:nvCxnSpPr>
        <p:spPr bwMode="auto">
          <a:xfrm rot="5400000">
            <a:off x="5094288" y="4667250"/>
            <a:ext cx="765175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833" name="AutoShape 9"/>
          <p:cNvCxnSpPr>
            <a:cxnSpLocks noChangeShapeType="1"/>
            <a:stCxn id="77841" idx="3"/>
            <a:endCxn id="77831" idx="0"/>
          </p:cNvCxnSpPr>
          <p:nvPr/>
        </p:nvCxnSpPr>
        <p:spPr bwMode="auto">
          <a:xfrm>
            <a:off x="6376988" y="4083050"/>
            <a:ext cx="1525587" cy="9683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834" name="AutoShape 10"/>
          <p:cNvCxnSpPr>
            <a:cxnSpLocks noChangeShapeType="1"/>
            <a:endCxn id="77830" idx="0"/>
          </p:cNvCxnSpPr>
          <p:nvPr/>
        </p:nvCxnSpPr>
        <p:spPr bwMode="auto">
          <a:xfrm rot="10800000" flipV="1">
            <a:off x="3043238" y="4083050"/>
            <a:ext cx="1573212" cy="9683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2097088" y="6175375"/>
            <a:ext cx="1801812" cy="4032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Statement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5202238" y="6175375"/>
            <a:ext cx="1800225" cy="4032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Expression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77837" name="AutoShape 13"/>
          <p:cNvCxnSpPr>
            <a:cxnSpLocks noChangeShapeType="1"/>
            <a:stCxn id="77830" idx="2"/>
            <a:endCxn id="77835" idx="0"/>
          </p:cNvCxnSpPr>
          <p:nvPr/>
        </p:nvCxnSpPr>
        <p:spPr bwMode="auto">
          <a:xfrm rot="5400000">
            <a:off x="2683669" y="5814219"/>
            <a:ext cx="719137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838" name="AutoShape 14"/>
          <p:cNvCxnSpPr>
            <a:cxnSpLocks noChangeShapeType="1"/>
            <a:stCxn id="77835" idx="3"/>
            <a:endCxn id="77836" idx="1"/>
          </p:cNvCxnSpPr>
          <p:nvPr/>
        </p:nvCxnSpPr>
        <p:spPr bwMode="auto">
          <a:xfrm>
            <a:off x="3898900" y="6376988"/>
            <a:ext cx="1303338" cy="3175"/>
          </a:xfrm>
          <a:prstGeom prst="bentConnector3">
            <a:avLst>
              <a:gd name="adj1" fmla="val 50023"/>
            </a:avLst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839" name="Rectangle 15"/>
          <p:cNvSpPr>
            <a:spLocks noChangeArrowheads="1"/>
          </p:cNvSpPr>
          <p:nvPr/>
        </p:nvSpPr>
        <p:spPr bwMode="auto">
          <a:xfrm>
            <a:off x="4576763" y="1223963"/>
            <a:ext cx="1800225" cy="40481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ASTRoot</a:t>
            </a:r>
          </a:p>
        </p:txBody>
      </p:sp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4576763" y="2528888"/>
            <a:ext cx="1800225" cy="40481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Namespace</a:t>
            </a:r>
          </a:p>
        </p:txBody>
      </p:sp>
      <p:sp>
        <p:nvSpPr>
          <p:cNvPr id="77841" name="Rectangle 17"/>
          <p:cNvSpPr>
            <a:spLocks noChangeArrowheads="1"/>
          </p:cNvSpPr>
          <p:nvPr/>
        </p:nvSpPr>
        <p:spPr bwMode="auto">
          <a:xfrm>
            <a:off x="4576763" y="3879850"/>
            <a:ext cx="1800225" cy="40481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Declaration</a:t>
            </a:r>
          </a:p>
        </p:txBody>
      </p:sp>
      <p:sp>
        <p:nvSpPr>
          <p:cNvPr id="77842" name="Rectangle 18"/>
          <p:cNvSpPr>
            <a:spLocks noChangeArrowheads="1"/>
          </p:cNvSpPr>
          <p:nvPr/>
        </p:nvSpPr>
        <p:spPr bwMode="auto">
          <a:xfrm>
            <a:off x="4576763" y="5051425"/>
            <a:ext cx="1800225" cy="4032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Variable</a:t>
            </a:r>
          </a:p>
        </p:txBody>
      </p:sp>
      <p:sp>
        <p:nvSpPr>
          <p:cNvPr id="77843" name="Text Box 19"/>
          <p:cNvSpPr txBox="1">
            <a:spLocks noChangeArrowheads="1"/>
          </p:cNvSpPr>
          <p:nvPr/>
        </p:nvSpPr>
        <p:spPr bwMode="auto">
          <a:xfrm>
            <a:off x="152400" y="1989138"/>
            <a:ext cx="4194175" cy="13160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GB" altLang="en-US" sz="16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before </a:t>
            </a:r>
            <a:r>
              <a:rPr lang="en-GB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n: </a:t>
            </a:r>
            <a:r>
              <a:rPr lang="en-GB" altLang="en-US" sz="160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Declaration </a:t>
            </a:r>
            <a:r>
              <a:rPr lang="en-GB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-&gt; {</a:t>
            </a:r>
          </a:p>
          <a:p>
            <a:r>
              <a:rPr lang="en-GB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altLang="en-US" sz="16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foreach </a:t>
            </a:r>
            <a:r>
              <a:rPr lang="en-GB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(i: </a:t>
            </a:r>
            <a:r>
              <a:rPr lang="en-GB" altLang="en-US" sz="16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 n.fields[i])</a:t>
            </a:r>
          </a:p>
          <a:p>
            <a:r>
              <a:rPr lang="en-GB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GB" altLang="en-US" sz="16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visit</a:t>
            </a:r>
            <a:r>
              <a:rPr lang="en-GB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(n.fields[i]);</a:t>
            </a:r>
          </a:p>
          <a:p>
            <a:endParaRPr lang="en-GB" altLang="en-US" sz="1600" b="1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77844" name="Text Box 20"/>
          <p:cNvSpPr txBox="1">
            <a:spLocks noChangeArrowheads="1"/>
          </p:cNvSpPr>
          <p:nvPr/>
        </p:nvSpPr>
        <p:spPr bwMode="auto">
          <a:xfrm>
            <a:off x="152400" y="1989138"/>
            <a:ext cx="4194175" cy="13160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GB" altLang="en-US" sz="16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before </a:t>
            </a:r>
            <a:r>
              <a:rPr lang="en-GB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n: </a:t>
            </a:r>
            <a:r>
              <a:rPr lang="en-GB" altLang="en-US" sz="160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Declaration </a:t>
            </a:r>
            <a:r>
              <a:rPr lang="en-GB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-&gt; {</a:t>
            </a:r>
          </a:p>
          <a:p>
            <a:r>
              <a:rPr lang="en-GB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altLang="en-US" sz="16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foreach </a:t>
            </a:r>
            <a:r>
              <a:rPr lang="en-GB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(i: </a:t>
            </a:r>
            <a:r>
              <a:rPr lang="en-GB" altLang="en-US" sz="160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 n.fields[i])</a:t>
            </a:r>
          </a:p>
          <a:p>
            <a:r>
              <a:rPr lang="en-GB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GB" altLang="en-US" sz="16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visit</a:t>
            </a:r>
            <a:r>
              <a:rPr lang="en-GB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(n.fields[i]);</a:t>
            </a:r>
          </a:p>
          <a:p>
            <a:r>
              <a:rPr lang="en-GB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altLang="en-US" sz="16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stop</a:t>
            </a:r>
            <a:r>
              <a:rPr lang="en-GB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  <a:br>
              <a:rPr lang="en-GB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bldLvl="0" animBg="1" autoUpdateAnimBg="0"/>
      <p:bldP spid="77826" grpId="1" bldLvl="0" animBg="1" autoUpdateAnimBg="0"/>
      <p:bldP spid="77843" grpId="0" bldLvl="0" animBg="1" autoUpdateAnimBg="0"/>
      <p:bldP spid="77843" grpId="1" bldLvl="0" animBg="1" autoUpdateAnimBg="0"/>
      <p:bldP spid="77844" grpId="0" bldLvl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C9CE-08F1-408C-B16D-DEACDB9E86DA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98763"/>
            <a:ext cx="9144000" cy="806450"/>
          </a:xfrm>
          <a:ln/>
        </p:spPr>
        <p:txBody>
          <a:bodyPr/>
          <a:lstStyle/>
          <a:p>
            <a:r>
              <a:rPr lang="en-GB" altLang="en-US" sz="3200">
                <a:solidFill>
                  <a:schemeClr val="tx1"/>
                </a:solidFill>
              </a:rPr>
              <a:t>What do I mean by</a:t>
            </a:r>
            <a:br>
              <a:rPr lang="en-GB" altLang="en-US" sz="3200">
                <a:solidFill>
                  <a:schemeClr val="tx1"/>
                </a:solidFill>
              </a:rPr>
            </a:br>
            <a:r>
              <a:rPr lang="en-GB" altLang="en-US" sz="3200" b="1" i="1">
                <a:solidFill>
                  <a:schemeClr val="tx1"/>
                </a:solidFill>
              </a:rPr>
              <a:t>software repository</a:t>
            </a:r>
            <a:r>
              <a:rPr lang="en-GB" altLang="en-US" sz="320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02406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00350"/>
            <a:ext cx="9144000" cy="806450"/>
          </a:xfrm>
          <a:ln/>
        </p:spPr>
        <p:txBody>
          <a:bodyPr/>
          <a:lstStyle/>
          <a:p>
            <a:r>
              <a:rPr lang="en-GB" altLang="en-US" sz="2800" dirty="0" smtClean="0"/>
              <a:t>Let’s revisit the </a:t>
            </a:r>
            <a:r>
              <a:rPr lang="en-GB" altLang="en-US" sz="2800" i="1" dirty="0" smtClean="0"/>
              <a:t>assert use</a:t>
            </a:r>
            <a:r>
              <a:rPr lang="en-GB" altLang="en-US" sz="2800" dirty="0" smtClean="0"/>
              <a:t> example.</a:t>
            </a:r>
            <a:endParaRPr lang="en-GB" altLang="en-US" sz="3200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CF9D-4C60-4995-9791-934992A90253}" type="slidenum">
              <a:rPr lang="en-GB" altLang="en-US"/>
              <a:pPr/>
              <a:t>30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98648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BBA7-26A4-4700-9B6F-0F6E0D3100C0}" type="slidenum">
              <a:rPr lang="en-GB" altLang="en-US"/>
              <a:pPr/>
              <a:t>31</a:t>
            </a:fld>
            <a:endParaRPr lang="en-GB" alt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GB" altLang="en-US" dirty="0"/>
              <a:t>Finding use of assert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719" y="1493871"/>
            <a:ext cx="8617726" cy="4453886"/>
          </a:xfrm>
          <a:solidFill>
            <a:schemeClr val="bg1"/>
          </a:solidFill>
          <a:ln cap="flat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90170" tIns="46990" rIns="90170" bIns="46990"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ASSERTS: 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output</a:t>
            </a:r>
            <a:r>
              <a:rPr lang="en-GB" altLang="en-US" sz="2000" b="1" dirty="0">
                <a:latin typeface="Courier New"/>
                <a:cs typeface="Courier New"/>
              </a:rPr>
              <a:t> </a:t>
            </a:r>
            <a:r>
              <a:rPr lang="en-GB" altLang="en-US" sz="2000" b="1" dirty="0">
                <a:solidFill>
                  <a:srgbClr val="990000"/>
                </a:solidFill>
                <a:latin typeface="Courier New"/>
                <a:cs typeface="Courier New"/>
              </a:rPr>
              <a:t>sum</a:t>
            </a:r>
            <a:r>
              <a:rPr lang="en-GB" altLang="en-US" sz="2000" b="1" dirty="0">
                <a:latin typeface="Courier New"/>
                <a:cs typeface="Courier New"/>
              </a:rPr>
              <a:t> 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of</a:t>
            </a:r>
            <a:r>
              <a:rPr lang="en-GB" altLang="en-US" sz="2000" b="1" dirty="0">
                <a:latin typeface="Courier New"/>
                <a:cs typeface="Courier New"/>
              </a:rPr>
              <a:t> </a:t>
            </a:r>
            <a:r>
              <a:rPr lang="en-GB" altLang="en-US" sz="2000" b="1" dirty="0" err="1">
                <a:solidFill>
                  <a:srgbClr val="800080"/>
                </a:solidFill>
                <a:latin typeface="Courier New"/>
                <a:cs typeface="Courier New"/>
              </a:rPr>
              <a:t>int</a:t>
            </a:r>
            <a:r>
              <a:rPr lang="en-GB" altLang="en-US" sz="2000" b="1" dirty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931485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BBA7-26A4-4700-9B6F-0F6E0D3100C0}" type="slidenum">
              <a:rPr lang="en-GB" altLang="en-US"/>
              <a:pPr/>
              <a:t>32</a:t>
            </a:fld>
            <a:endParaRPr lang="en-GB" alt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GB" altLang="en-US" dirty="0"/>
              <a:t>Finding use of assert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719" y="1493871"/>
            <a:ext cx="8617726" cy="4453886"/>
          </a:xfrm>
          <a:solidFill>
            <a:schemeClr val="bg1"/>
          </a:solidFill>
          <a:ln cap="flat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90170" tIns="46990" rIns="90170" bIns="46990"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dirty="0">
                <a:latin typeface="Courier New"/>
                <a:cs typeface="Courier New"/>
              </a:rPr>
              <a:t>ASSERTS: </a:t>
            </a: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output</a:t>
            </a:r>
            <a:r>
              <a:rPr lang="en-GB" altLang="en-US" sz="2000" dirty="0">
                <a:latin typeface="Courier New"/>
                <a:cs typeface="Courier New"/>
              </a:rPr>
              <a:t> </a:t>
            </a:r>
            <a:r>
              <a:rPr lang="en-GB" altLang="en-US" sz="2000" dirty="0">
                <a:solidFill>
                  <a:srgbClr val="990000"/>
                </a:solidFill>
                <a:latin typeface="Courier New"/>
                <a:cs typeface="Courier New"/>
              </a:rPr>
              <a:t>sum</a:t>
            </a:r>
            <a:r>
              <a:rPr lang="en-GB" altLang="en-US" sz="2000" dirty="0">
                <a:latin typeface="Courier New"/>
                <a:cs typeface="Courier New"/>
              </a:rPr>
              <a:t> </a:t>
            </a: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of</a:t>
            </a:r>
            <a:r>
              <a:rPr lang="en-GB" altLang="en-US" sz="2000" dirty="0">
                <a:latin typeface="Courier New"/>
                <a:cs typeface="Courier New"/>
              </a:rPr>
              <a:t> </a:t>
            </a:r>
            <a:r>
              <a:rPr lang="en-GB" altLang="en-US" sz="2000" dirty="0" err="1">
                <a:solidFill>
                  <a:srgbClr val="800080"/>
                </a:solidFill>
                <a:latin typeface="Courier New"/>
                <a:cs typeface="Courier New"/>
              </a:rPr>
              <a:t>int</a:t>
            </a:r>
            <a:r>
              <a:rPr lang="en-GB" altLang="en-US" sz="2000" dirty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visit</a:t>
            </a:r>
            <a:r>
              <a:rPr lang="en-GB" altLang="en-US" sz="2000" b="1" dirty="0">
                <a:latin typeface="Courier New"/>
                <a:cs typeface="Courier New"/>
              </a:rPr>
              <a:t>(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input</a:t>
            </a:r>
            <a:r>
              <a:rPr lang="en-GB" altLang="en-US" sz="2000" b="1" dirty="0">
                <a:latin typeface="Courier New"/>
                <a:cs typeface="Courier New"/>
              </a:rPr>
              <a:t>, </a:t>
            </a:r>
            <a:r>
              <a:rPr lang="en-GB" altLang="en-US" sz="2000" b="1" dirty="0">
                <a:solidFill>
                  <a:srgbClr val="800080"/>
                </a:solidFill>
                <a:latin typeface="Courier New"/>
                <a:cs typeface="Courier New"/>
              </a:rPr>
              <a:t>visitor</a:t>
            </a:r>
            <a:r>
              <a:rPr lang="en-GB" altLang="en-US" sz="2000" b="1" dirty="0">
                <a:latin typeface="Courier New"/>
                <a:cs typeface="Courier New"/>
              </a:rPr>
              <a:t> {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 smtClean="0">
                <a:latin typeface="Courier New"/>
                <a:cs typeface="Courier New"/>
              </a:rPr>
              <a:t>}</a:t>
            </a:r>
            <a:r>
              <a:rPr lang="en-GB" altLang="en-US" sz="2000" b="1" dirty="0">
                <a:latin typeface="Courier New"/>
                <a:cs typeface="Courier New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96552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BBA7-26A4-4700-9B6F-0F6E0D3100C0}" type="slidenum">
              <a:rPr lang="en-GB" altLang="en-US"/>
              <a:pPr/>
              <a:t>33</a:t>
            </a:fld>
            <a:endParaRPr lang="en-GB" alt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GB" altLang="en-US" dirty="0"/>
              <a:t>Finding use of assert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719" y="1493871"/>
            <a:ext cx="8617726" cy="4453886"/>
          </a:xfrm>
          <a:solidFill>
            <a:schemeClr val="bg1"/>
          </a:solidFill>
          <a:ln cap="flat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90170" tIns="46990" rIns="90170" bIns="46990"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dirty="0">
                <a:latin typeface="Courier New"/>
                <a:cs typeface="Courier New"/>
              </a:rPr>
              <a:t>ASSERTS: </a:t>
            </a: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output</a:t>
            </a:r>
            <a:r>
              <a:rPr lang="en-GB" altLang="en-US" sz="2000" dirty="0">
                <a:latin typeface="Courier New"/>
                <a:cs typeface="Courier New"/>
              </a:rPr>
              <a:t> </a:t>
            </a:r>
            <a:r>
              <a:rPr lang="en-GB" altLang="en-US" sz="2000" dirty="0">
                <a:solidFill>
                  <a:srgbClr val="990000"/>
                </a:solidFill>
                <a:latin typeface="Courier New"/>
                <a:cs typeface="Courier New"/>
              </a:rPr>
              <a:t>sum</a:t>
            </a:r>
            <a:r>
              <a:rPr lang="en-GB" altLang="en-US" sz="2000" dirty="0">
                <a:latin typeface="Courier New"/>
                <a:cs typeface="Courier New"/>
              </a:rPr>
              <a:t> </a:t>
            </a: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of</a:t>
            </a:r>
            <a:r>
              <a:rPr lang="en-GB" altLang="en-US" sz="2000" dirty="0">
                <a:latin typeface="Courier New"/>
                <a:cs typeface="Courier New"/>
              </a:rPr>
              <a:t> </a:t>
            </a:r>
            <a:r>
              <a:rPr lang="en-GB" altLang="en-US" sz="2000" dirty="0" err="1">
                <a:solidFill>
                  <a:srgbClr val="800080"/>
                </a:solidFill>
                <a:latin typeface="Courier New"/>
                <a:cs typeface="Courier New"/>
              </a:rPr>
              <a:t>int</a:t>
            </a:r>
            <a:r>
              <a:rPr lang="en-GB" altLang="en-US" sz="2000" dirty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visit</a:t>
            </a:r>
            <a:r>
              <a:rPr lang="en-GB" altLang="en-US" sz="2000" dirty="0">
                <a:latin typeface="Courier New"/>
                <a:cs typeface="Courier New"/>
              </a:rPr>
              <a:t>(</a:t>
            </a: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input</a:t>
            </a:r>
            <a:r>
              <a:rPr lang="en-GB" altLang="en-US" sz="2000" dirty="0">
                <a:latin typeface="Courier New"/>
                <a:cs typeface="Courier New"/>
              </a:rPr>
              <a:t>, </a:t>
            </a:r>
            <a:r>
              <a:rPr lang="en-GB" altLang="en-US" sz="2000" dirty="0">
                <a:solidFill>
                  <a:srgbClr val="800080"/>
                </a:solidFill>
                <a:latin typeface="Courier New"/>
                <a:cs typeface="Courier New"/>
              </a:rPr>
              <a:t>visitor</a:t>
            </a:r>
            <a:r>
              <a:rPr lang="en-GB" altLang="en-US" sz="2000" dirty="0">
                <a:latin typeface="Courier New"/>
                <a:cs typeface="Courier New"/>
              </a:rPr>
              <a:t> {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before</a:t>
            </a:r>
            <a:r>
              <a:rPr lang="en-GB" altLang="en-US" sz="2000" b="1" dirty="0">
                <a:latin typeface="Courier New"/>
                <a:cs typeface="Courier New"/>
              </a:rPr>
              <a:t> node: </a:t>
            </a:r>
            <a:r>
              <a:rPr lang="en-GB" altLang="en-US" sz="2000" b="1" dirty="0">
                <a:solidFill>
                  <a:srgbClr val="800080"/>
                </a:solidFill>
                <a:latin typeface="Courier New"/>
                <a:cs typeface="Courier New"/>
              </a:rPr>
              <a:t>Statement</a:t>
            </a:r>
            <a:r>
              <a:rPr lang="en-GB" altLang="en-US" sz="2000" b="1" dirty="0">
                <a:latin typeface="Courier New"/>
                <a:cs typeface="Courier New"/>
              </a:rPr>
              <a:t> -&gt;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dirty="0" smtClean="0">
                <a:latin typeface="Courier New"/>
                <a:cs typeface="Courier New"/>
              </a:rPr>
              <a:t>}</a:t>
            </a:r>
            <a:r>
              <a:rPr lang="en-GB" altLang="en-US" sz="2000" dirty="0">
                <a:latin typeface="Courier New"/>
                <a:cs typeface="Courier New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475088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BBA7-26A4-4700-9B6F-0F6E0D3100C0}" type="slidenum">
              <a:rPr lang="en-GB" altLang="en-US"/>
              <a:pPr/>
              <a:t>34</a:t>
            </a:fld>
            <a:endParaRPr lang="en-GB" alt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GB" altLang="en-US" dirty="0"/>
              <a:t>Finding use of assert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719" y="1493871"/>
            <a:ext cx="8617726" cy="4453886"/>
          </a:xfrm>
          <a:solidFill>
            <a:schemeClr val="bg1"/>
          </a:solidFill>
          <a:ln cap="flat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90170" tIns="46990" rIns="90170" bIns="46990"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dirty="0">
                <a:latin typeface="Courier New"/>
                <a:cs typeface="Courier New"/>
              </a:rPr>
              <a:t>ASSERTS: </a:t>
            </a: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output</a:t>
            </a:r>
            <a:r>
              <a:rPr lang="en-GB" altLang="en-US" sz="2000" dirty="0">
                <a:latin typeface="Courier New"/>
                <a:cs typeface="Courier New"/>
              </a:rPr>
              <a:t> </a:t>
            </a:r>
            <a:r>
              <a:rPr lang="en-GB" altLang="en-US" sz="2000" dirty="0">
                <a:solidFill>
                  <a:srgbClr val="990000"/>
                </a:solidFill>
                <a:latin typeface="Courier New"/>
                <a:cs typeface="Courier New"/>
              </a:rPr>
              <a:t>sum</a:t>
            </a:r>
            <a:r>
              <a:rPr lang="en-GB" altLang="en-US" sz="2000" dirty="0">
                <a:latin typeface="Courier New"/>
                <a:cs typeface="Courier New"/>
              </a:rPr>
              <a:t> </a:t>
            </a: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of</a:t>
            </a:r>
            <a:r>
              <a:rPr lang="en-GB" altLang="en-US" sz="2000" dirty="0">
                <a:latin typeface="Courier New"/>
                <a:cs typeface="Courier New"/>
              </a:rPr>
              <a:t> </a:t>
            </a:r>
            <a:r>
              <a:rPr lang="en-GB" altLang="en-US" sz="2000" dirty="0" err="1">
                <a:solidFill>
                  <a:srgbClr val="800080"/>
                </a:solidFill>
                <a:latin typeface="Courier New"/>
                <a:cs typeface="Courier New"/>
              </a:rPr>
              <a:t>int</a:t>
            </a:r>
            <a:r>
              <a:rPr lang="en-GB" altLang="en-US" sz="2000" dirty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visit</a:t>
            </a:r>
            <a:r>
              <a:rPr lang="en-GB" altLang="en-US" sz="2000" dirty="0">
                <a:latin typeface="Courier New"/>
                <a:cs typeface="Courier New"/>
              </a:rPr>
              <a:t>(</a:t>
            </a: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input</a:t>
            </a:r>
            <a:r>
              <a:rPr lang="en-GB" altLang="en-US" sz="2000" dirty="0">
                <a:latin typeface="Courier New"/>
                <a:cs typeface="Courier New"/>
              </a:rPr>
              <a:t>, </a:t>
            </a:r>
            <a:r>
              <a:rPr lang="en-GB" altLang="en-US" sz="2000" dirty="0">
                <a:solidFill>
                  <a:srgbClr val="800080"/>
                </a:solidFill>
                <a:latin typeface="Courier New"/>
                <a:cs typeface="Courier New"/>
              </a:rPr>
              <a:t>visitor</a:t>
            </a:r>
            <a:r>
              <a:rPr lang="en-GB" altLang="en-US" sz="2000" dirty="0">
                <a:latin typeface="Courier New"/>
                <a:cs typeface="Courier New"/>
              </a:rPr>
              <a:t> {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before</a:t>
            </a:r>
            <a:r>
              <a:rPr lang="en-GB" altLang="en-US" sz="2000" b="1" dirty="0">
                <a:latin typeface="Courier New"/>
                <a:cs typeface="Courier New"/>
              </a:rPr>
              <a:t> node: </a:t>
            </a:r>
            <a:r>
              <a:rPr lang="en-GB" altLang="en-US" sz="2000" b="1" dirty="0">
                <a:solidFill>
                  <a:srgbClr val="800080"/>
                </a:solidFill>
                <a:latin typeface="Courier New"/>
                <a:cs typeface="Courier New"/>
              </a:rPr>
              <a:t>Statement</a:t>
            </a:r>
            <a:r>
              <a:rPr lang="en-GB" altLang="en-US" sz="2000" b="1" dirty="0">
                <a:latin typeface="Courier New"/>
                <a:cs typeface="Courier New"/>
              </a:rPr>
              <a:t> -&gt;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	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if</a:t>
            </a:r>
            <a:r>
              <a:rPr lang="en-GB" altLang="en-US" sz="2000" b="1" dirty="0">
                <a:latin typeface="Courier New"/>
                <a:cs typeface="Courier New"/>
              </a:rPr>
              <a:t> (</a:t>
            </a:r>
            <a:r>
              <a:rPr lang="en-GB" altLang="en-US" sz="2000" b="1" dirty="0" err="1">
                <a:latin typeface="Courier New"/>
                <a:cs typeface="Courier New"/>
              </a:rPr>
              <a:t>node.kind</a:t>
            </a:r>
            <a:r>
              <a:rPr lang="en-GB" altLang="en-US" sz="2000" b="1" dirty="0">
                <a:latin typeface="Courier New"/>
                <a:cs typeface="Courier New"/>
              </a:rPr>
              <a:t> == </a:t>
            </a:r>
            <a:r>
              <a:rPr lang="en-GB" altLang="en-US" sz="2000" b="1" dirty="0" err="1">
                <a:solidFill>
                  <a:srgbClr val="800080"/>
                </a:solidFill>
                <a:latin typeface="Courier New"/>
                <a:cs typeface="Courier New"/>
              </a:rPr>
              <a:t>StatementKind.ASSERT</a:t>
            </a:r>
            <a:r>
              <a:rPr lang="en-GB" altLang="en-US" sz="2000" b="1" dirty="0">
                <a:latin typeface="Courier New"/>
                <a:cs typeface="Courier New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dirty="0" smtClean="0">
                <a:latin typeface="Courier New"/>
                <a:cs typeface="Courier New"/>
              </a:rPr>
              <a:t>}</a:t>
            </a:r>
            <a:r>
              <a:rPr lang="en-GB" altLang="en-US" sz="2000" dirty="0">
                <a:latin typeface="Courier New"/>
                <a:cs typeface="Courier New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482861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BBA7-26A4-4700-9B6F-0F6E0D3100C0}" type="slidenum">
              <a:rPr lang="en-GB" altLang="en-US"/>
              <a:pPr/>
              <a:t>35</a:t>
            </a:fld>
            <a:endParaRPr lang="en-GB" alt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GB" altLang="en-US" dirty="0"/>
              <a:t>Finding use of assert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719" y="1493871"/>
            <a:ext cx="8617726" cy="4453886"/>
          </a:xfrm>
          <a:solidFill>
            <a:schemeClr val="bg1"/>
          </a:solidFill>
          <a:ln cap="flat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90170" tIns="46990" rIns="90170" bIns="46990"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dirty="0">
                <a:latin typeface="Courier New"/>
                <a:cs typeface="Courier New"/>
              </a:rPr>
              <a:t>ASSERTS: </a:t>
            </a: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output</a:t>
            </a:r>
            <a:r>
              <a:rPr lang="en-GB" altLang="en-US" sz="2000" dirty="0">
                <a:latin typeface="Courier New"/>
                <a:cs typeface="Courier New"/>
              </a:rPr>
              <a:t> </a:t>
            </a:r>
            <a:r>
              <a:rPr lang="en-GB" altLang="en-US" sz="2000" dirty="0">
                <a:solidFill>
                  <a:srgbClr val="990000"/>
                </a:solidFill>
                <a:latin typeface="Courier New"/>
                <a:cs typeface="Courier New"/>
              </a:rPr>
              <a:t>sum</a:t>
            </a:r>
            <a:r>
              <a:rPr lang="en-GB" altLang="en-US" sz="2000" dirty="0">
                <a:latin typeface="Courier New"/>
                <a:cs typeface="Courier New"/>
              </a:rPr>
              <a:t> </a:t>
            </a: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of</a:t>
            </a:r>
            <a:r>
              <a:rPr lang="en-GB" altLang="en-US" sz="2000" dirty="0">
                <a:latin typeface="Courier New"/>
                <a:cs typeface="Courier New"/>
              </a:rPr>
              <a:t> </a:t>
            </a:r>
            <a:r>
              <a:rPr lang="en-GB" altLang="en-US" sz="2000" dirty="0" err="1">
                <a:solidFill>
                  <a:srgbClr val="800080"/>
                </a:solidFill>
                <a:latin typeface="Courier New"/>
                <a:cs typeface="Courier New"/>
              </a:rPr>
              <a:t>int</a:t>
            </a:r>
            <a:r>
              <a:rPr lang="en-GB" altLang="en-US" sz="2000" dirty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visit</a:t>
            </a:r>
            <a:r>
              <a:rPr lang="en-GB" altLang="en-US" sz="2000" dirty="0">
                <a:latin typeface="Courier New"/>
                <a:cs typeface="Courier New"/>
              </a:rPr>
              <a:t>(</a:t>
            </a: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input</a:t>
            </a:r>
            <a:r>
              <a:rPr lang="en-GB" altLang="en-US" sz="2000" dirty="0">
                <a:latin typeface="Courier New"/>
                <a:cs typeface="Courier New"/>
              </a:rPr>
              <a:t>, </a:t>
            </a:r>
            <a:r>
              <a:rPr lang="en-GB" altLang="en-US" sz="2000" dirty="0">
                <a:solidFill>
                  <a:srgbClr val="800080"/>
                </a:solidFill>
                <a:latin typeface="Courier New"/>
                <a:cs typeface="Courier New"/>
              </a:rPr>
              <a:t>visitor</a:t>
            </a:r>
            <a:r>
              <a:rPr lang="en-GB" altLang="en-US" sz="2000" dirty="0">
                <a:latin typeface="Courier New"/>
                <a:cs typeface="Courier New"/>
              </a:rPr>
              <a:t> {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before</a:t>
            </a:r>
            <a:r>
              <a:rPr lang="en-GB" altLang="en-US" sz="2000" b="1" dirty="0">
                <a:latin typeface="Courier New"/>
                <a:cs typeface="Courier New"/>
              </a:rPr>
              <a:t> node: </a:t>
            </a:r>
            <a:r>
              <a:rPr lang="en-GB" altLang="en-US" sz="2000" b="1" dirty="0">
                <a:solidFill>
                  <a:srgbClr val="800080"/>
                </a:solidFill>
                <a:latin typeface="Courier New"/>
                <a:cs typeface="Courier New"/>
              </a:rPr>
              <a:t>Statement</a:t>
            </a:r>
            <a:r>
              <a:rPr lang="en-GB" altLang="en-US" sz="2000" b="1" dirty="0">
                <a:latin typeface="Courier New"/>
                <a:cs typeface="Courier New"/>
              </a:rPr>
              <a:t> -&gt;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	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if</a:t>
            </a:r>
            <a:r>
              <a:rPr lang="en-GB" altLang="en-US" sz="2000" b="1" dirty="0">
                <a:latin typeface="Courier New"/>
                <a:cs typeface="Courier New"/>
              </a:rPr>
              <a:t> (</a:t>
            </a:r>
            <a:r>
              <a:rPr lang="en-GB" altLang="en-US" sz="2000" b="1" dirty="0" err="1">
                <a:latin typeface="Courier New"/>
                <a:cs typeface="Courier New"/>
              </a:rPr>
              <a:t>node.kind</a:t>
            </a:r>
            <a:r>
              <a:rPr lang="en-GB" altLang="en-US" sz="2000" b="1" dirty="0">
                <a:latin typeface="Courier New"/>
                <a:cs typeface="Courier New"/>
              </a:rPr>
              <a:t> == </a:t>
            </a:r>
            <a:r>
              <a:rPr lang="en-GB" altLang="en-US" sz="2000" b="1" dirty="0" err="1">
                <a:solidFill>
                  <a:srgbClr val="800080"/>
                </a:solidFill>
                <a:latin typeface="Courier New"/>
                <a:cs typeface="Courier New"/>
              </a:rPr>
              <a:t>StatementKind.ASSERT</a:t>
            </a:r>
            <a:r>
              <a:rPr lang="en-GB" altLang="en-US" sz="2000" b="1" dirty="0">
                <a:latin typeface="Courier New"/>
                <a:cs typeface="Courier New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		ASSERTS &lt;&lt; 1;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dirty="0">
                <a:latin typeface="Courier New"/>
                <a:cs typeface="Courier New"/>
              </a:rPr>
              <a:t>});</a:t>
            </a:r>
          </a:p>
        </p:txBody>
      </p:sp>
    </p:spTree>
    <p:extLst>
      <p:ext uri="{BB962C8B-B14F-4D97-AF65-F5344CB8AC3E}">
        <p14:creationId xmlns:p14="http://schemas.microsoft.com/office/powerpoint/2010/main" val="1785668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BBA7-26A4-4700-9B6F-0F6E0D3100C0}" type="slidenum">
              <a:rPr lang="en-GB" altLang="en-US"/>
              <a:pPr/>
              <a:t>36</a:t>
            </a:fld>
            <a:endParaRPr lang="en-GB" alt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GB" altLang="en-US" dirty="0"/>
              <a:t>Finding use of assert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719" y="1493871"/>
            <a:ext cx="8617726" cy="4453886"/>
          </a:xfrm>
          <a:solidFill>
            <a:schemeClr val="bg1"/>
          </a:solidFill>
          <a:ln cap="flat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90170" tIns="46990" rIns="90170" bIns="46990"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dirty="0">
                <a:latin typeface="Courier New"/>
                <a:cs typeface="Courier New"/>
              </a:rPr>
              <a:t>ASSERTS: </a:t>
            </a: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output</a:t>
            </a:r>
            <a:r>
              <a:rPr lang="en-GB" altLang="en-US" sz="2000" dirty="0">
                <a:latin typeface="Courier New"/>
                <a:cs typeface="Courier New"/>
              </a:rPr>
              <a:t> </a:t>
            </a:r>
            <a:r>
              <a:rPr lang="en-GB" altLang="en-US" sz="2000" dirty="0">
                <a:solidFill>
                  <a:srgbClr val="990000"/>
                </a:solidFill>
                <a:latin typeface="Courier New"/>
                <a:cs typeface="Courier New"/>
              </a:rPr>
              <a:t>sum</a:t>
            </a:r>
            <a:r>
              <a:rPr lang="en-GB" altLang="en-US" sz="2000" dirty="0">
                <a:latin typeface="Courier New"/>
                <a:cs typeface="Courier New"/>
              </a:rPr>
              <a:t> </a:t>
            </a: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of</a:t>
            </a:r>
            <a:r>
              <a:rPr lang="en-GB" altLang="en-US" sz="2000" dirty="0">
                <a:latin typeface="Courier New"/>
                <a:cs typeface="Courier New"/>
              </a:rPr>
              <a:t> </a:t>
            </a:r>
            <a:r>
              <a:rPr lang="en-GB" altLang="en-US" sz="2000" dirty="0" err="1">
                <a:solidFill>
                  <a:srgbClr val="800080"/>
                </a:solidFill>
                <a:latin typeface="Courier New"/>
                <a:cs typeface="Courier New"/>
              </a:rPr>
              <a:t>int</a:t>
            </a:r>
            <a:r>
              <a:rPr lang="en-GB" altLang="en-US" sz="2000" dirty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visit</a:t>
            </a:r>
            <a:r>
              <a:rPr lang="en-GB" altLang="en-US" sz="2000" dirty="0">
                <a:latin typeface="Courier New"/>
                <a:cs typeface="Courier New"/>
              </a:rPr>
              <a:t>(</a:t>
            </a: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input</a:t>
            </a:r>
            <a:r>
              <a:rPr lang="en-GB" altLang="en-US" sz="2000" dirty="0">
                <a:latin typeface="Courier New"/>
                <a:cs typeface="Courier New"/>
              </a:rPr>
              <a:t>, </a:t>
            </a:r>
            <a:r>
              <a:rPr lang="en-GB" altLang="en-US" sz="2000" dirty="0">
                <a:solidFill>
                  <a:srgbClr val="800080"/>
                </a:solidFill>
                <a:latin typeface="Courier New"/>
                <a:cs typeface="Courier New"/>
              </a:rPr>
              <a:t>visitor</a:t>
            </a:r>
            <a:r>
              <a:rPr lang="en-GB" altLang="en-US" sz="2000" dirty="0">
                <a:latin typeface="Courier New"/>
                <a:cs typeface="Courier New"/>
              </a:rPr>
              <a:t>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before</a:t>
            </a:r>
            <a:r>
              <a:rPr lang="en-GB" altLang="en-US" sz="2000" b="1" dirty="0">
                <a:latin typeface="Courier New"/>
                <a:cs typeface="Courier New"/>
              </a:rPr>
              <a:t> node: </a:t>
            </a:r>
            <a:r>
              <a:rPr lang="en-GB" altLang="en-US" sz="2000" b="1" dirty="0" err="1">
                <a:solidFill>
                  <a:srgbClr val="800080"/>
                </a:solidFill>
                <a:latin typeface="Courier New"/>
                <a:cs typeface="Courier New"/>
              </a:rPr>
              <a:t>CodeRepository</a:t>
            </a:r>
            <a:r>
              <a:rPr lang="en-GB" altLang="en-US" sz="2000" b="1" dirty="0">
                <a:solidFill>
                  <a:srgbClr val="800080"/>
                </a:solidFill>
                <a:latin typeface="Courier New"/>
                <a:cs typeface="Courier New"/>
              </a:rPr>
              <a:t> </a:t>
            </a:r>
            <a:r>
              <a:rPr lang="en-GB" altLang="en-US" sz="2000" b="1" dirty="0">
                <a:latin typeface="Courier New"/>
                <a:cs typeface="Courier New"/>
              </a:rPr>
              <a:t>-&gt;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	snapshot := </a:t>
            </a:r>
            <a:r>
              <a:rPr lang="en-GB" altLang="en-US" sz="2000" b="1" dirty="0" err="1">
                <a:solidFill>
                  <a:srgbClr val="990000"/>
                </a:solidFill>
                <a:latin typeface="Courier New"/>
                <a:cs typeface="Courier New"/>
              </a:rPr>
              <a:t>getsnapshot</a:t>
            </a:r>
            <a:r>
              <a:rPr lang="en-GB" altLang="en-US" sz="2000" b="1" dirty="0">
                <a:latin typeface="Courier New"/>
                <a:cs typeface="Courier New"/>
              </a:rPr>
              <a:t>(node, </a:t>
            </a:r>
            <a:r>
              <a:rPr lang="en-GB" altLang="en-US" sz="2000" b="1" dirty="0">
                <a:solidFill>
                  <a:srgbClr val="006600"/>
                </a:solidFill>
                <a:latin typeface="Courier New"/>
                <a:cs typeface="Courier New"/>
              </a:rPr>
              <a:t>"SOURCE_JAVA_JLS"</a:t>
            </a:r>
            <a:r>
              <a:rPr lang="en-GB" altLang="en-US" sz="2000" b="1" dirty="0">
                <a:latin typeface="Courier New"/>
                <a:cs typeface="Courier New"/>
              </a:rPr>
              <a:t>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	</a:t>
            </a:r>
            <a:r>
              <a:rPr lang="en-GB" altLang="en-US" sz="2000" b="1" dirty="0" err="1">
                <a:solidFill>
                  <a:srgbClr val="0000FF"/>
                </a:solidFill>
                <a:latin typeface="Courier New"/>
                <a:cs typeface="Courier New"/>
              </a:rPr>
              <a:t>foreach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GB" altLang="en-US" sz="2000" b="1" dirty="0">
                <a:latin typeface="Courier New"/>
                <a:cs typeface="Courier New"/>
              </a:rPr>
              <a:t>(</a:t>
            </a:r>
            <a:r>
              <a:rPr lang="en-GB" altLang="en-US" sz="2000" b="1" dirty="0" err="1">
                <a:latin typeface="Courier New"/>
                <a:cs typeface="Courier New"/>
              </a:rPr>
              <a:t>i</a:t>
            </a:r>
            <a:r>
              <a:rPr lang="en-GB" altLang="en-US" sz="2000" b="1" dirty="0">
                <a:latin typeface="Courier New"/>
                <a:cs typeface="Courier New"/>
              </a:rPr>
              <a:t>: </a:t>
            </a:r>
            <a:r>
              <a:rPr lang="en-GB" altLang="en-US" sz="2000" b="1" dirty="0" err="1">
                <a:solidFill>
                  <a:srgbClr val="800080"/>
                </a:solidFill>
                <a:latin typeface="Courier New"/>
                <a:cs typeface="Courier New"/>
              </a:rPr>
              <a:t>int</a:t>
            </a:r>
            <a:r>
              <a:rPr lang="en-GB" altLang="en-US" sz="2000" b="1" dirty="0">
                <a:latin typeface="Courier New"/>
                <a:cs typeface="Courier New"/>
              </a:rPr>
              <a:t>; </a:t>
            </a:r>
            <a:r>
              <a:rPr lang="en-GB" altLang="en-US" sz="2000" b="1" dirty="0" err="1">
                <a:solidFill>
                  <a:srgbClr val="990000"/>
                </a:solidFill>
                <a:latin typeface="Courier New"/>
                <a:cs typeface="Courier New"/>
              </a:rPr>
              <a:t>def</a:t>
            </a:r>
            <a:r>
              <a:rPr lang="en-GB" altLang="en-US" sz="2000" b="1" dirty="0">
                <a:latin typeface="Courier New"/>
                <a:cs typeface="Courier New"/>
              </a:rPr>
              <a:t>(snapshot[</a:t>
            </a:r>
            <a:r>
              <a:rPr lang="en-GB" altLang="en-US" sz="2000" b="1" dirty="0" err="1">
                <a:latin typeface="Courier New"/>
                <a:cs typeface="Courier New"/>
              </a:rPr>
              <a:t>i</a:t>
            </a:r>
            <a:r>
              <a:rPr lang="en-GB" altLang="en-US" sz="2000" b="1" dirty="0">
                <a:latin typeface="Courier New"/>
                <a:cs typeface="Courier New"/>
              </a:rPr>
              <a:t>]))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		</a:t>
            </a:r>
            <a:r>
              <a:rPr lang="en-GB" altLang="en-US" sz="2000" b="1" dirty="0">
                <a:solidFill>
                  <a:srgbClr val="990000"/>
                </a:solidFill>
                <a:latin typeface="Courier New"/>
                <a:cs typeface="Courier New"/>
              </a:rPr>
              <a:t>visit</a:t>
            </a:r>
            <a:r>
              <a:rPr lang="en-GB" altLang="en-US" sz="2000" b="1" dirty="0">
                <a:latin typeface="Courier New"/>
                <a:cs typeface="Courier New"/>
              </a:rPr>
              <a:t>(snapshot[</a:t>
            </a:r>
            <a:r>
              <a:rPr lang="en-GB" altLang="en-US" sz="2000" b="1" dirty="0" err="1">
                <a:latin typeface="Courier New"/>
                <a:cs typeface="Courier New"/>
              </a:rPr>
              <a:t>i</a:t>
            </a:r>
            <a:r>
              <a:rPr lang="en-GB" altLang="en-US" sz="2000" b="1" dirty="0">
                <a:latin typeface="Courier New"/>
                <a:cs typeface="Courier New"/>
              </a:rPr>
              <a:t>]);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	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stop</a:t>
            </a:r>
            <a:r>
              <a:rPr lang="en-GB" altLang="en-US" sz="2000" b="1" dirty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dirty="0">
                <a:latin typeface="Courier New"/>
                <a:cs typeface="Courier New"/>
              </a:rPr>
              <a:t>	</a:t>
            </a: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before</a:t>
            </a:r>
            <a:r>
              <a:rPr lang="en-GB" altLang="en-US" sz="2000" dirty="0">
                <a:latin typeface="Courier New"/>
                <a:cs typeface="Courier New"/>
              </a:rPr>
              <a:t> node: </a:t>
            </a:r>
            <a:r>
              <a:rPr lang="en-GB" altLang="en-US" sz="2000" dirty="0">
                <a:solidFill>
                  <a:srgbClr val="800080"/>
                </a:solidFill>
                <a:latin typeface="Courier New"/>
                <a:cs typeface="Courier New"/>
              </a:rPr>
              <a:t>Statement</a:t>
            </a:r>
            <a:r>
              <a:rPr lang="en-GB" altLang="en-US" sz="2000" dirty="0">
                <a:latin typeface="Courier New"/>
                <a:cs typeface="Courier New"/>
              </a:rPr>
              <a:t> -&gt;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dirty="0">
                <a:latin typeface="Courier New"/>
                <a:cs typeface="Courier New"/>
              </a:rPr>
              <a:t>		</a:t>
            </a: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if</a:t>
            </a:r>
            <a:r>
              <a:rPr lang="en-GB" altLang="en-US" sz="2000" dirty="0">
                <a:latin typeface="Courier New"/>
                <a:cs typeface="Courier New"/>
              </a:rPr>
              <a:t> (</a:t>
            </a:r>
            <a:r>
              <a:rPr lang="en-GB" altLang="en-US" sz="2000" dirty="0" err="1">
                <a:latin typeface="Courier New"/>
                <a:cs typeface="Courier New"/>
              </a:rPr>
              <a:t>node.kind</a:t>
            </a:r>
            <a:r>
              <a:rPr lang="en-GB" altLang="en-US" sz="2000" dirty="0">
                <a:latin typeface="Courier New"/>
                <a:cs typeface="Courier New"/>
              </a:rPr>
              <a:t> == </a:t>
            </a:r>
            <a:r>
              <a:rPr lang="en-GB" altLang="en-US" sz="2000" dirty="0" err="1">
                <a:solidFill>
                  <a:srgbClr val="800080"/>
                </a:solidFill>
                <a:latin typeface="Courier New"/>
                <a:cs typeface="Courier New"/>
              </a:rPr>
              <a:t>StatementKind.ASSERT</a:t>
            </a:r>
            <a:r>
              <a:rPr lang="en-GB" altLang="en-US" sz="2000" dirty="0">
                <a:latin typeface="Courier New"/>
                <a:cs typeface="Courier New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dirty="0">
                <a:latin typeface="Courier New"/>
                <a:cs typeface="Courier New"/>
              </a:rPr>
              <a:t>			ASSERTS &lt;&lt; 1;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dirty="0">
                <a:latin typeface="Courier New"/>
                <a:cs typeface="Courier New"/>
              </a:rPr>
              <a:t>});</a:t>
            </a:r>
          </a:p>
        </p:txBody>
      </p:sp>
    </p:spTree>
    <p:extLst>
      <p:ext uri="{BB962C8B-B14F-4D97-AF65-F5344CB8AC3E}">
        <p14:creationId xmlns:p14="http://schemas.microsoft.com/office/powerpoint/2010/main" val="1425305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00350"/>
            <a:ext cx="9144000" cy="806450"/>
          </a:xfrm>
          <a:ln/>
        </p:spPr>
        <p:txBody>
          <a:bodyPr/>
          <a:lstStyle/>
          <a:p>
            <a:r>
              <a:rPr lang="en-GB" altLang="en-US" sz="3200" dirty="0" smtClean="0"/>
              <a:t>Let’s see that query in action!</a:t>
            </a:r>
            <a:endParaRPr lang="en-GB" altLang="en-US" sz="3200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CF9D-4C60-4995-9791-934992A90253}" type="slidenum">
              <a:rPr lang="en-GB" altLang="en-US"/>
              <a:pPr/>
              <a:t>37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8777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12A928-0F91-4954-882E-805ABD130E88}" type="slidenum">
              <a:rPr lang="en-GB" altLang="en-US" smtClean="0">
                <a:latin typeface="Arial" charset="0"/>
              </a:rPr>
              <a:pPr>
                <a:defRPr/>
              </a:pPr>
              <a:t>38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15888" y="98778"/>
            <a:ext cx="2025650" cy="387032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39713" y="906815"/>
            <a:ext cx="1776412" cy="422275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 anchor="ctr" anchorCtr="1">
            <a:spAutoFit/>
          </a:bodyPr>
          <a:lstStyle/>
          <a:p>
            <a:r>
              <a:rPr lang="en-GB" altLang="en-US" b="1">
                <a:solidFill>
                  <a:srgbClr val="0000FF"/>
                </a:solidFill>
              </a:rPr>
              <a:t>input </a:t>
            </a:r>
            <a:r>
              <a:rPr lang="en-GB" altLang="en-US">
                <a:solidFill>
                  <a:schemeClr val="tx1"/>
                </a:solidFill>
              </a:rPr>
              <a:t>= project</a:t>
            </a:r>
            <a:r>
              <a:rPr lang="en-GB" altLang="en-US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39713" y="1395765"/>
            <a:ext cx="1776412" cy="422275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 anchor="ctr" anchorCtr="1">
            <a:spAutoFit/>
          </a:bodyPr>
          <a:lstStyle/>
          <a:p>
            <a:r>
              <a:rPr lang="en-GB" altLang="en-US" b="1">
                <a:solidFill>
                  <a:srgbClr val="0000FF"/>
                </a:solidFill>
              </a:rPr>
              <a:t>input </a:t>
            </a:r>
            <a:r>
              <a:rPr lang="en-GB" altLang="en-US">
                <a:solidFill>
                  <a:schemeClr val="tx1"/>
                </a:solidFill>
              </a:rPr>
              <a:t>= project</a:t>
            </a:r>
            <a:r>
              <a:rPr lang="en-GB" altLang="en-US" baseline="-25000">
                <a:solidFill>
                  <a:schemeClr val="tx1"/>
                </a:solidFill>
              </a:rPr>
              <a:t>2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39713" y="1891065"/>
            <a:ext cx="1776412" cy="422275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 anchor="ctr" anchorCtr="1">
            <a:spAutoFit/>
          </a:bodyPr>
          <a:lstStyle/>
          <a:p>
            <a:r>
              <a:rPr lang="en-GB" altLang="en-US" b="1">
                <a:solidFill>
                  <a:srgbClr val="0000FF"/>
                </a:solidFill>
              </a:rPr>
              <a:t>input </a:t>
            </a:r>
            <a:r>
              <a:rPr lang="en-GB" altLang="en-US">
                <a:solidFill>
                  <a:schemeClr val="tx1"/>
                </a:solidFill>
              </a:rPr>
              <a:t>= project</a:t>
            </a:r>
            <a:r>
              <a:rPr lang="en-GB" altLang="en-US" baseline="-25000">
                <a:solidFill>
                  <a:schemeClr val="tx1"/>
                </a:solidFill>
              </a:rPr>
              <a:t>3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39713" y="3413478"/>
            <a:ext cx="1776412" cy="422275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 anchor="ctr" anchorCtr="1">
            <a:spAutoFit/>
          </a:bodyPr>
          <a:lstStyle/>
          <a:p>
            <a:r>
              <a:rPr lang="en-GB" altLang="en-US" b="1">
                <a:solidFill>
                  <a:srgbClr val="0000FF"/>
                </a:solidFill>
              </a:rPr>
              <a:t>input </a:t>
            </a:r>
            <a:r>
              <a:rPr lang="en-GB" altLang="en-US">
                <a:solidFill>
                  <a:schemeClr val="tx1"/>
                </a:solidFill>
              </a:rPr>
              <a:t>= project</a:t>
            </a:r>
            <a:r>
              <a:rPr lang="en-GB" altLang="en-US" baseline="-25000">
                <a:solidFill>
                  <a:schemeClr val="tx1"/>
                </a:solidFill>
              </a:rPr>
              <a:t>n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004888" y="2380015"/>
            <a:ext cx="246062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chemeClr val="tx1"/>
                </a:solidFill>
              </a:rPr>
              <a:t>.</a:t>
            </a:r>
          </a:p>
          <a:p>
            <a:r>
              <a:rPr lang="en-GB" altLang="en-US" b="1">
                <a:solidFill>
                  <a:schemeClr val="tx1"/>
                </a:solidFill>
              </a:rPr>
              <a:t>.</a:t>
            </a:r>
          </a:p>
          <a:p>
            <a:r>
              <a:rPr lang="en-GB" altLang="en-US" b="1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577850" y="143228"/>
            <a:ext cx="1100138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chemeClr val="tx1"/>
                </a:solidFill>
              </a:rPr>
              <a:t>Dataset</a:t>
            </a:r>
          </a:p>
        </p:txBody>
      </p:sp>
      <p:sp>
        <p:nvSpPr>
          <p:cNvPr id="17420" name="Rectangle 12"/>
          <p:cNvSpPr>
            <a:spLocks noGrp="1" noChangeArrowheads="1"/>
          </p:cNvSpPr>
          <p:nvPr/>
        </p:nvSpPr>
        <p:spPr bwMode="auto">
          <a:xfrm>
            <a:off x="2501900" y="908403"/>
            <a:ext cx="1754188" cy="40481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 anchor="ctr" anchorCtr="1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defTabSz="914400" eaLnBrk="1" hangingPunct="1">
              <a:lnSpc>
                <a:spcPct val="90000"/>
              </a:lnSpc>
              <a:buSzTx/>
              <a:buFontTx/>
              <a:buNone/>
            </a:pPr>
            <a:r>
              <a:rPr lang="en-GB" altLang="en-US" sz="1800"/>
              <a:t>Boa Program</a:t>
            </a:r>
          </a:p>
        </p:txBody>
      </p:sp>
      <p:sp>
        <p:nvSpPr>
          <p:cNvPr id="17421" name="Rectangle 13"/>
          <p:cNvSpPr>
            <a:spLocks noGrp="1" noChangeArrowheads="1"/>
          </p:cNvSpPr>
          <p:nvPr/>
        </p:nvSpPr>
        <p:spPr bwMode="auto">
          <a:xfrm>
            <a:off x="2490788" y="1403703"/>
            <a:ext cx="1755775" cy="40481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 anchor="ctr" anchorCtr="1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defTabSz="914400" eaLnBrk="1" hangingPunct="1">
              <a:lnSpc>
                <a:spcPct val="90000"/>
              </a:lnSpc>
              <a:buSzTx/>
              <a:buFontTx/>
              <a:buNone/>
            </a:pPr>
            <a:r>
              <a:rPr lang="en-GB" altLang="en-US" sz="1800"/>
              <a:t>Boa Program</a:t>
            </a:r>
          </a:p>
        </p:txBody>
      </p:sp>
      <p:sp>
        <p:nvSpPr>
          <p:cNvPr id="17422" name="Rectangle 14"/>
          <p:cNvSpPr>
            <a:spLocks noGrp="1" noChangeArrowheads="1"/>
          </p:cNvSpPr>
          <p:nvPr/>
        </p:nvSpPr>
        <p:spPr bwMode="auto">
          <a:xfrm>
            <a:off x="2481263" y="1899003"/>
            <a:ext cx="1754187" cy="40481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 anchor="ctr" anchorCtr="1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defTabSz="914400" eaLnBrk="1" hangingPunct="1">
              <a:lnSpc>
                <a:spcPct val="90000"/>
              </a:lnSpc>
              <a:buSzTx/>
              <a:buFontTx/>
              <a:buNone/>
            </a:pPr>
            <a:r>
              <a:rPr lang="en-GB" altLang="en-US" sz="1800"/>
              <a:t>Boa Program</a:t>
            </a:r>
          </a:p>
        </p:txBody>
      </p:sp>
      <p:sp>
        <p:nvSpPr>
          <p:cNvPr id="17423" name="Rectangle 15"/>
          <p:cNvSpPr>
            <a:spLocks noGrp="1" noChangeArrowheads="1"/>
          </p:cNvSpPr>
          <p:nvPr/>
        </p:nvSpPr>
        <p:spPr bwMode="auto">
          <a:xfrm>
            <a:off x="2457450" y="3429353"/>
            <a:ext cx="1754188" cy="40481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 anchor="ctr" anchorCtr="1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defTabSz="914400" eaLnBrk="1" hangingPunct="1">
              <a:lnSpc>
                <a:spcPct val="90000"/>
              </a:lnSpc>
              <a:buSzTx/>
              <a:buFontTx/>
              <a:buNone/>
            </a:pPr>
            <a:r>
              <a:rPr lang="en-GB" altLang="en-US" sz="1800"/>
              <a:t>Boa Program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221038" y="2394303"/>
            <a:ext cx="247650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chemeClr val="tx1"/>
                </a:solidFill>
              </a:rPr>
              <a:t>.</a:t>
            </a:r>
          </a:p>
          <a:p>
            <a:r>
              <a:rPr lang="en-GB" altLang="en-US" b="1">
                <a:solidFill>
                  <a:schemeClr val="tx1"/>
                </a:solidFill>
              </a:rPr>
              <a:t>.</a:t>
            </a:r>
          </a:p>
          <a:p>
            <a:r>
              <a:rPr lang="en-GB" altLang="en-US" b="1">
                <a:solidFill>
                  <a:schemeClr val="tx1"/>
                </a:solidFill>
              </a:rPr>
              <a:t>.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7425" name="Rectangle 17"/>
          <p:cNvSpPr>
            <a:spLocks noGrp="1" noChangeArrowheads="1"/>
          </p:cNvSpPr>
          <p:nvPr/>
        </p:nvSpPr>
        <p:spPr bwMode="auto">
          <a:xfrm>
            <a:off x="5473700" y="1825978"/>
            <a:ext cx="1125538" cy="40481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 anchor="ctr" anchorCtr="1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defTabSz="914400" eaLnBrk="1" hangingPunct="1">
              <a:lnSpc>
                <a:spcPct val="90000"/>
              </a:lnSpc>
              <a:buSzTx/>
              <a:buFontTx/>
              <a:buNone/>
            </a:pPr>
            <a:r>
              <a:rPr lang="en-GB" altLang="en-US" sz="1800"/>
              <a:t>Assert</a:t>
            </a:r>
          </a:p>
        </p:txBody>
      </p:sp>
      <p:cxnSp>
        <p:nvCxnSpPr>
          <p:cNvPr id="17426" name="AutoShape 18"/>
          <p:cNvCxnSpPr>
            <a:cxnSpLocks noChangeShapeType="1"/>
            <a:stCxn id="17414" idx="3"/>
            <a:endCxn id="17420" idx="1"/>
          </p:cNvCxnSpPr>
          <p:nvPr/>
        </p:nvCxnSpPr>
        <p:spPr bwMode="auto">
          <a:xfrm flipV="1">
            <a:off x="2016125" y="1065565"/>
            <a:ext cx="485775" cy="6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27" name="AutoShape 19"/>
          <p:cNvCxnSpPr>
            <a:cxnSpLocks noChangeShapeType="1"/>
            <a:stCxn id="17415" idx="3"/>
            <a:endCxn id="17421" idx="1"/>
          </p:cNvCxnSpPr>
          <p:nvPr/>
        </p:nvCxnSpPr>
        <p:spPr bwMode="auto">
          <a:xfrm flipV="1">
            <a:off x="2016125" y="1560865"/>
            <a:ext cx="474663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28" name="AutoShape 20"/>
          <p:cNvCxnSpPr>
            <a:cxnSpLocks noChangeShapeType="1"/>
            <a:stCxn id="17416" idx="3"/>
            <a:endCxn id="17422" idx="1"/>
          </p:cNvCxnSpPr>
          <p:nvPr/>
        </p:nvCxnSpPr>
        <p:spPr bwMode="auto">
          <a:xfrm flipV="1">
            <a:off x="2016125" y="2056165"/>
            <a:ext cx="46513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29" name="AutoShape 21"/>
          <p:cNvCxnSpPr>
            <a:cxnSpLocks noChangeShapeType="1"/>
            <a:stCxn id="17417" idx="3"/>
            <a:endCxn id="17423" idx="1"/>
          </p:cNvCxnSpPr>
          <p:nvPr/>
        </p:nvCxnSpPr>
        <p:spPr bwMode="auto">
          <a:xfrm>
            <a:off x="2016125" y="3580165"/>
            <a:ext cx="441325" cy="6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6958013" y="857603"/>
            <a:ext cx="2068512" cy="233997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r>
              <a:rPr lang="en-GB" altLang="en-US" sz="1400" dirty="0" smtClean="0">
                <a:solidFill>
                  <a:schemeClr val="tx1"/>
                </a:solidFill>
              </a:rPr>
              <a:t>Assert </a:t>
            </a:r>
            <a:r>
              <a:rPr lang="en-GB" altLang="en-US" sz="1400" dirty="0">
                <a:solidFill>
                  <a:schemeClr val="tx1"/>
                </a:solidFill>
              </a:rPr>
              <a:t>= </a:t>
            </a:r>
            <a:r>
              <a:rPr lang="en-GB" altLang="en-US" sz="1400" dirty="0" smtClean="0">
                <a:solidFill>
                  <a:schemeClr val="tx1"/>
                </a:solidFill>
              </a:rPr>
              <a:t>538372</a:t>
            </a:r>
            <a:endParaRPr lang="en-GB" altLang="en-US" sz="1400" dirty="0">
              <a:solidFill>
                <a:schemeClr val="tx1"/>
              </a:solidFill>
            </a:endParaRP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7507288" y="862365"/>
            <a:ext cx="1014412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chemeClr val="tx1"/>
                </a:solidFill>
              </a:rPr>
              <a:t>Output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17432" name="AutoShape 24"/>
          <p:cNvCxnSpPr>
            <a:cxnSpLocks noChangeShapeType="1"/>
            <a:stCxn id="17420" idx="3"/>
            <a:endCxn id="17425" idx="1"/>
          </p:cNvCxnSpPr>
          <p:nvPr/>
        </p:nvCxnSpPr>
        <p:spPr bwMode="auto">
          <a:xfrm>
            <a:off x="4256088" y="1110015"/>
            <a:ext cx="1217612" cy="917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3" name="AutoShape 25"/>
          <p:cNvCxnSpPr>
            <a:cxnSpLocks noChangeShapeType="1"/>
            <a:stCxn id="17421" idx="3"/>
            <a:endCxn id="17425" idx="1"/>
          </p:cNvCxnSpPr>
          <p:nvPr/>
        </p:nvCxnSpPr>
        <p:spPr bwMode="auto">
          <a:xfrm>
            <a:off x="4246563" y="1605315"/>
            <a:ext cx="1227137" cy="4222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4" name="AutoShape 26"/>
          <p:cNvCxnSpPr>
            <a:cxnSpLocks noChangeShapeType="1"/>
            <a:stCxn id="17422" idx="3"/>
            <a:endCxn id="17425" idx="1"/>
          </p:cNvCxnSpPr>
          <p:nvPr/>
        </p:nvCxnSpPr>
        <p:spPr bwMode="auto">
          <a:xfrm flipV="1">
            <a:off x="4235450" y="2027590"/>
            <a:ext cx="1238250" cy="73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5" name="AutoShape 27"/>
          <p:cNvCxnSpPr>
            <a:cxnSpLocks noChangeShapeType="1"/>
            <a:stCxn id="17423" idx="3"/>
            <a:endCxn id="17425" idx="1"/>
          </p:cNvCxnSpPr>
          <p:nvPr/>
        </p:nvCxnSpPr>
        <p:spPr bwMode="auto">
          <a:xfrm flipV="1">
            <a:off x="4211638" y="2027590"/>
            <a:ext cx="1262062" cy="16033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6" name="AutoShape 28"/>
          <p:cNvCxnSpPr>
            <a:cxnSpLocks noChangeShapeType="1"/>
            <a:stCxn id="17425" idx="3"/>
            <a:endCxn id="17430" idx="1"/>
          </p:cNvCxnSpPr>
          <p:nvPr/>
        </p:nvCxnSpPr>
        <p:spPr bwMode="auto">
          <a:xfrm>
            <a:off x="6599238" y="2027590"/>
            <a:ext cx="35877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4437063" y="908403"/>
            <a:ext cx="115265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dirty="0" smtClean="0">
                <a:solidFill>
                  <a:schemeClr val="tx1"/>
                </a:solidFill>
              </a:rPr>
              <a:t>Assert </a:t>
            </a:r>
            <a:r>
              <a:rPr lang="en-GB" altLang="en-US" sz="1400" dirty="0">
                <a:solidFill>
                  <a:schemeClr val="tx1"/>
                </a:solidFill>
              </a:rPr>
              <a:t>&lt;&lt; 1;</a:t>
            </a: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5516563" y="2303815"/>
            <a:ext cx="2845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dirty="0" smtClean="0">
                <a:solidFill>
                  <a:schemeClr val="tx1"/>
                </a:solidFill>
              </a:rPr>
              <a:t>1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4572000" y="1089378"/>
            <a:ext cx="115265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dirty="0" smtClean="0">
                <a:solidFill>
                  <a:schemeClr val="tx1"/>
                </a:solidFill>
              </a:rPr>
              <a:t>Assert </a:t>
            </a:r>
            <a:r>
              <a:rPr lang="en-GB" altLang="en-US" sz="1400" dirty="0">
                <a:solidFill>
                  <a:schemeClr val="tx1"/>
                </a:solidFill>
              </a:rPr>
              <a:t>&lt;&lt; 1;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5518150" y="2303815"/>
            <a:ext cx="2845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dirty="0" smtClean="0">
                <a:solidFill>
                  <a:schemeClr val="tx1"/>
                </a:solidFill>
              </a:rPr>
              <a:t>1</a:t>
            </a:r>
            <a:endParaRPr lang="en-GB" altLang="en-US" sz="1400" dirty="0">
              <a:solidFill>
                <a:schemeClr val="tx1"/>
              </a:solidFill>
            </a:endParaRPr>
          </a:p>
          <a:p>
            <a:r>
              <a:rPr lang="en-GB" altLang="en-US" sz="1400" dirty="0" smtClean="0">
                <a:solidFill>
                  <a:schemeClr val="tx1"/>
                </a:solidFill>
              </a:rPr>
              <a:t>1</a:t>
            </a:r>
            <a:endParaRPr lang="en-GB" altLang="en-US" sz="1400" dirty="0">
              <a:solidFill>
                <a:schemeClr val="tx1"/>
              </a:solidFill>
            </a:endParaRPr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5518150" y="2303815"/>
            <a:ext cx="28451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dirty="0" smtClean="0">
                <a:solidFill>
                  <a:schemeClr val="tx1"/>
                </a:solidFill>
              </a:rPr>
              <a:t>1</a:t>
            </a:r>
            <a:endParaRPr lang="en-GB" altLang="en-US" sz="1400" dirty="0">
              <a:solidFill>
                <a:schemeClr val="tx1"/>
              </a:solidFill>
            </a:endParaRPr>
          </a:p>
          <a:p>
            <a:r>
              <a:rPr lang="en-GB" altLang="en-US" sz="1400" dirty="0" smtClean="0">
                <a:solidFill>
                  <a:schemeClr val="tx1"/>
                </a:solidFill>
              </a:rPr>
              <a:t>1</a:t>
            </a:r>
            <a:endParaRPr lang="en-GB" altLang="en-US" sz="1400" dirty="0">
              <a:solidFill>
                <a:schemeClr val="tx1"/>
              </a:solidFill>
            </a:endParaRPr>
          </a:p>
          <a:p>
            <a:r>
              <a:rPr lang="en-GB" altLang="en-US" sz="1400" dirty="0" smtClean="0">
                <a:solidFill>
                  <a:schemeClr val="tx1"/>
                </a:solidFill>
              </a:rPr>
              <a:t>1</a:t>
            </a:r>
            <a:endParaRPr lang="en-GB" altLang="en-US" sz="1400" dirty="0">
              <a:solidFill>
                <a:schemeClr val="tx1"/>
              </a:solidFill>
            </a:endParaRPr>
          </a:p>
          <a:p>
            <a:r>
              <a:rPr lang="en-GB" altLang="en-US" sz="1400" dirty="0" smtClean="0">
                <a:solidFill>
                  <a:schemeClr val="tx1"/>
                </a:solidFill>
              </a:rPr>
              <a:t>1</a:t>
            </a:r>
            <a:endParaRPr lang="en-GB" altLang="en-US" sz="1400" dirty="0">
              <a:solidFill>
                <a:schemeClr val="tx1"/>
              </a:solidFill>
            </a:endParaRPr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3927475" y="152753"/>
            <a:ext cx="14541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chemeClr val="tx1"/>
                </a:solidFill>
              </a:rPr>
              <a:t>Processes</a:t>
            </a:r>
          </a:p>
        </p:txBody>
      </p:sp>
      <p:sp>
        <p:nvSpPr>
          <p:cNvPr id="37" name="Rectangle 30"/>
          <p:cNvSpPr>
            <a:spLocks noGrp="1" noChangeArrowheads="1"/>
          </p:cNvSpPr>
          <p:nvPr/>
        </p:nvSpPr>
        <p:spPr bwMode="auto">
          <a:xfrm>
            <a:off x="1736811" y="4149048"/>
            <a:ext cx="5671966" cy="26535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GB" altLang="en-US" sz="1200" b="1" dirty="0">
                <a:latin typeface="Courier New"/>
                <a:cs typeface="Courier New"/>
              </a:rPr>
              <a:t>ASSERTS: </a:t>
            </a:r>
            <a:r>
              <a:rPr lang="en-GB" altLang="en-US" sz="1200" b="1" dirty="0">
                <a:solidFill>
                  <a:srgbClr val="0000FF"/>
                </a:solidFill>
                <a:latin typeface="Courier New"/>
                <a:cs typeface="Courier New"/>
              </a:rPr>
              <a:t>output</a:t>
            </a:r>
            <a:r>
              <a:rPr lang="en-GB" altLang="en-US" sz="1200" b="1" dirty="0">
                <a:latin typeface="Courier New"/>
                <a:cs typeface="Courier New"/>
              </a:rPr>
              <a:t> </a:t>
            </a:r>
            <a:r>
              <a:rPr lang="en-GB" altLang="en-US" sz="1200" b="1" dirty="0">
                <a:solidFill>
                  <a:srgbClr val="990000"/>
                </a:solidFill>
                <a:latin typeface="Courier New"/>
                <a:cs typeface="Courier New"/>
              </a:rPr>
              <a:t>sum</a:t>
            </a:r>
            <a:r>
              <a:rPr lang="en-GB" altLang="en-US" sz="1200" b="1" dirty="0">
                <a:latin typeface="Courier New"/>
                <a:cs typeface="Courier New"/>
              </a:rPr>
              <a:t> </a:t>
            </a:r>
            <a:r>
              <a:rPr lang="en-GB" altLang="en-US" sz="1200" b="1" dirty="0">
                <a:solidFill>
                  <a:srgbClr val="0000FF"/>
                </a:solidFill>
                <a:latin typeface="Courier New"/>
                <a:cs typeface="Courier New"/>
              </a:rPr>
              <a:t>of</a:t>
            </a:r>
            <a:r>
              <a:rPr lang="en-GB" altLang="en-US" sz="1200" b="1" dirty="0">
                <a:latin typeface="Courier New"/>
                <a:cs typeface="Courier New"/>
              </a:rPr>
              <a:t> </a:t>
            </a:r>
            <a:r>
              <a:rPr lang="en-GB" altLang="en-US" sz="1200" b="1" dirty="0" err="1">
                <a:solidFill>
                  <a:srgbClr val="800080"/>
                </a:solidFill>
                <a:latin typeface="Courier New"/>
                <a:cs typeface="Courier New"/>
              </a:rPr>
              <a:t>int</a:t>
            </a:r>
            <a:r>
              <a:rPr lang="en-GB" altLang="en-US" sz="1200" b="1" dirty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1200" dirty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200" dirty="0">
                <a:solidFill>
                  <a:srgbClr val="0000FF"/>
                </a:solidFill>
                <a:latin typeface="Courier New"/>
                <a:cs typeface="Courier New"/>
              </a:rPr>
              <a:t>visit</a:t>
            </a:r>
            <a:r>
              <a:rPr lang="en-GB" altLang="en-US" sz="1200" dirty="0">
                <a:latin typeface="Courier New"/>
                <a:cs typeface="Courier New"/>
              </a:rPr>
              <a:t>(</a:t>
            </a:r>
            <a:r>
              <a:rPr lang="en-GB" altLang="en-US" sz="1200" dirty="0">
                <a:solidFill>
                  <a:srgbClr val="0000FF"/>
                </a:solidFill>
                <a:latin typeface="Courier New"/>
                <a:cs typeface="Courier New"/>
              </a:rPr>
              <a:t>input</a:t>
            </a:r>
            <a:r>
              <a:rPr lang="en-GB" altLang="en-US" sz="1200" dirty="0">
                <a:latin typeface="Courier New"/>
                <a:cs typeface="Courier New"/>
              </a:rPr>
              <a:t>, </a:t>
            </a:r>
            <a:r>
              <a:rPr lang="en-GB" altLang="en-US" sz="1200" dirty="0">
                <a:solidFill>
                  <a:srgbClr val="800080"/>
                </a:solidFill>
                <a:latin typeface="Courier New"/>
                <a:cs typeface="Courier New"/>
              </a:rPr>
              <a:t>visitor</a:t>
            </a:r>
            <a:r>
              <a:rPr lang="en-GB" altLang="en-US" sz="1200" dirty="0">
                <a:latin typeface="Courier New"/>
                <a:cs typeface="Courier New"/>
              </a:rPr>
              <a:t>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200" dirty="0">
                <a:latin typeface="Courier New"/>
                <a:cs typeface="Courier New"/>
              </a:rPr>
              <a:t>	</a:t>
            </a:r>
            <a:r>
              <a:rPr lang="en-GB" altLang="en-US" sz="1200" dirty="0">
                <a:solidFill>
                  <a:srgbClr val="0000FF"/>
                </a:solidFill>
                <a:latin typeface="Courier New"/>
                <a:cs typeface="Courier New"/>
              </a:rPr>
              <a:t>before</a:t>
            </a:r>
            <a:r>
              <a:rPr lang="en-GB" altLang="en-US" sz="1200" dirty="0">
                <a:latin typeface="Courier New"/>
                <a:cs typeface="Courier New"/>
              </a:rPr>
              <a:t> node: </a:t>
            </a:r>
            <a:r>
              <a:rPr lang="en-GB" altLang="en-US" sz="1200" dirty="0" err="1">
                <a:solidFill>
                  <a:srgbClr val="800080"/>
                </a:solidFill>
                <a:latin typeface="Courier New"/>
                <a:cs typeface="Courier New"/>
              </a:rPr>
              <a:t>CodeRepository</a:t>
            </a:r>
            <a:r>
              <a:rPr lang="en-GB" altLang="en-US" sz="1200" dirty="0">
                <a:solidFill>
                  <a:srgbClr val="800080"/>
                </a:solidFill>
                <a:latin typeface="Courier New"/>
                <a:cs typeface="Courier New"/>
              </a:rPr>
              <a:t> </a:t>
            </a:r>
            <a:r>
              <a:rPr lang="en-GB" altLang="en-US" sz="1200" dirty="0">
                <a:latin typeface="Courier New"/>
                <a:cs typeface="Courier New"/>
              </a:rPr>
              <a:t>-&gt;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200" dirty="0">
                <a:latin typeface="Courier New"/>
                <a:cs typeface="Courier New"/>
              </a:rPr>
              <a:t>		snapshot := </a:t>
            </a:r>
            <a:r>
              <a:rPr lang="en-GB" altLang="en-US" sz="1200" dirty="0" err="1">
                <a:solidFill>
                  <a:srgbClr val="990000"/>
                </a:solidFill>
                <a:latin typeface="Courier New"/>
                <a:cs typeface="Courier New"/>
              </a:rPr>
              <a:t>getsnapshot</a:t>
            </a:r>
            <a:r>
              <a:rPr lang="en-GB" altLang="en-US" sz="1200" dirty="0">
                <a:latin typeface="Courier New"/>
                <a:cs typeface="Courier New"/>
              </a:rPr>
              <a:t>(node, </a:t>
            </a:r>
            <a:r>
              <a:rPr lang="en-GB" altLang="en-US" sz="1200" dirty="0">
                <a:solidFill>
                  <a:srgbClr val="006600"/>
                </a:solidFill>
                <a:latin typeface="Courier New"/>
                <a:cs typeface="Courier New"/>
              </a:rPr>
              <a:t>"SOURCE_JAVA_JLS"</a:t>
            </a:r>
            <a:r>
              <a:rPr lang="en-GB" altLang="en-US" sz="1200" dirty="0">
                <a:latin typeface="Courier New"/>
                <a:cs typeface="Courier New"/>
              </a:rPr>
              <a:t>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200" dirty="0">
                <a:latin typeface="Courier New"/>
                <a:cs typeface="Courier New"/>
              </a:rPr>
              <a:t>		</a:t>
            </a:r>
            <a:r>
              <a:rPr lang="en-GB" altLang="en-US" sz="1200" dirty="0" err="1">
                <a:solidFill>
                  <a:srgbClr val="0000FF"/>
                </a:solidFill>
                <a:latin typeface="Courier New"/>
                <a:cs typeface="Courier New"/>
              </a:rPr>
              <a:t>foreach</a:t>
            </a:r>
            <a:r>
              <a:rPr lang="en-GB" altLang="en-US" sz="1200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GB" altLang="en-US" sz="1200" dirty="0">
                <a:latin typeface="Courier New"/>
                <a:cs typeface="Courier New"/>
              </a:rPr>
              <a:t>(</a:t>
            </a:r>
            <a:r>
              <a:rPr lang="en-GB" altLang="en-US" sz="1200" dirty="0" err="1">
                <a:latin typeface="Courier New"/>
                <a:cs typeface="Courier New"/>
              </a:rPr>
              <a:t>i</a:t>
            </a:r>
            <a:r>
              <a:rPr lang="en-GB" altLang="en-US" sz="1200" dirty="0">
                <a:latin typeface="Courier New"/>
                <a:cs typeface="Courier New"/>
              </a:rPr>
              <a:t>: </a:t>
            </a:r>
            <a:r>
              <a:rPr lang="en-GB" altLang="en-US" sz="1200" dirty="0" err="1">
                <a:solidFill>
                  <a:srgbClr val="800080"/>
                </a:solidFill>
                <a:latin typeface="Courier New"/>
                <a:cs typeface="Courier New"/>
              </a:rPr>
              <a:t>int</a:t>
            </a:r>
            <a:r>
              <a:rPr lang="en-GB" altLang="en-US" sz="1200" dirty="0">
                <a:latin typeface="Courier New"/>
                <a:cs typeface="Courier New"/>
              </a:rPr>
              <a:t>; </a:t>
            </a:r>
            <a:r>
              <a:rPr lang="en-GB" altLang="en-US" sz="1200" dirty="0" err="1">
                <a:solidFill>
                  <a:srgbClr val="990000"/>
                </a:solidFill>
                <a:latin typeface="Courier New"/>
                <a:cs typeface="Courier New"/>
              </a:rPr>
              <a:t>def</a:t>
            </a:r>
            <a:r>
              <a:rPr lang="en-GB" altLang="en-US" sz="1200" dirty="0">
                <a:latin typeface="Courier New"/>
                <a:cs typeface="Courier New"/>
              </a:rPr>
              <a:t>(snapshot[</a:t>
            </a:r>
            <a:r>
              <a:rPr lang="en-GB" altLang="en-US" sz="1200" dirty="0" err="1">
                <a:latin typeface="Courier New"/>
                <a:cs typeface="Courier New"/>
              </a:rPr>
              <a:t>i</a:t>
            </a:r>
            <a:r>
              <a:rPr lang="en-GB" altLang="en-US" sz="1200" dirty="0">
                <a:latin typeface="Courier New"/>
                <a:cs typeface="Courier New"/>
              </a:rPr>
              <a:t>]))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200" dirty="0">
                <a:latin typeface="Courier New"/>
                <a:cs typeface="Courier New"/>
              </a:rPr>
              <a:t>			</a:t>
            </a:r>
            <a:r>
              <a:rPr lang="en-GB" altLang="en-US" sz="1200" dirty="0">
                <a:solidFill>
                  <a:srgbClr val="990000"/>
                </a:solidFill>
                <a:latin typeface="Courier New"/>
                <a:cs typeface="Courier New"/>
              </a:rPr>
              <a:t>visit</a:t>
            </a:r>
            <a:r>
              <a:rPr lang="en-GB" altLang="en-US" sz="1200" dirty="0">
                <a:latin typeface="Courier New"/>
                <a:cs typeface="Courier New"/>
              </a:rPr>
              <a:t>(snapshot[</a:t>
            </a:r>
            <a:r>
              <a:rPr lang="en-GB" altLang="en-US" sz="1200" dirty="0" err="1">
                <a:latin typeface="Courier New"/>
                <a:cs typeface="Courier New"/>
              </a:rPr>
              <a:t>i</a:t>
            </a:r>
            <a:r>
              <a:rPr lang="en-GB" altLang="en-US" sz="1200" dirty="0">
                <a:latin typeface="Courier New"/>
                <a:cs typeface="Courier New"/>
              </a:rPr>
              <a:t>]);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200" dirty="0">
                <a:latin typeface="Courier New"/>
                <a:cs typeface="Courier New"/>
              </a:rPr>
              <a:t>		</a:t>
            </a:r>
            <a:r>
              <a:rPr lang="en-GB" altLang="en-US" sz="1200" dirty="0">
                <a:solidFill>
                  <a:srgbClr val="0000FF"/>
                </a:solidFill>
                <a:latin typeface="Courier New"/>
                <a:cs typeface="Courier New"/>
              </a:rPr>
              <a:t>stop</a:t>
            </a:r>
            <a:r>
              <a:rPr lang="en-GB" altLang="en-US" sz="1200" dirty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200" dirty="0">
                <a:latin typeface="Courier New"/>
                <a:cs typeface="Courier New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200" dirty="0">
                <a:latin typeface="Courier New"/>
                <a:cs typeface="Courier New"/>
              </a:rPr>
              <a:t>	</a:t>
            </a:r>
            <a:r>
              <a:rPr lang="en-GB" altLang="en-US" sz="1200" dirty="0">
                <a:solidFill>
                  <a:srgbClr val="0000FF"/>
                </a:solidFill>
                <a:latin typeface="Courier New"/>
                <a:cs typeface="Courier New"/>
              </a:rPr>
              <a:t>before</a:t>
            </a:r>
            <a:r>
              <a:rPr lang="en-GB" altLang="en-US" sz="1200" dirty="0">
                <a:latin typeface="Courier New"/>
                <a:cs typeface="Courier New"/>
              </a:rPr>
              <a:t> node: </a:t>
            </a:r>
            <a:r>
              <a:rPr lang="en-GB" altLang="en-US" sz="1200" dirty="0">
                <a:solidFill>
                  <a:srgbClr val="800080"/>
                </a:solidFill>
                <a:latin typeface="Courier New"/>
                <a:cs typeface="Courier New"/>
              </a:rPr>
              <a:t>Statement</a:t>
            </a:r>
            <a:r>
              <a:rPr lang="en-GB" altLang="en-US" sz="1200" dirty="0">
                <a:latin typeface="Courier New"/>
                <a:cs typeface="Courier New"/>
              </a:rPr>
              <a:t> -&gt;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200" dirty="0">
                <a:latin typeface="Courier New"/>
                <a:cs typeface="Courier New"/>
              </a:rPr>
              <a:t>		</a:t>
            </a:r>
            <a:r>
              <a:rPr lang="en-GB" altLang="en-US" sz="1200" dirty="0">
                <a:solidFill>
                  <a:srgbClr val="0000FF"/>
                </a:solidFill>
                <a:latin typeface="Courier New"/>
                <a:cs typeface="Courier New"/>
              </a:rPr>
              <a:t>if</a:t>
            </a:r>
            <a:r>
              <a:rPr lang="en-GB" altLang="en-US" sz="1200" dirty="0">
                <a:latin typeface="Courier New"/>
                <a:cs typeface="Courier New"/>
              </a:rPr>
              <a:t> (</a:t>
            </a:r>
            <a:r>
              <a:rPr lang="en-GB" altLang="en-US" sz="1200" dirty="0" err="1">
                <a:latin typeface="Courier New"/>
                <a:cs typeface="Courier New"/>
              </a:rPr>
              <a:t>node.kind</a:t>
            </a:r>
            <a:r>
              <a:rPr lang="en-GB" altLang="en-US" sz="1200" dirty="0">
                <a:latin typeface="Courier New"/>
                <a:cs typeface="Courier New"/>
              </a:rPr>
              <a:t> == </a:t>
            </a:r>
            <a:r>
              <a:rPr lang="en-GB" altLang="en-US" sz="1200" dirty="0" err="1">
                <a:solidFill>
                  <a:srgbClr val="800080"/>
                </a:solidFill>
                <a:latin typeface="Courier New"/>
                <a:cs typeface="Courier New"/>
              </a:rPr>
              <a:t>StatementKind.ASSERT</a:t>
            </a:r>
            <a:r>
              <a:rPr lang="en-GB" altLang="en-US" sz="1200" dirty="0">
                <a:latin typeface="Courier New"/>
                <a:cs typeface="Courier New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200" b="1" dirty="0">
                <a:latin typeface="Courier New"/>
                <a:cs typeface="Courier New"/>
              </a:rPr>
              <a:t>			ASSERTS &lt;&lt; 1;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200" dirty="0">
                <a:latin typeface="Courier New"/>
                <a:cs typeface="Courier New"/>
              </a:rPr>
              <a:t>});</a:t>
            </a:r>
          </a:p>
        </p:txBody>
      </p:sp>
    </p:spTree>
    <p:extLst>
      <p:ext uri="{BB962C8B-B14F-4D97-AF65-F5344CB8AC3E}">
        <p14:creationId xmlns:p14="http://schemas.microsoft.com/office/powerpoint/2010/main" val="1979636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1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1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 bldLvl="0" animBg="1" autoUpdateAnimBg="0"/>
      <p:bldP spid="17415" grpId="0" bldLvl="0" animBg="1" autoUpdateAnimBg="0"/>
      <p:bldP spid="17416" grpId="0" bldLvl="0" animBg="1" autoUpdateAnimBg="0"/>
      <p:bldP spid="17417" grpId="0" bldLvl="0" animBg="1" autoUpdateAnimBg="0"/>
      <p:bldP spid="17418" grpId="0" bldLvl="0" autoUpdateAnimBg="0"/>
      <p:bldP spid="17419" grpId="0" bldLvl="0" autoUpdateAnimBg="0"/>
      <p:bldP spid="17420" grpId="0" bldLvl="0" animBg="1" autoUpdateAnimBg="0"/>
      <p:bldP spid="17421" grpId="0" bldLvl="0" animBg="1" autoUpdateAnimBg="0"/>
      <p:bldP spid="17422" grpId="0" bldLvl="0" animBg="1" autoUpdateAnimBg="0"/>
      <p:bldP spid="17423" grpId="0" bldLvl="0" animBg="1" autoUpdateAnimBg="0"/>
      <p:bldP spid="17424" grpId="0" bldLvl="0" autoUpdateAnimBg="0"/>
      <p:bldP spid="17425" grpId="0" bldLvl="0" animBg="1" autoUpdateAnimBg="0"/>
      <p:bldP spid="17430" grpId="0" bldLvl="0" animBg="1" autoUpdateAnimBg="0"/>
      <p:bldP spid="17431" grpId="0" bldLvl="0" autoUpdateAnimBg="0"/>
      <p:bldP spid="17437" grpId="0" bldLvl="0" autoUpdateAnimBg="0"/>
      <p:bldP spid="17437" grpId="1" bldLvl="0" autoUpdateAnimBg="0"/>
      <p:bldP spid="17438" grpId="0" bldLvl="0" autoUpdateAnimBg="0"/>
      <p:bldP spid="17438" grpId="1" bldLvl="0" autoUpdateAnimBg="0"/>
      <p:bldP spid="17439" grpId="0" bldLvl="0" autoUpdateAnimBg="0"/>
      <p:bldP spid="17439" grpId="1" bldLvl="0" autoUpdateAnimBg="0"/>
      <p:bldP spid="17440" grpId="0" bldLvl="0" autoUpdateAnimBg="0"/>
      <p:bldP spid="17440" grpId="1" bldLvl="0" autoUpdateAnimBg="0"/>
      <p:bldP spid="17441" grpId="0" bldLvl="0" autoUpdateAnimBg="0"/>
      <p:bldP spid="17442" grpId="0" bldLvl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00350"/>
            <a:ext cx="9144000" cy="806450"/>
          </a:xfrm>
          <a:ln/>
        </p:spPr>
        <p:txBody>
          <a:bodyPr/>
          <a:lstStyle/>
          <a:p>
            <a:r>
              <a:rPr lang="en-GB" altLang="en-US" sz="3200" dirty="0" smtClean="0"/>
              <a:t>Back to our feature study…</a:t>
            </a:r>
            <a:endParaRPr lang="en-GB" altLang="en-US" sz="3200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CF9D-4C60-4995-9791-934992A90253}" type="slidenum">
              <a:rPr lang="en-GB" altLang="en-US"/>
              <a:pPr/>
              <a:t>39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98648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0123-2BBE-40C9-A50C-9A6DA10D9D93}" type="slidenum">
              <a:rPr lang="en-GB" altLang="en-US"/>
              <a:pPr/>
              <a:t>4</a:t>
            </a:fld>
            <a:endParaRPr lang="en-GB" altLang="en-US"/>
          </a:p>
        </p:txBody>
      </p:sp>
      <p:pic>
        <p:nvPicPr>
          <p:cNvPr id="8194" name="Picture 2" descr="bitbuck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5402263"/>
            <a:ext cx="30734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3" descr="apach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319338"/>
            <a:ext cx="19050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196" name="Group 4"/>
          <p:cNvGrpSpPr>
            <a:grpSpLocks noChangeAspect="1"/>
          </p:cNvGrpSpPr>
          <p:nvPr/>
        </p:nvGrpSpPr>
        <p:grpSpPr bwMode="auto">
          <a:xfrm>
            <a:off x="476250" y="3084513"/>
            <a:ext cx="3195638" cy="1485900"/>
            <a:chOff x="0" y="0"/>
            <a:chExt cx="5033" cy="2340"/>
          </a:xfrm>
        </p:grpSpPr>
        <p:pic>
          <p:nvPicPr>
            <p:cNvPr id="8197" name="Picture 5" descr="gi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0"/>
              <a:ext cx="2860" cy="2145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8" name="Picture 6" descr="git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5" y="0"/>
              <a:ext cx="2338" cy="2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199" name="Picture 7" descr="goo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94" b="36536"/>
          <a:stretch>
            <a:fillRect/>
          </a:stretch>
        </p:blipFill>
        <p:spPr bwMode="auto">
          <a:xfrm>
            <a:off x="522288" y="458788"/>
            <a:ext cx="3808412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0" name="Picture 8" descr="jav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720725"/>
            <a:ext cx="14668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1" name="Picture 9" descr="l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2905125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" name="Picture 10" descr="m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5275263"/>
            <a:ext cx="23717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3" name="Picture 11" descr="sourceforg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90" b="42184"/>
          <a:stretch>
            <a:fillRect/>
          </a:stretch>
        </p:blipFill>
        <p:spPr bwMode="auto">
          <a:xfrm>
            <a:off x="1917700" y="1654175"/>
            <a:ext cx="406241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4" name="Picture 12" descr="bitbuck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5402263"/>
            <a:ext cx="30734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5" name="Picture 13" descr="apach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317750"/>
            <a:ext cx="19050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06" name="Group 14"/>
          <p:cNvGrpSpPr>
            <a:grpSpLocks noChangeAspect="1"/>
          </p:cNvGrpSpPr>
          <p:nvPr/>
        </p:nvGrpSpPr>
        <p:grpSpPr bwMode="auto">
          <a:xfrm>
            <a:off x="476250" y="3082925"/>
            <a:ext cx="3197225" cy="1485900"/>
            <a:chOff x="0" y="0"/>
            <a:chExt cx="5033" cy="2340"/>
          </a:xfrm>
        </p:grpSpPr>
        <p:pic>
          <p:nvPicPr>
            <p:cNvPr id="8207" name="Picture 15" descr="git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000" b="89500" l="5500" r="93875">
                          <a14:foregroundMark x1="81375" y1="46667" x2="81375" y2="46667"/>
                          <a14:foregroundMark x1="75000" y1="51167" x2="75000" y2="51167"/>
                          <a14:foregroundMark x1="57000" y1="48333" x2="57000" y2="48333"/>
                          <a14:foregroundMark x1="36000" y1="42167" x2="36000" y2="42167"/>
                          <a14:foregroundMark x1="26500" y1="51833" x2="26500" y2="51833"/>
                          <a14:foregroundMark x1="27875" y1="28333" x2="27875" y2="28333"/>
                          <a14:foregroundMark x1="27000" y1="70167" x2="27000" y2="70167"/>
                          <a14:foregroundMark x1="44125" y1="71833" x2="44125" y2="71833"/>
                          <a14:foregroundMark x1="65125" y1="69000" x2="65125" y2="69000"/>
                          <a14:foregroundMark x1="76250" y1="68333" x2="76250" y2="68333"/>
                          <a14:foregroundMark x1="82750" y1="70167" x2="82750" y2="70167"/>
                          <a14:foregroundMark x1="90000" y1="66167" x2="90000" y2="66167"/>
                          <a14:foregroundMark x1="59500" y1="71833" x2="59500" y2="71833"/>
                        </a14:backgroundRemoval>
                      </a14:imgEffect>
                      <a14:imgEffect>
                        <a14:sharpenSoften amount="100000"/>
                      </a14:imgEffect>
                      <a14:imgEffect>
                        <a14:brightnessContrast bright="-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0"/>
              <a:ext cx="2860" cy="2145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08" name="Picture 16" descr="git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5" y="0"/>
              <a:ext cx="2338" cy="2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209" name="Picture 17" descr="goo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94" b="36536"/>
          <a:stretch>
            <a:fillRect/>
          </a:stretch>
        </p:blipFill>
        <p:spPr bwMode="auto">
          <a:xfrm>
            <a:off x="523875" y="458788"/>
            <a:ext cx="38068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0" name="Picture 18" descr="jav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720725"/>
            <a:ext cx="14668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1" name="Picture 19" descr="l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2905125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2" name="Picture 20" descr="m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5275263"/>
            <a:ext cx="23717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9368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8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887663"/>
            <a:ext cx="9144000" cy="10826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200" dirty="0" smtClean="0"/>
              <a:t>What is our study about?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166938" y="1314450"/>
            <a:ext cx="481012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000" b="1" dirty="0">
                <a:solidFill>
                  <a:schemeClr val="tx1"/>
                </a:solidFill>
              </a:rPr>
              <a:t>How have </a:t>
            </a:r>
            <a:r>
              <a:rPr lang="en-GB" altLang="en-US" sz="2000" b="1" dirty="0">
                <a:solidFill>
                  <a:schemeClr val="accent2"/>
                </a:solidFill>
              </a:rPr>
              <a:t>new Java language features</a:t>
            </a:r>
          </a:p>
          <a:p>
            <a:pPr algn="ctr"/>
            <a:r>
              <a:rPr lang="en-GB" altLang="en-US" sz="2000" b="1" dirty="0">
                <a:solidFill>
                  <a:schemeClr val="tx1"/>
                </a:solidFill>
              </a:rPr>
              <a:t>been adopted </a:t>
            </a:r>
            <a:r>
              <a:rPr lang="en-GB" altLang="en-US" sz="2000" b="1" dirty="0">
                <a:solidFill>
                  <a:schemeClr val="accent2"/>
                </a:solidFill>
              </a:rPr>
              <a:t>over time</a:t>
            </a:r>
            <a:r>
              <a:rPr lang="en-GB" altLang="en-US" sz="2000" b="1" dirty="0">
                <a:solidFill>
                  <a:schemeClr val="tx1"/>
                </a:solidFill>
              </a:rPr>
              <a:t>?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668713" y="4284663"/>
            <a:ext cx="18065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000" b="1">
                <a:solidFill>
                  <a:schemeClr val="tx1"/>
                </a:solidFill>
              </a:rPr>
              <a:t>Assume </a:t>
            </a:r>
            <a:r>
              <a:rPr lang="en-GB" altLang="en-US" sz="2000" b="1">
                <a:solidFill>
                  <a:schemeClr val="accent2"/>
                </a:solidFill>
              </a:rPr>
              <a:t>Java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69938" y="5003800"/>
            <a:ext cx="3081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000" b="1">
                <a:solidFill>
                  <a:schemeClr val="tx1"/>
                </a:solidFill>
              </a:rPr>
              <a:t>Corpus of </a:t>
            </a:r>
            <a:r>
              <a:rPr lang="en-GB" altLang="en-US" sz="2000" b="1">
                <a:solidFill>
                  <a:schemeClr val="accent2"/>
                </a:solidFill>
              </a:rPr>
              <a:t>30k+ projects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574800" y="5949950"/>
            <a:ext cx="59928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000" b="1">
                <a:solidFill>
                  <a:schemeClr val="tx1"/>
                </a:solidFill>
              </a:rPr>
              <a:t>Study </a:t>
            </a:r>
            <a:r>
              <a:rPr lang="en-GB" altLang="en-US" sz="2000" b="1">
                <a:solidFill>
                  <a:schemeClr val="accent2"/>
                </a:solidFill>
              </a:rPr>
              <a:t>18 new features</a:t>
            </a:r>
            <a:r>
              <a:rPr lang="en-GB" altLang="en-US" sz="2000" b="1">
                <a:solidFill>
                  <a:schemeClr val="tx1"/>
                </a:solidFill>
              </a:rPr>
              <a:t> from </a:t>
            </a:r>
            <a:r>
              <a:rPr lang="en-GB" altLang="en-US" sz="2000" b="1">
                <a:solidFill>
                  <a:schemeClr val="accent2"/>
                </a:solidFill>
              </a:rPr>
              <a:t>3 language editions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472113" y="5003800"/>
            <a:ext cx="2951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000" b="1">
                <a:solidFill>
                  <a:schemeClr val="tx1"/>
                </a:solidFill>
              </a:rPr>
              <a:t>Over </a:t>
            </a:r>
            <a:r>
              <a:rPr lang="en-GB" altLang="en-US" sz="2000" b="1">
                <a:solidFill>
                  <a:schemeClr val="accent2"/>
                </a:solidFill>
              </a:rPr>
              <a:t>10 years</a:t>
            </a:r>
            <a:r>
              <a:rPr lang="en-GB" altLang="en-US" b="1">
                <a:solidFill>
                  <a:schemeClr val="tx1"/>
                </a:solidFill>
              </a:rPr>
              <a:t> of history</a:t>
            </a:r>
          </a:p>
        </p:txBody>
      </p:sp>
    </p:spTree>
    <p:extLst>
      <p:ext uri="{BB962C8B-B14F-4D97-AF65-F5344CB8AC3E}">
        <p14:creationId xmlns:p14="http://schemas.microsoft.com/office/powerpoint/2010/main" val="3311832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ldLvl="0" autoUpdateAnimBg="0"/>
      <p:bldP spid="10244" grpId="0" bldLvl="0" autoUpdateAnimBg="0"/>
      <p:bldP spid="10245" grpId="0" bldLvl="0" autoUpdateAnimBg="0"/>
      <p:bldP spid="10246" grpId="0" bldLvl="0" autoUpdateAnimBg="0"/>
      <p:bldP spid="10247" grpId="0" bldLvl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1BE19E-C16E-4881-B8E1-ABB02F7664CB}" type="slidenum">
              <a:rPr lang="en-GB" altLang="en-US" smtClean="0">
                <a:latin typeface="Arial" charset="0"/>
              </a:rPr>
              <a:pPr>
                <a:defRPr/>
              </a:pPr>
              <a:t>41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Research Questions</a:t>
            </a:r>
            <a:endParaRPr lang="en-GB" altLang="en-US" smtClean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981075" y="2168525"/>
            <a:ext cx="723873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 dirty="0" smtClean="0">
                <a:solidFill>
                  <a:schemeClr val="tx1"/>
                </a:solidFill>
              </a:rPr>
              <a:t>RQ2</a:t>
            </a:r>
            <a:r>
              <a:rPr lang="en-GB" altLang="en-US" sz="2400" b="1" dirty="0">
                <a:solidFill>
                  <a:schemeClr val="tx1"/>
                </a:solidFill>
              </a:rPr>
              <a:t>:</a:t>
            </a:r>
            <a:r>
              <a:rPr lang="en-GB" altLang="en-US" sz="2400" dirty="0">
                <a:solidFill>
                  <a:schemeClr val="tx1"/>
                </a:solidFill>
              </a:rPr>
              <a:t> </a:t>
            </a:r>
            <a:r>
              <a:rPr lang="en-GB" altLang="en-US" sz="2400" dirty="0">
                <a:solidFill>
                  <a:srgbClr val="000000"/>
                </a:solidFill>
              </a:rPr>
              <a:t>How frequently is each feature used?</a:t>
            </a:r>
          </a:p>
          <a:p>
            <a:endParaRPr lang="en-GB" altLang="en-US" sz="2400" dirty="0">
              <a:solidFill>
                <a:schemeClr val="tx1"/>
              </a:solidFill>
            </a:endParaRPr>
          </a:p>
          <a:p>
            <a:r>
              <a:rPr lang="en-GB" altLang="en-US" sz="2400" b="1" dirty="0" smtClean="0">
                <a:solidFill>
                  <a:schemeClr val="tx1"/>
                </a:solidFill>
              </a:rPr>
              <a:t>RQ4</a:t>
            </a:r>
            <a:r>
              <a:rPr lang="en-GB" altLang="en-US" sz="2400" b="1" dirty="0">
                <a:solidFill>
                  <a:schemeClr val="tx1"/>
                </a:solidFill>
              </a:rPr>
              <a:t>:</a:t>
            </a:r>
            <a:r>
              <a:rPr lang="en-GB" altLang="en-US" sz="2400" dirty="0">
                <a:solidFill>
                  <a:schemeClr val="tx1"/>
                </a:solidFill>
              </a:rPr>
              <a:t> </a:t>
            </a:r>
            <a:r>
              <a:rPr lang="en-GB" altLang="en-US" sz="2400" dirty="0">
                <a:solidFill>
                  <a:srgbClr val="000000"/>
                </a:solidFill>
              </a:rPr>
              <a:t>Could features have been used more?</a:t>
            </a:r>
          </a:p>
          <a:p>
            <a:endParaRPr lang="en-GB" altLang="en-US" sz="2400" dirty="0">
              <a:solidFill>
                <a:srgbClr val="000000"/>
              </a:solidFill>
            </a:endParaRPr>
          </a:p>
          <a:p>
            <a:r>
              <a:rPr lang="en-GB" altLang="en-US" sz="2400" b="1" dirty="0">
                <a:solidFill>
                  <a:schemeClr val="tx1"/>
                </a:solidFill>
              </a:rPr>
              <a:t>RQ5:</a:t>
            </a:r>
            <a:r>
              <a:rPr lang="en-GB" altLang="en-US" sz="2400" dirty="0">
                <a:solidFill>
                  <a:schemeClr val="tx1"/>
                </a:solidFill>
              </a:rPr>
              <a:t> </a:t>
            </a:r>
            <a:r>
              <a:rPr lang="en-GB" altLang="en-US" sz="2400" dirty="0">
                <a:solidFill>
                  <a:srgbClr val="000000"/>
                </a:solidFill>
              </a:rPr>
              <a:t>Was old code converted to use new features?</a:t>
            </a:r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433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allAtOnce" bldLvl="0" autoUpdateAnimBg="0"/>
      <p:bldP spid="11267" grpId="1" build="allAtOnce" bldLvl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Research Question 2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How frequently was each</a:t>
            </a:r>
          </a:p>
          <a:p>
            <a:pPr eaLnBrk="1" hangingPunct="1"/>
            <a:r>
              <a:rPr lang="en-GB" altLang="en-US" smtClean="0"/>
              <a:t>language feature used?</a:t>
            </a:r>
          </a:p>
        </p:txBody>
      </p:sp>
    </p:spTree>
    <p:extLst>
      <p:ext uri="{BB962C8B-B14F-4D97-AF65-F5344CB8AC3E}">
        <p14:creationId xmlns:p14="http://schemas.microsoft.com/office/powerpoint/2010/main" val="1596762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6A3AC-C1E9-43C4-A6DD-46059FC7D973}" type="slidenum">
              <a:rPr lang="en-GB" altLang="en-US" smtClean="0">
                <a:latin typeface="Arial" charset="0"/>
              </a:rPr>
              <a:pPr>
                <a:defRPr/>
              </a:pPr>
              <a:t>43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Project Histogram: Annotation Use</a:t>
            </a:r>
          </a:p>
        </p:txBody>
      </p:sp>
      <p:pic>
        <p:nvPicPr>
          <p:cNvPr id="18436" name="Picture 3" descr="AnnotUs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8" y="1270000"/>
            <a:ext cx="8996362" cy="4768850"/>
          </a:xfrm>
          <a:noFill/>
        </p:spPr>
      </p:pic>
    </p:spTree>
    <p:extLst>
      <p:ext uri="{BB962C8B-B14F-4D97-AF65-F5344CB8AC3E}">
        <p14:creationId xmlns:p14="http://schemas.microsoft.com/office/powerpoint/2010/main" val="136537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4F71D-0B8B-41E0-AFAF-4853870B6F06}" type="slidenum">
              <a:rPr lang="en-GB" altLang="en-US" smtClean="0">
                <a:latin typeface="Arial" charset="0"/>
              </a:rPr>
              <a:pPr>
                <a:defRPr/>
              </a:pPr>
              <a:t>44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Project Density: Annotation Use</a:t>
            </a:r>
          </a:p>
        </p:txBody>
      </p:sp>
      <p:pic>
        <p:nvPicPr>
          <p:cNvPr id="19460" name="Picture 3" descr="AnnotUs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" y="1271588"/>
            <a:ext cx="8907463" cy="4724400"/>
          </a:xfrm>
          <a:noFill/>
        </p:spPr>
      </p:pic>
    </p:spTree>
    <p:extLst>
      <p:ext uri="{BB962C8B-B14F-4D97-AF65-F5344CB8AC3E}">
        <p14:creationId xmlns:p14="http://schemas.microsoft.com/office/powerpoint/2010/main" val="203731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86185-747A-4FE0-A082-9697BE9842B4}" type="slidenum">
              <a:rPr lang="en-GB" altLang="en-US" smtClean="0">
                <a:latin typeface="Arial" charset="0"/>
              </a:rPr>
              <a:pPr>
                <a:defRPr/>
              </a:pPr>
              <a:t>45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Some features popular</a:t>
            </a:r>
          </a:p>
        </p:txBody>
      </p:sp>
      <p:pic>
        <p:nvPicPr>
          <p:cNvPr id="20484" name="Picture 3" descr="Screenshot from 2014-04-10 13:51:4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4375" y="863600"/>
            <a:ext cx="5175250" cy="5948363"/>
          </a:xfrm>
          <a:noFill/>
        </p:spPr>
      </p:pic>
      <p:sp>
        <p:nvSpPr>
          <p:cNvPr id="23556" name="Oval 4"/>
          <p:cNvSpPr>
            <a:spLocks noChangeArrowheads="1"/>
          </p:cNvSpPr>
          <p:nvPr/>
        </p:nvSpPr>
        <p:spPr bwMode="auto">
          <a:xfrm flipH="1" flipV="1">
            <a:off x="5562600" y="774700"/>
            <a:ext cx="1214438" cy="1663700"/>
          </a:xfrm>
          <a:prstGeom prst="ellipse">
            <a:avLst/>
          </a:prstGeom>
          <a:solidFill>
            <a:schemeClr val="accent2">
              <a:alpha val="9804"/>
            </a:schemeClr>
          </a:solidFill>
          <a:ln w="38100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endParaRPr lang="en-US" altLang="en-US"/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 flipH="1" flipV="1">
            <a:off x="4706938" y="2349500"/>
            <a:ext cx="1214437" cy="1665288"/>
          </a:xfrm>
          <a:prstGeom prst="ellipse">
            <a:avLst/>
          </a:prstGeom>
          <a:solidFill>
            <a:schemeClr val="accent2">
              <a:alpha val="9804"/>
            </a:schemeClr>
          </a:solidFill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/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 flipH="1" flipV="1">
            <a:off x="2997200" y="2305050"/>
            <a:ext cx="1214438" cy="1663700"/>
          </a:xfrm>
          <a:prstGeom prst="ellipse">
            <a:avLst/>
          </a:prstGeom>
          <a:solidFill>
            <a:schemeClr val="accent2">
              <a:alpha val="9804"/>
            </a:schemeClr>
          </a:solidFill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94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  <p:bldP spid="2355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Uses of Annotation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9175-49FA-4555-AED5-42343799810E}" type="slidenum">
              <a:rPr lang="en-GB" altLang="en-US" smtClean="0"/>
              <a:pPr/>
              <a:t>46</a:t>
            </a:fld>
            <a:endParaRPr lang="en-GB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1719" y="1043842"/>
            <a:ext cx="8325554" cy="5670378"/>
          </a:xfrm>
          <a:prstGeom prst="rect">
            <a:avLst/>
          </a:prstGeom>
          <a:noFill/>
          <a:ln cap="flat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500" b="1" dirty="0" err="1">
                <a:latin typeface="Courier New"/>
                <a:cs typeface="Courier New"/>
              </a:rPr>
              <a:t>AnnotFirstUse</a:t>
            </a:r>
            <a:r>
              <a:rPr lang="en-US" sz="1500" b="1" dirty="0">
                <a:latin typeface="Courier New"/>
                <a:cs typeface="Courier New"/>
              </a:rPr>
              <a:t>: </a:t>
            </a:r>
            <a:r>
              <a:rPr lang="en-US" sz="1500" b="1" dirty="0">
                <a:solidFill>
                  <a:srgbClr val="3366FF"/>
                </a:solidFill>
                <a:latin typeface="Courier New"/>
                <a:cs typeface="Courier New"/>
              </a:rPr>
              <a:t>output</a:t>
            </a:r>
            <a:r>
              <a:rPr lang="en-US" sz="1500" b="1" dirty="0">
                <a:latin typeface="Courier New"/>
                <a:cs typeface="Courier New"/>
              </a:rPr>
              <a:t> </a:t>
            </a:r>
            <a:r>
              <a:rPr lang="en-US" sz="1500" b="1" dirty="0">
                <a:solidFill>
                  <a:srgbClr val="800000"/>
                </a:solidFill>
                <a:latin typeface="Courier New"/>
                <a:cs typeface="Courier New"/>
              </a:rPr>
              <a:t>bottom</a:t>
            </a:r>
            <a:r>
              <a:rPr lang="en-US" sz="1500" b="1" dirty="0">
                <a:latin typeface="Courier New"/>
                <a:cs typeface="Courier New"/>
              </a:rPr>
              <a:t>(1)[</a:t>
            </a:r>
            <a:r>
              <a:rPr lang="en-US" sz="1500" b="1" dirty="0">
                <a:solidFill>
                  <a:srgbClr val="660066"/>
                </a:solidFill>
                <a:latin typeface="Courier New"/>
                <a:cs typeface="Courier New"/>
              </a:rPr>
              <a:t>string</a:t>
            </a:r>
            <a:r>
              <a:rPr lang="en-US" sz="1500" b="1" dirty="0">
                <a:latin typeface="Courier New"/>
                <a:cs typeface="Courier New"/>
              </a:rPr>
              <a:t>] </a:t>
            </a:r>
            <a:r>
              <a:rPr lang="en-US" sz="1500" b="1" dirty="0">
                <a:solidFill>
                  <a:srgbClr val="3366FF"/>
                </a:solidFill>
                <a:latin typeface="Courier New"/>
                <a:cs typeface="Courier New"/>
              </a:rPr>
              <a:t>of</a:t>
            </a:r>
            <a:r>
              <a:rPr lang="en-US" sz="1500" b="1" dirty="0">
                <a:latin typeface="Courier New"/>
                <a:cs typeface="Courier New"/>
              </a:rPr>
              <a:t> </a:t>
            </a:r>
            <a:r>
              <a:rPr lang="en-US" sz="1500" b="1" dirty="0">
                <a:solidFill>
                  <a:srgbClr val="660066"/>
                </a:solidFill>
                <a:latin typeface="Courier New"/>
                <a:cs typeface="Courier New"/>
              </a:rPr>
              <a:t>string</a:t>
            </a:r>
            <a:r>
              <a:rPr lang="en-US" sz="1500" b="1" dirty="0">
                <a:latin typeface="Courier New"/>
                <a:cs typeface="Courier New"/>
              </a:rPr>
              <a:t> </a:t>
            </a:r>
            <a:r>
              <a:rPr lang="en-US" sz="1500" b="1" dirty="0">
                <a:solidFill>
                  <a:srgbClr val="3366FF"/>
                </a:solidFill>
                <a:latin typeface="Courier New"/>
                <a:cs typeface="Courier New"/>
              </a:rPr>
              <a:t>weight</a:t>
            </a:r>
            <a:r>
              <a:rPr lang="en-US" sz="1500" b="1" dirty="0">
                <a:latin typeface="Courier New"/>
                <a:cs typeface="Courier New"/>
              </a:rPr>
              <a:t> </a:t>
            </a:r>
            <a:r>
              <a:rPr lang="en-US" sz="1500" b="1" dirty="0" err="1">
                <a:solidFill>
                  <a:srgbClr val="660066"/>
                </a:solidFill>
                <a:latin typeface="Courier New"/>
                <a:cs typeface="Courier New"/>
              </a:rPr>
              <a:t>int</a:t>
            </a:r>
            <a:r>
              <a:rPr lang="en-US" sz="1500" b="1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sz="1500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b="1" dirty="0">
                <a:solidFill>
                  <a:srgbClr val="3366FF"/>
                </a:solidFill>
                <a:latin typeface="Courier New"/>
                <a:cs typeface="Courier New"/>
              </a:rPr>
              <a:t>visit</a:t>
            </a:r>
            <a:r>
              <a:rPr lang="en-US" sz="1500" b="1" dirty="0">
                <a:latin typeface="Courier New"/>
                <a:cs typeface="Courier New"/>
              </a:rPr>
              <a:t>(</a:t>
            </a:r>
            <a:r>
              <a:rPr lang="en-US" sz="1500" b="1" dirty="0">
                <a:solidFill>
                  <a:srgbClr val="3366FF"/>
                </a:solidFill>
                <a:latin typeface="Courier New"/>
                <a:cs typeface="Courier New"/>
              </a:rPr>
              <a:t>input</a:t>
            </a:r>
            <a:r>
              <a:rPr lang="en-US" sz="1500" b="1" dirty="0">
                <a:latin typeface="Courier New"/>
                <a:cs typeface="Courier New"/>
              </a:rPr>
              <a:t>, </a:t>
            </a:r>
            <a:r>
              <a:rPr lang="en-US" sz="1500" b="1" dirty="0">
                <a:solidFill>
                  <a:srgbClr val="660066"/>
                </a:solidFill>
                <a:latin typeface="Courier New"/>
                <a:cs typeface="Courier New"/>
              </a:rPr>
              <a:t>visitor</a:t>
            </a:r>
            <a:r>
              <a:rPr lang="en-US" sz="1500" b="1" dirty="0">
                <a:latin typeface="Courier New"/>
                <a:cs typeface="Courier New"/>
              </a:rPr>
              <a:t> {</a:t>
            </a:r>
          </a:p>
          <a:p>
            <a:pPr marL="0" indent="0">
              <a:buNone/>
            </a:pPr>
            <a:endParaRPr lang="en-US" sz="1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b="1" dirty="0" smtClean="0">
                <a:latin typeface="Courier New"/>
                <a:cs typeface="Courier New"/>
              </a:rPr>
              <a:t>}</a:t>
            </a:r>
            <a:r>
              <a:rPr lang="en-US" sz="1500" b="1" dirty="0">
                <a:latin typeface="Courier New"/>
                <a:cs typeface="Courier New"/>
              </a:rPr>
              <a:t>);</a:t>
            </a:r>
            <a:endParaRPr lang="en-GB" altLang="en-US" sz="15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504770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Uses of Annotation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9175-49FA-4555-AED5-42343799810E}" type="slidenum">
              <a:rPr lang="en-GB" altLang="en-US" smtClean="0"/>
              <a:pPr/>
              <a:t>47</a:t>
            </a:fld>
            <a:endParaRPr lang="en-GB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1719" y="1043842"/>
            <a:ext cx="8325554" cy="5670378"/>
          </a:xfrm>
          <a:prstGeom prst="rect">
            <a:avLst/>
          </a:prstGeom>
          <a:noFill/>
          <a:ln cap="flat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500" dirty="0" err="1">
                <a:latin typeface="Courier New"/>
                <a:cs typeface="Courier New"/>
              </a:rPr>
              <a:t>AnnotFirstUse</a:t>
            </a:r>
            <a:r>
              <a:rPr lang="en-US" sz="1500" dirty="0">
                <a:latin typeface="Courier New"/>
                <a:cs typeface="Courier New"/>
              </a:rPr>
              <a:t>: </a:t>
            </a: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output</a:t>
            </a:r>
            <a:r>
              <a:rPr lang="en-US" sz="1500" dirty="0"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800000"/>
                </a:solidFill>
                <a:latin typeface="Courier New"/>
                <a:cs typeface="Courier New"/>
              </a:rPr>
              <a:t>bottom</a:t>
            </a:r>
            <a:r>
              <a:rPr lang="en-US" sz="1500" dirty="0">
                <a:latin typeface="Courier New"/>
                <a:cs typeface="Courier New"/>
              </a:rPr>
              <a:t>(1)[</a:t>
            </a:r>
            <a:r>
              <a:rPr lang="en-US" sz="1500" dirty="0">
                <a:solidFill>
                  <a:srgbClr val="660066"/>
                </a:solidFill>
                <a:latin typeface="Courier New"/>
                <a:cs typeface="Courier New"/>
              </a:rPr>
              <a:t>string</a:t>
            </a:r>
            <a:r>
              <a:rPr lang="en-US" sz="1500" dirty="0">
                <a:latin typeface="Courier New"/>
                <a:cs typeface="Courier New"/>
              </a:rPr>
              <a:t>] </a:t>
            </a: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of</a:t>
            </a:r>
            <a:r>
              <a:rPr lang="en-US" sz="1500" dirty="0"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660066"/>
                </a:solidFill>
                <a:latin typeface="Courier New"/>
                <a:cs typeface="Courier New"/>
              </a:rPr>
              <a:t>string</a:t>
            </a:r>
            <a:r>
              <a:rPr lang="en-US" sz="1500" dirty="0"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weight</a:t>
            </a:r>
            <a:r>
              <a:rPr lang="en-US" sz="1500" dirty="0"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660066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sz="1500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b="1" dirty="0" err="1" smtClean="0">
                <a:latin typeface="Courier New"/>
                <a:cs typeface="Courier New"/>
              </a:rPr>
              <a:t>cur_date</a:t>
            </a:r>
            <a:r>
              <a:rPr lang="en-US" sz="1500" b="1" dirty="0">
                <a:latin typeface="Courier New"/>
                <a:cs typeface="Courier New"/>
              </a:rPr>
              <a:t>: </a:t>
            </a:r>
            <a:r>
              <a:rPr lang="en-US" sz="1500" b="1" dirty="0" err="1">
                <a:solidFill>
                  <a:srgbClr val="660066"/>
                </a:solidFill>
                <a:latin typeface="Courier New"/>
                <a:cs typeface="Courier New"/>
              </a:rPr>
              <a:t>int</a:t>
            </a:r>
            <a:r>
              <a:rPr lang="en-US" sz="1500" b="1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sz="1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visit</a:t>
            </a:r>
            <a:r>
              <a:rPr lang="en-US" sz="1500" dirty="0">
                <a:latin typeface="Courier New"/>
                <a:cs typeface="Courier New"/>
              </a:rPr>
              <a:t>(</a:t>
            </a: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input</a:t>
            </a:r>
            <a:r>
              <a:rPr lang="en-US" sz="1500" dirty="0"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660066"/>
                </a:solidFill>
                <a:latin typeface="Courier New"/>
                <a:cs typeface="Courier New"/>
              </a:rPr>
              <a:t>visitor</a:t>
            </a:r>
            <a:r>
              <a:rPr lang="en-US" sz="1500" dirty="0">
                <a:latin typeface="Courier New"/>
                <a:cs typeface="Courier New"/>
              </a:rPr>
              <a:t> {</a:t>
            </a:r>
          </a:p>
          <a:p>
            <a:pPr marL="0" indent="0">
              <a:buNone/>
            </a:pPr>
            <a:endParaRPr lang="en-US" sz="1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b="1" dirty="0">
                <a:latin typeface="Courier New"/>
                <a:cs typeface="Courier New"/>
              </a:rPr>
              <a:t>	</a:t>
            </a:r>
            <a:r>
              <a:rPr lang="en-US" sz="1500" b="1" dirty="0">
                <a:solidFill>
                  <a:srgbClr val="3366FF"/>
                </a:solidFill>
                <a:latin typeface="Courier New"/>
                <a:cs typeface="Courier New"/>
              </a:rPr>
              <a:t>before</a:t>
            </a:r>
            <a:r>
              <a:rPr lang="en-US" sz="1500" b="1" dirty="0">
                <a:latin typeface="Courier New"/>
                <a:cs typeface="Courier New"/>
              </a:rPr>
              <a:t> </a:t>
            </a:r>
            <a:r>
              <a:rPr lang="en-US" sz="1500" b="1" dirty="0" smtClean="0">
                <a:latin typeface="Courier New"/>
                <a:cs typeface="Courier New"/>
              </a:rPr>
              <a:t>node</a:t>
            </a:r>
            <a:r>
              <a:rPr lang="en-US" sz="1500" b="1" dirty="0">
                <a:latin typeface="Courier New"/>
                <a:cs typeface="Courier New"/>
              </a:rPr>
              <a:t>: </a:t>
            </a:r>
            <a:r>
              <a:rPr lang="en-US" sz="1500" b="1" dirty="0">
                <a:solidFill>
                  <a:srgbClr val="660066"/>
                </a:solidFill>
                <a:latin typeface="Courier New"/>
                <a:cs typeface="Courier New"/>
              </a:rPr>
              <a:t>Revision </a:t>
            </a:r>
            <a:r>
              <a:rPr lang="en-US" sz="1500" b="1" dirty="0">
                <a:latin typeface="Courier New"/>
                <a:cs typeface="Courier New"/>
              </a:rPr>
              <a:t>-&gt; </a:t>
            </a:r>
            <a:r>
              <a:rPr lang="en-US" sz="1500" b="1" dirty="0" err="1">
                <a:latin typeface="Courier New"/>
                <a:cs typeface="Courier New"/>
              </a:rPr>
              <a:t>cur_date</a:t>
            </a:r>
            <a:r>
              <a:rPr lang="en-US" sz="1500" b="1" dirty="0">
                <a:latin typeface="Courier New"/>
                <a:cs typeface="Courier New"/>
              </a:rPr>
              <a:t> = </a:t>
            </a:r>
            <a:r>
              <a:rPr lang="en-US" sz="1500" b="1" dirty="0" err="1">
                <a:solidFill>
                  <a:srgbClr val="800000"/>
                </a:solidFill>
                <a:latin typeface="Courier New"/>
                <a:cs typeface="Courier New"/>
              </a:rPr>
              <a:t>int</a:t>
            </a:r>
            <a:r>
              <a:rPr lang="en-US" sz="1500" b="1" dirty="0">
                <a:latin typeface="Courier New"/>
                <a:cs typeface="Courier New"/>
              </a:rPr>
              <a:t>(</a:t>
            </a:r>
            <a:r>
              <a:rPr lang="en-US" sz="1500" b="1" dirty="0" err="1">
                <a:latin typeface="Courier New"/>
                <a:cs typeface="Courier New"/>
              </a:rPr>
              <a:t>node.commit_date</a:t>
            </a:r>
            <a:r>
              <a:rPr lang="en-US" sz="1500" b="1" dirty="0">
                <a:latin typeface="Courier New"/>
                <a:cs typeface="Courier New"/>
              </a:rPr>
              <a:t>);</a:t>
            </a:r>
          </a:p>
          <a:p>
            <a:pPr marL="0" indent="0">
              <a:buNone/>
            </a:pPr>
            <a:endParaRPr lang="en-US" sz="1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dirty="0" smtClean="0">
                <a:latin typeface="Courier New"/>
                <a:cs typeface="Courier New"/>
              </a:rPr>
              <a:t>}</a:t>
            </a:r>
            <a:r>
              <a:rPr lang="en-US" sz="1500" dirty="0">
                <a:latin typeface="Courier New"/>
                <a:cs typeface="Courier New"/>
              </a:rPr>
              <a:t>);</a:t>
            </a:r>
            <a:endParaRPr lang="en-GB" altLang="en-US" sz="15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149788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Uses of Annotation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9175-49FA-4555-AED5-42343799810E}" type="slidenum">
              <a:rPr lang="en-GB" altLang="en-US" smtClean="0"/>
              <a:pPr/>
              <a:t>48</a:t>
            </a:fld>
            <a:endParaRPr lang="en-GB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1719" y="1043842"/>
            <a:ext cx="8325554" cy="5670378"/>
          </a:xfrm>
          <a:prstGeom prst="rect">
            <a:avLst/>
          </a:prstGeom>
          <a:noFill/>
          <a:ln cap="flat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500" dirty="0" err="1">
                <a:latin typeface="Courier New"/>
                <a:cs typeface="Courier New"/>
              </a:rPr>
              <a:t>AnnotFirstUse</a:t>
            </a:r>
            <a:r>
              <a:rPr lang="en-US" sz="1500" dirty="0">
                <a:latin typeface="Courier New"/>
                <a:cs typeface="Courier New"/>
              </a:rPr>
              <a:t>: </a:t>
            </a: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output</a:t>
            </a:r>
            <a:r>
              <a:rPr lang="en-US" sz="1500" dirty="0"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800000"/>
                </a:solidFill>
                <a:latin typeface="Courier New"/>
                <a:cs typeface="Courier New"/>
              </a:rPr>
              <a:t>bottom</a:t>
            </a:r>
            <a:r>
              <a:rPr lang="en-US" sz="1500" dirty="0">
                <a:latin typeface="Courier New"/>
                <a:cs typeface="Courier New"/>
              </a:rPr>
              <a:t>(1)[</a:t>
            </a:r>
            <a:r>
              <a:rPr lang="en-US" sz="1500" dirty="0">
                <a:solidFill>
                  <a:srgbClr val="660066"/>
                </a:solidFill>
                <a:latin typeface="Courier New"/>
                <a:cs typeface="Courier New"/>
              </a:rPr>
              <a:t>string</a:t>
            </a:r>
            <a:r>
              <a:rPr lang="en-US" sz="1500" dirty="0">
                <a:latin typeface="Courier New"/>
                <a:cs typeface="Courier New"/>
              </a:rPr>
              <a:t>] </a:t>
            </a: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of</a:t>
            </a:r>
            <a:r>
              <a:rPr lang="en-US" sz="1500" dirty="0"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660066"/>
                </a:solidFill>
                <a:latin typeface="Courier New"/>
                <a:cs typeface="Courier New"/>
              </a:rPr>
              <a:t>string</a:t>
            </a:r>
            <a:r>
              <a:rPr lang="en-US" sz="1500" dirty="0"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weight</a:t>
            </a:r>
            <a:r>
              <a:rPr lang="en-US" sz="1500" dirty="0"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660066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sz="1500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dirty="0" err="1" smtClean="0">
                <a:latin typeface="Courier New"/>
                <a:cs typeface="Courier New"/>
              </a:rPr>
              <a:t>cur_date</a:t>
            </a:r>
            <a:r>
              <a:rPr lang="en-US" sz="1500" dirty="0">
                <a:latin typeface="Courier New"/>
                <a:cs typeface="Courier New"/>
              </a:rPr>
              <a:t>: </a:t>
            </a:r>
            <a:r>
              <a:rPr lang="en-US" sz="1500" dirty="0" err="1">
                <a:solidFill>
                  <a:srgbClr val="660066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sz="1500" b="1" dirty="0" err="1">
                <a:latin typeface="Courier New"/>
                <a:cs typeface="Courier New"/>
              </a:rPr>
              <a:t>cur_file</a:t>
            </a:r>
            <a:r>
              <a:rPr lang="en-US" sz="1500" b="1" dirty="0">
                <a:latin typeface="Courier New"/>
                <a:cs typeface="Courier New"/>
              </a:rPr>
              <a:t>: </a:t>
            </a:r>
            <a:r>
              <a:rPr lang="en-US" sz="1500" b="1" dirty="0">
                <a:solidFill>
                  <a:srgbClr val="660066"/>
                </a:solidFill>
                <a:latin typeface="Courier New"/>
                <a:cs typeface="Courier New"/>
              </a:rPr>
              <a:t>string</a:t>
            </a:r>
            <a:r>
              <a:rPr lang="en-US" sz="1500" b="1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sz="15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visit</a:t>
            </a:r>
            <a:r>
              <a:rPr lang="en-US" sz="1500" dirty="0">
                <a:latin typeface="Courier New"/>
                <a:cs typeface="Courier New"/>
              </a:rPr>
              <a:t>(</a:t>
            </a: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input</a:t>
            </a:r>
            <a:r>
              <a:rPr lang="en-US" sz="1500" dirty="0"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660066"/>
                </a:solidFill>
                <a:latin typeface="Courier New"/>
                <a:cs typeface="Courier New"/>
              </a:rPr>
              <a:t>visitor</a:t>
            </a:r>
            <a:r>
              <a:rPr lang="en-US" sz="1500" dirty="0">
                <a:latin typeface="Courier New"/>
                <a:cs typeface="Courier New"/>
              </a:rPr>
              <a:t> {</a:t>
            </a:r>
          </a:p>
          <a:p>
            <a:pPr marL="0" indent="0">
              <a:buNone/>
            </a:pPr>
            <a:endParaRPr lang="en-US" sz="1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	</a:t>
            </a: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before</a:t>
            </a:r>
            <a:r>
              <a:rPr lang="en-US" sz="1500" dirty="0">
                <a:latin typeface="Courier New"/>
                <a:cs typeface="Courier New"/>
              </a:rPr>
              <a:t> </a:t>
            </a:r>
            <a:r>
              <a:rPr lang="en-US" sz="1500" dirty="0" smtClean="0">
                <a:latin typeface="Courier New"/>
                <a:cs typeface="Courier New"/>
              </a:rPr>
              <a:t>node</a:t>
            </a:r>
            <a:r>
              <a:rPr lang="en-US" sz="1500" dirty="0">
                <a:latin typeface="Courier New"/>
                <a:cs typeface="Courier New"/>
              </a:rPr>
              <a:t>: </a:t>
            </a:r>
            <a:r>
              <a:rPr lang="en-US" sz="1500" dirty="0">
                <a:solidFill>
                  <a:srgbClr val="660066"/>
                </a:solidFill>
                <a:latin typeface="Courier New"/>
                <a:cs typeface="Courier New"/>
              </a:rPr>
              <a:t>Revision </a:t>
            </a:r>
            <a:r>
              <a:rPr lang="en-US" sz="1500" dirty="0">
                <a:latin typeface="Courier New"/>
                <a:cs typeface="Courier New"/>
              </a:rPr>
              <a:t>-&gt; </a:t>
            </a:r>
            <a:r>
              <a:rPr lang="en-US" sz="1500" dirty="0" err="1">
                <a:latin typeface="Courier New"/>
                <a:cs typeface="Courier New"/>
              </a:rPr>
              <a:t>cur_date</a:t>
            </a:r>
            <a:r>
              <a:rPr lang="en-US" sz="1500" dirty="0">
                <a:latin typeface="Courier New"/>
                <a:cs typeface="Courier New"/>
              </a:rPr>
              <a:t> = </a:t>
            </a:r>
            <a:r>
              <a:rPr lang="en-US" sz="1500" dirty="0" err="1">
                <a:solidFill>
                  <a:srgbClr val="800000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latin typeface="Courier New"/>
                <a:cs typeface="Courier New"/>
              </a:rPr>
              <a:t>(</a:t>
            </a:r>
            <a:r>
              <a:rPr lang="en-US" sz="1500" dirty="0" err="1">
                <a:latin typeface="Courier New"/>
                <a:cs typeface="Courier New"/>
              </a:rPr>
              <a:t>node.commit_date</a:t>
            </a:r>
            <a:r>
              <a:rPr lang="en-US" sz="1500" dirty="0">
                <a:latin typeface="Courier New"/>
                <a:cs typeface="Courier New"/>
              </a:rPr>
              <a:t>);</a:t>
            </a:r>
          </a:p>
          <a:p>
            <a:pPr marL="0" indent="0">
              <a:buNone/>
            </a:pPr>
            <a:r>
              <a:rPr lang="en-US" sz="1500" b="1" dirty="0">
                <a:latin typeface="Courier New"/>
                <a:cs typeface="Courier New"/>
              </a:rPr>
              <a:t>	</a:t>
            </a:r>
            <a:r>
              <a:rPr lang="en-US" sz="1500" b="1" dirty="0">
                <a:solidFill>
                  <a:srgbClr val="3366FF"/>
                </a:solidFill>
                <a:latin typeface="Courier New"/>
                <a:cs typeface="Courier New"/>
              </a:rPr>
              <a:t>before</a:t>
            </a:r>
            <a:r>
              <a:rPr lang="en-US" sz="1500" b="1" dirty="0">
                <a:latin typeface="Courier New"/>
                <a:cs typeface="Courier New"/>
              </a:rPr>
              <a:t> </a:t>
            </a:r>
            <a:r>
              <a:rPr lang="en-US" sz="1500" b="1" dirty="0" smtClean="0">
                <a:latin typeface="Courier New"/>
                <a:cs typeface="Courier New"/>
              </a:rPr>
              <a:t>node</a:t>
            </a:r>
            <a:r>
              <a:rPr lang="en-US" sz="1500" b="1" dirty="0">
                <a:latin typeface="Courier New"/>
                <a:cs typeface="Courier New"/>
              </a:rPr>
              <a:t>: </a:t>
            </a:r>
            <a:r>
              <a:rPr lang="en-US" sz="1500" b="1" dirty="0" err="1">
                <a:solidFill>
                  <a:srgbClr val="660066"/>
                </a:solidFill>
                <a:latin typeface="Courier New"/>
                <a:cs typeface="Courier New"/>
              </a:rPr>
              <a:t>ChangedFile</a:t>
            </a:r>
            <a:r>
              <a:rPr lang="en-US" sz="1500" b="1" dirty="0">
                <a:solidFill>
                  <a:srgbClr val="660066"/>
                </a:solidFill>
                <a:latin typeface="Courier New"/>
                <a:cs typeface="Courier New"/>
              </a:rPr>
              <a:t> </a:t>
            </a:r>
            <a:r>
              <a:rPr lang="en-US" sz="1500" b="1" dirty="0">
                <a:latin typeface="Courier New"/>
                <a:cs typeface="Courier New"/>
              </a:rPr>
              <a:t>-</a:t>
            </a:r>
            <a:r>
              <a:rPr lang="en-US" sz="1500" b="1" dirty="0" smtClean="0">
                <a:latin typeface="Courier New"/>
                <a:cs typeface="Courier New"/>
              </a:rPr>
              <a:t>&gt; {</a:t>
            </a:r>
            <a:endParaRPr lang="en-US" sz="15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b="1" dirty="0">
                <a:latin typeface="Courier New"/>
                <a:cs typeface="Courier New"/>
              </a:rPr>
              <a:t>		</a:t>
            </a:r>
            <a:r>
              <a:rPr lang="en-US" sz="1500" b="1" dirty="0">
                <a:solidFill>
                  <a:srgbClr val="3366FF"/>
                </a:solidFill>
                <a:latin typeface="Courier New"/>
                <a:cs typeface="Courier New"/>
              </a:rPr>
              <a:t>if</a:t>
            </a:r>
            <a:r>
              <a:rPr lang="en-US" sz="1500" b="1" dirty="0">
                <a:latin typeface="Courier New"/>
                <a:cs typeface="Courier New"/>
              </a:rPr>
              <a:t> (!</a:t>
            </a:r>
            <a:r>
              <a:rPr lang="en-US" sz="1500" b="1" dirty="0" err="1">
                <a:solidFill>
                  <a:srgbClr val="800000"/>
                </a:solidFill>
                <a:latin typeface="Courier New"/>
                <a:cs typeface="Courier New"/>
              </a:rPr>
              <a:t>iskind</a:t>
            </a:r>
            <a:r>
              <a:rPr lang="en-US" sz="1500" b="1" dirty="0">
                <a:latin typeface="Courier New"/>
                <a:cs typeface="Courier New"/>
              </a:rPr>
              <a:t>(</a:t>
            </a:r>
            <a:r>
              <a:rPr lang="en-US" sz="1500" b="1" dirty="0">
                <a:solidFill>
                  <a:srgbClr val="008000"/>
                </a:solidFill>
                <a:latin typeface="Courier New"/>
                <a:cs typeface="Courier New"/>
              </a:rPr>
              <a:t>"SOURCE_JAVA_JLS"</a:t>
            </a:r>
            <a:r>
              <a:rPr lang="en-US" sz="1500" b="1" dirty="0">
                <a:latin typeface="Courier New"/>
                <a:cs typeface="Courier New"/>
              </a:rPr>
              <a:t>, </a:t>
            </a:r>
            <a:r>
              <a:rPr lang="en-US" sz="1500" b="1" dirty="0" err="1">
                <a:latin typeface="Courier New"/>
                <a:cs typeface="Courier New"/>
              </a:rPr>
              <a:t>node.kind</a:t>
            </a:r>
            <a:r>
              <a:rPr lang="en-US" sz="1500" b="1" dirty="0">
                <a:latin typeface="Courier New"/>
                <a:cs typeface="Courier New"/>
              </a:rPr>
              <a:t>))</a:t>
            </a:r>
          </a:p>
          <a:p>
            <a:pPr marL="0" indent="0">
              <a:buNone/>
            </a:pPr>
            <a:r>
              <a:rPr lang="en-US" sz="1500" b="1" dirty="0">
                <a:latin typeface="Courier New"/>
                <a:cs typeface="Courier New"/>
              </a:rPr>
              <a:t>			</a:t>
            </a:r>
            <a:r>
              <a:rPr lang="en-US" sz="1500" b="1" dirty="0">
                <a:solidFill>
                  <a:srgbClr val="3366FF"/>
                </a:solidFill>
                <a:latin typeface="Courier New"/>
                <a:cs typeface="Courier New"/>
              </a:rPr>
              <a:t>stop</a:t>
            </a:r>
            <a:r>
              <a:rPr lang="en-US" sz="1500" b="1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sz="1500" b="1" dirty="0" smtClean="0">
                <a:latin typeface="Courier New"/>
                <a:cs typeface="Courier New"/>
              </a:rPr>
              <a:t>		</a:t>
            </a:r>
            <a:r>
              <a:rPr lang="en-US" sz="1500" b="1" dirty="0" err="1" smtClean="0">
                <a:latin typeface="Courier New"/>
                <a:cs typeface="Courier New"/>
              </a:rPr>
              <a:t>cur_file</a:t>
            </a:r>
            <a:r>
              <a:rPr lang="en-US" sz="1500" b="1" dirty="0" smtClean="0">
                <a:latin typeface="Courier New"/>
                <a:cs typeface="Courier New"/>
              </a:rPr>
              <a:t> = </a:t>
            </a:r>
            <a:r>
              <a:rPr lang="en-US" sz="1500" b="1" dirty="0" err="1" smtClean="0">
                <a:latin typeface="Courier New"/>
                <a:cs typeface="Courier New"/>
              </a:rPr>
              <a:t>node.name</a:t>
            </a:r>
            <a:r>
              <a:rPr lang="en-US" sz="1500" b="1" dirty="0" smtClean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sz="1500" b="1" dirty="0" smtClean="0">
                <a:latin typeface="Courier New"/>
                <a:cs typeface="Courier New"/>
              </a:rPr>
              <a:t>	}</a:t>
            </a:r>
          </a:p>
          <a:p>
            <a:pPr marL="0" indent="0">
              <a:buNone/>
            </a:pPr>
            <a:endParaRPr lang="en-US" sz="1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dirty="0" smtClean="0">
                <a:latin typeface="Courier New"/>
                <a:cs typeface="Courier New"/>
              </a:rPr>
              <a:t>}</a:t>
            </a:r>
            <a:r>
              <a:rPr lang="en-US" sz="1500" dirty="0">
                <a:latin typeface="Courier New"/>
                <a:cs typeface="Courier New"/>
              </a:rPr>
              <a:t>);</a:t>
            </a:r>
            <a:endParaRPr lang="en-GB" altLang="en-US" sz="15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374697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Uses of Annotation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9175-49FA-4555-AED5-42343799810E}" type="slidenum">
              <a:rPr lang="en-GB" altLang="en-US" smtClean="0"/>
              <a:pPr/>
              <a:t>49</a:t>
            </a:fld>
            <a:endParaRPr lang="en-GB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1719" y="1043842"/>
            <a:ext cx="8325554" cy="5670378"/>
          </a:xfrm>
          <a:prstGeom prst="rect">
            <a:avLst/>
          </a:prstGeom>
          <a:noFill/>
          <a:ln cap="flat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500" dirty="0" err="1">
                <a:latin typeface="Courier New"/>
                <a:cs typeface="Courier New"/>
              </a:rPr>
              <a:t>AnnotFirstUse</a:t>
            </a:r>
            <a:r>
              <a:rPr lang="en-US" sz="1500" dirty="0">
                <a:latin typeface="Courier New"/>
                <a:cs typeface="Courier New"/>
              </a:rPr>
              <a:t>: </a:t>
            </a: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output</a:t>
            </a:r>
            <a:r>
              <a:rPr lang="en-US" sz="1500" dirty="0"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800000"/>
                </a:solidFill>
                <a:latin typeface="Courier New"/>
                <a:cs typeface="Courier New"/>
              </a:rPr>
              <a:t>bottom</a:t>
            </a:r>
            <a:r>
              <a:rPr lang="en-US" sz="1500" dirty="0">
                <a:latin typeface="Courier New"/>
                <a:cs typeface="Courier New"/>
              </a:rPr>
              <a:t>(1)[</a:t>
            </a:r>
            <a:r>
              <a:rPr lang="en-US" sz="1500" dirty="0">
                <a:solidFill>
                  <a:srgbClr val="660066"/>
                </a:solidFill>
                <a:latin typeface="Courier New"/>
                <a:cs typeface="Courier New"/>
              </a:rPr>
              <a:t>string</a:t>
            </a:r>
            <a:r>
              <a:rPr lang="en-US" sz="1500" dirty="0">
                <a:latin typeface="Courier New"/>
                <a:cs typeface="Courier New"/>
              </a:rPr>
              <a:t>] </a:t>
            </a: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of</a:t>
            </a:r>
            <a:r>
              <a:rPr lang="en-US" sz="1500" dirty="0"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660066"/>
                </a:solidFill>
                <a:latin typeface="Courier New"/>
                <a:cs typeface="Courier New"/>
              </a:rPr>
              <a:t>string</a:t>
            </a:r>
            <a:r>
              <a:rPr lang="en-US" sz="1500" dirty="0"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weight</a:t>
            </a:r>
            <a:r>
              <a:rPr lang="en-US" sz="1500" dirty="0"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660066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sz="1500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dirty="0" err="1" smtClean="0">
                <a:latin typeface="Courier New"/>
                <a:cs typeface="Courier New"/>
              </a:rPr>
              <a:t>cur_date</a:t>
            </a:r>
            <a:r>
              <a:rPr lang="en-US" sz="1500" dirty="0">
                <a:latin typeface="Courier New"/>
                <a:cs typeface="Courier New"/>
              </a:rPr>
              <a:t>: </a:t>
            </a:r>
            <a:r>
              <a:rPr lang="en-US" sz="1500" dirty="0" err="1">
                <a:solidFill>
                  <a:srgbClr val="660066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sz="1500" dirty="0" err="1">
                <a:latin typeface="Courier New"/>
                <a:cs typeface="Courier New"/>
              </a:rPr>
              <a:t>cur_file</a:t>
            </a:r>
            <a:r>
              <a:rPr lang="en-US" sz="1500" dirty="0">
                <a:latin typeface="Courier New"/>
                <a:cs typeface="Courier New"/>
              </a:rPr>
              <a:t>: </a:t>
            </a:r>
            <a:r>
              <a:rPr lang="en-US" sz="1500" dirty="0">
                <a:solidFill>
                  <a:srgbClr val="660066"/>
                </a:solidFill>
                <a:latin typeface="Courier New"/>
                <a:cs typeface="Courier New"/>
              </a:rPr>
              <a:t>string</a:t>
            </a:r>
            <a:r>
              <a:rPr lang="en-US" sz="1500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sz="15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visit</a:t>
            </a:r>
            <a:r>
              <a:rPr lang="en-US" sz="1500" dirty="0">
                <a:latin typeface="Courier New"/>
                <a:cs typeface="Courier New"/>
              </a:rPr>
              <a:t>(</a:t>
            </a: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input</a:t>
            </a:r>
            <a:r>
              <a:rPr lang="en-US" sz="1500" dirty="0"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660066"/>
                </a:solidFill>
                <a:latin typeface="Courier New"/>
                <a:cs typeface="Courier New"/>
              </a:rPr>
              <a:t>visitor</a:t>
            </a:r>
            <a:r>
              <a:rPr lang="en-US" sz="1500" dirty="0">
                <a:latin typeface="Courier New"/>
                <a:cs typeface="Courier New"/>
              </a:rPr>
              <a:t> {</a:t>
            </a:r>
          </a:p>
          <a:p>
            <a:pPr marL="0" indent="0">
              <a:buNone/>
            </a:pPr>
            <a:endParaRPr lang="en-US" sz="1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	</a:t>
            </a: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before</a:t>
            </a:r>
            <a:r>
              <a:rPr lang="en-US" sz="1500" dirty="0">
                <a:latin typeface="Courier New"/>
                <a:cs typeface="Courier New"/>
              </a:rPr>
              <a:t> </a:t>
            </a:r>
            <a:r>
              <a:rPr lang="en-US" sz="1500" dirty="0" smtClean="0">
                <a:latin typeface="Courier New"/>
                <a:cs typeface="Courier New"/>
              </a:rPr>
              <a:t>node</a:t>
            </a:r>
            <a:r>
              <a:rPr lang="en-US" sz="1500" dirty="0">
                <a:latin typeface="Courier New"/>
                <a:cs typeface="Courier New"/>
              </a:rPr>
              <a:t>: </a:t>
            </a:r>
            <a:r>
              <a:rPr lang="en-US" sz="1500" dirty="0">
                <a:solidFill>
                  <a:srgbClr val="660066"/>
                </a:solidFill>
                <a:latin typeface="Courier New"/>
                <a:cs typeface="Courier New"/>
              </a:rPr>
              <a:t>Revision </a:t>
            </a:r>
            <a:r>
              <a:rPr lang="en-US" sz="1500" dirty="0">
                <a:latin typeface="Courier New"/>
                <a:cs typeface="Courier New"/>
              </a:rPr>
              <a:t>-&gt; </a:t>
            </a:r>
            <a:r>
              <a:rPr lang="en-US" sz="1500" dirty="0" err="1">
                <a:latin typeface="Courier New"/>
                <a:cs typeface="Courier New"/>
              </a:rPr>
              <a:t>cur_date</a:t>
            </a:r>
            <a:r>
              <a:rPr lang="en-US" sz="1500" dirty="0">
                <a:latin typeface="Courier New"/>
                <a:cs typeface="Courier New"/>
              </a:rPr>
              <a:t> = </a:t>
            </a:r>
            <a:r>
              <a:rPr lang="en-US" sz="1500" dirty="0" err="1">
                <a:solidFill>
                  <a:srgbClr val="800000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latin typeface="Courier New"/>
                <a:cs typeface="Courier New"/>
              </a:rPr>
              <a:t>(</a:t>
            </a:r>
            <a:r>
              <a:rPr lang="en-US" sz="1500" dirty="0" err="1">
                <a:latin typeface="Courier New"/>
                <a:cs typeface="Courier New"/>
              </a:rPr>
              <a:t>node.commit_date</a:t>
            </a:r>
            <a:r>
              <a:rPr lang="en-US" sz="1500" dirty="0">
                <a:latin typeface="Courier New"/>
                <a:cs typeface="Courier New"/>
              </a:rPr>
              <a:t>);</a:t>
            </a: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	</a:t>
            </a: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before</a:t>
            </a:r>
            <a:r>
              <a:rPr lang="en-US" sz="1500" dirty="0">
                <a:latin typeface="Courier New"/>
                <a:cs typeface="Courier New"/>
              </a:rPr>
              <a:t> </a:t>
            </a:r>
            <a:r>
              <a:rPr lang="en-US" sz="1500" dirty="0" smtClean="0">
                <a:latin typeface="Courier New"/>
                <a:cs typeface="Courier New"/>
              </a:rPr>
              <a:t>node</a:t>
            </a:r>
            <a:r>
              <a:rPr lang="en-US" sz="1500" dirty="0">
                <a:latin typeface="Courier New"/>
                <a:cs typeface="Courier New"/>
              </a:rPr>
              <a:t>: </a:t>
            </a:r>
            <a:r>
              <a:rPr lang="en-US" sz="1500" dirty="0" err="1">
                <a:solidFill>
                  <a:srgbClr val="660066"/>
                </a:solidFill>
                <a:latin typeface="Courier New"/>
                <a:cs typeface="Courier New"/>
              </a:rPr>
              <a:t>ChangedFile</a:t>
            </a:r>
            <a:r>
              <a:rPr lang="en-US" sz="1500" dirty="0">
                <a:solidFill>
                  <a:srgbClr val="660066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latin typeface="Courier New"/>
                <a:cs typeface="Courier New"/>
              </a:rPr>
              <a:t>-</a:t>
            </a:r>
            <a:r>
              <a:rPr lang="en-US" sz="1500" dirty="0" smtClean="0">
                <a:latin typeface="Courier New"/>
                <a:cs typeface="Courier New"/>
              </a:rPr>
              <a:t>&gt; {</a:t>
            </a:r>
            <a:endParaRPr lang="en-US" sz="15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		</a:t>
            </a: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latin typeface="Courier New"/>
                <a:cs typeface="Courier New"/>
              </a:rPr>
              <a:t> (!</a:t>
            </a:r>
            <a:r>
              <a:rPr lang="en-US" sz="1500" dirty="0" err="1">
                <a:solidFill>
                  <a:srgbClr val="800000"/>
                </a:solidFill>
                <a:latin typeface="Courier New"/>
                <a:cs typeface="Courier New"/>
              </a:rPr>
              <a:t>iskind</a:t>
            </a:r>
            <a:r>
              <a:rPr lang="en-US" sz="1500" dirty="0">
                <a:latin typeface="Courier New"/>
                <a:cs typeface="Courier New"/>
              </a:rPr>
              <a:t>(</a:t>
            </a:r>
            <a:r>
              <a:rPr lang="en-US" sz="1500" dirty="0">
                <a:solidFill>
                  <a:srgbClr val="008000"/>
                </a:solidFill>
                <a:latin typeface="Courier New"/>
                <a:cs typeface="Courier New"/>
              </a:rPr>
              <a:t>"SOURCE_JAVA_JLS"</a:t>
            </a:r>
            <a:r>
              <a:rPr lang="en-US" sz="1500" dirty="0">
                <a:latin typeface="Courier New"/>
                <a:cs typeface="Courier New"/>
              </a:rPr>
              <a:t>, </a:t>
            </a:r>
            <a:r>
              <a:rPr lang="en-US" sz="1500" dirty="0" err="1">
                <a:latin typeface="Courier New"/>
                <a:cs typeface="Courier New"/>
              </a:rPr>
              <a:t>node.kind</a:t>
            </a:r>
            <a:r>
              <a:rPr lang="en-US" sz="1500" dirty="0">
                <a:latin typeface="Courier New"/>
                <a:cs typeface="Courier New"/>
              </a:rPr>
              <a:t>))</a:t>
            </a: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			</a:t>
            </a: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stop</a:t>
            </a:r>
            <a:r>
              <a:rPr lang="en-US" sz="1500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sz="1500" dirty="0" smtClean="0">
                <a:latin typeface="Courier New"/>
                <a:cs typeface="Courier New"/>
              </a:rPr>
              <a:t>		</a:t>
            </a:r>
            <a:r>
              <a:rPr lang="en-US" sz="1500" dirty="0" err="1" smtClean="0">
                <a:latin typeface="Courier New"/>
                <a:cs typeface="Courier New"/>
              </a:rPr>
              <a:t>cur_file</a:t>
            </a:r>
            <a:r>
              <a:rPr lang="en-US" sz="1500" dirty="0" smtClean="0">
                <a:latin typeface="Courier New"/>
                <a:cs typeface="Courier New"/>
              </a:rPr>
              <a:t> = </a:t>
            </a:r>
            <a:r>
              <a:rPr lang="en-US" sz="1500" dirty="0" err="1" smtClean="0">
                <a:latin typeface="Courier New"/>
                <a:cs typeface="Courier New"/>
              </a:rPr>
              <a:t>node.name</a:t>
            </a:r>
            <a:r>
              <a:rPr lang="en-US" sz="1500" dirty="0" smtClean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sz="1500" dirty="0" smtClean="0">
                <a:latin typeface="Courier New"/>
                <a:cs typeface="Courier New"/>
              </a:rPr>
              <a:t>	}</a:t>
            </a:r>
          </a:p>
          <a:p>
            <a:pPr marL="0" indent="0">
              <a:buNone/>
            </a:pPr>
            <a:r>
              <a:rPr lang="en-US" sz="1500" b="1" dirty="0">
                <a:latin typeface="Courier New"/>
                <a:cs typeface="Courier New"/>
              </a:rPr>
              <a:t>	</a:t>
            </a:r>
            <a:r>
              <a:rPr lang="en-US" sz="1500" b="1" dirty="0">
                <a:solidFill>
                  <a:srgbClr val="3366FF"/>
                </a:solidFill>
                <a:latin typeface="Courier New"/>
                <a:cs typeface="Courier New"/>
              </a:rPr>
              <a:t>before</a:t>
            </a:r>
            <a:r>
              <a:rPr lang="en-US" sz="1500" b="1" dirty="0">
                <a:latin typeface="Courier New"/>
                <a:cs typeface="Courier New"/>
              </a:rPr>
              <a:t> </a:t>
            </a:r>
            <a:r>
              <a:rPr lang="en-US" sz="1500" b="1" dirty="0" smtClean="0">
                <a:latin typeface="Courier New"/>
                <a:cs typeface="Courier New"/>
              </a:rPr>
              <a:t>node</a:t>
            </a:r>
            <a:r>
              <a:rPr lang="en-US" sz="1500" b="1" dirty="0">
                <a:latin typeface="Courier New"/>
                <a:cs typeface="Courier New"/>
              </a:rPr>
              <a:t>: </a:t>
            </a:r>
            <a:r>
              <a:rPr lang="en-US" sz="1500" b="1" dirty="0">
                <a:solidFill>
                  <a:srgbClr val="660066"/>
                </a:solidFill>
                <a:latin typeface="Courier New"/>
                <a:cs typeface="Courier New"/>
              </a:rPr>
              <a:t>Modifier </a:t>
            </a:r>
            <a:r>
              <a:rPr lang="en-US" sz="1500" b="1" dirty="0">
                <a:latin typeface="Courier New"/>
                <a:cs typeface="Courier New"/>
              </a:rPr>
              <a:t>-&gt;</a:t>
            </a:r>
          </a:p>
          <a:p>
            <a:pPr marL="0" indent="0">
              <a:buNone/>
            </a:pPr>
            <a:r>
              <a:rPr lang="en-US" sz="1500" b="1" dirty="0">
                <a:latin typeface="Courier New"/>
                <a:cs typeface="Courier New"/>
              </a:rPr>
              <a:t>		</a:t>
            </a:r>
            <a:r>
              <a:rPr lang="en-US" sz="1500" b="1" dirty="0">
                <a:solidFill>
                  <a:srgbClr val="3366FF"/>
                </a:solidFill>
                <a:latin typeface="Courier New"/>
                <a:cs typeface="Courier New"/>
              </a:rPr>
              <a:t>if</a:t>
            </a:r>
            <a:r>
              <a:rPr lang="en-US" sz="1500" b="1" dirty="0">
                <a:latin typeface="Courier New"/>
                <a:cs typeface="Courier New"/>
              </a:rPr>
              <a:t> </a:t>
            </a:r>
            <a:r>
              <a:rPr lang="en-US" sz="1500" b="1" dirty="0" smtClean="0">
                <a:latin typeface="Courier New"/>
                <a:cs typeface="Courier New"/>
              </a:rPr>
              <a:t>(</a:t>
            </a:r>
            <a:r>
              <a:rPr lang="en-US" sz="1500" b="1" dirty="0" err="1">
                <a:latin typeface="Courier New"/>
                <a:cs typeface="Courier New"/>
              </a:rPr>
              <a:t>node.kind</a:t>
            </a:r>
            <a:r>
              <a:rPr lang="en-US" sz="1500" b="1" dirty="0">
                <a:latin typeface="Courier New"/>
                <a:cs typeface="Courier New"/>
              </a:rPr>
              <a:t> == </a:t>
            </a:r>
            <a:r>
              <a:rPr lang="en-US" sz="1500" b="1" dirty="0" err="1" smtClean="0">
                <a:solidFill>
                  <a:srgbClr val="660066"/>
                </a:solidFill>
                <a:latin typeface="Courier New"/>
                <a:cs typeface="Courier New"/>
              </a:rPr>
              <a:t>ModifierKind.ANNOTATION</a:t>
            </a:r>
            <a:r>
              <a:rPr lang="en-US" sz="1500" b="1" dirty="0" smtClean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endParaRPr lang="en-US" sz="1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dirty="0" smtClean="0">
                <a:latin typeface="Courier New"/>
                <a:cs typeface="Courier New"/>
              </a:rPr>
              <a:t>}</a:t>
            </a:r>
            <a:r>
              <a:rPr lang="en-US" sz="1500" dirty="0">
                <a:latin typeface="Courier New"/>
                <a:cs typeface="Courier New"/>
              </a:rPr>
              <a:t>);</a:t>
            </a:r>
            <a:endParaRPr lang="en-GB" altLang="en-US" sz="15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456378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D8FE-1371-46D7-93A6-69840240250E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 altLang="en-US"/>
              <a:t>What features do they have?</a:t>
            </a:r>
          </a:p>
        </p:txBody>
      </p:sp>
      <p:pic>
        <p:nvPicPr>
          <p:cNvPr id="10243" name="Picture 3" descr="find-b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5140325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branchmangement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1177925"/>
            <a:ext cx="4491038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 descr="collaboratio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3789363"/>
            <a:ext cx="3189287" cy="239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 descr="Wikipedia-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4419600"/>
            <a:ext cx="1665287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 descr="mail_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1539875"/>
            <a:ext cx="1739900" cy="166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757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Uses of Annotation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9175-49FA-4555-AED5-42343799810E}" type="slidenum">
              <a:rPr lang="en-GB" altLang="en-US" smtClean="0"/>
              <a:pPr/>
              <a:t>50</a:t>
            </a:fld>
            <a:endParaRPr lang="en-GB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1719" y="1043842"/>
            <a:ext cx="8325554" cy="5670378"/>
          </a:xfrm>
          <a:prstGeom prst="rect">
            <a:avLst/>
          </a:prstGeom>
          <a:noFill/>
          <a:ln cap="flat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500" dirty="0" err="1">
                <a:latin typeface="Courier New"/>
                <a:cs typeface="Courier New"/>
              </a:rPr>
              <a:t>AnnotFirstUse</a:t>
            </a:r>
            <a:r>
              <a:rPr lang="en-US" sz="1500" dirty="0">
                <a:latin typeface="Courier New"/>
                <a:cs typeface="Courier New"/>
              </a:rPr>
              <a:t>: </a:t>
            </a: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output</a:t>
            </a:r>
            <a:r>
              <a:rPr lang="en-US" sz="1500" dirty="0"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800000"/>
                </a:solidFill>
                <a:latin typeface="Courier New"/>
                <a:cs typeface="Courier New"/>
              </a:rPr>
              <a:t>bottom</a:t>
            </a:r>
            <a:r>
              <a:rPr lang="en-US" sz="1500" dirty="0">
                <a:latin typeface="Courier New"/>
                <a:cs typeface="Courier New"/>
              </a:rPr>
              <a:t>(1)[</a:t>
            </a:r>
            <a:r>
              <a:rPr lang="en-US" sz="1500" dirty="0">
                <a:solidFill>
                  <a:srgbClr val="660066"/>
                </a:solidFill>
                <a:latin typeface="Courier New"/>
                <a:cs typeface="Courier New"/>
              </a:rPr>
              <a:t>string</a:t>
            </a:r>
            <a:r>
              <a:rPr lang="en-US" sz="1500" dirty="0">
                <a:latin typeface="Courier New"/>
                <a:cs typeface="Courier New"/>
              </a:rPr>
              <a:t>] </a:t>
            </a: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of</a:t>
            </a:r>
            <a:r>
              <a:rPr lang="en-US" sz="1500" dirty="0"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660066"/>
                </a:solidFill>
                <a:latin typeface="Courier New"/>
                <a:cs typeface="Courier New"/>
              </a:rPr>
              <a:t>string</a:t>
            </a:r>
            <a:r>
              <a:rPr lang="en-US" sz="1500" dirty="0"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weight</a:t>
            </a:r>
            <a:r>
              <a:rPr lang="en-US" sz="1500" dirty="0"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660066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sz="15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b="1" dirty="0">
                <a:latin typeface="Courier New"/>
                <a:cs typeface="Courier New"/>
              </a:rPr>
              <a:t>times: </a:t>
            </a:r>
            <a:r>
              <a:rPr lang="en-US" sz="1500" b="1" dirty="0">
                <a:solidFill>
                  <a:srgbClr val="660066"/>
                </a:solidFill>
                <a:latin typeface="Courier New"/>
                <a:cs typeface="Courier New"/>
              </a:rPr>
              <a:t>map</a:t>
            </a:r>
            <a:r>
              <a:rPr lang="en-US" sz="1500" b="1" dirty="0">
                <a:latin typeface="Courier New"/>
                <a:cs typeface="Courier New"/>
              </a:rPr>
              <a:t>[</a:t>
            </a:r>
            <a:r>
              <a:rPr lang="en-US" sz="1500" b="1" dirty="0">
                <a:solidFill>
                  <a:srgbClr val="660066"/>
                </a:solidFill>
                <a:latin typeface="Courier New"/>
                <a:cs typeface="Courier New"/>
              </a:rPr>
              <a:t>string</a:t>
            </a:r>
            <a:r>
              <a:rPr lang="en-US" sz="1500" b="1" dirty="0">
                <a:latin typeface="Courier New"/>
                <a:cs typeface="Courier New"/>
              </a:rPr>
              <a:t>] </a:t>
            </a:r>
            <a:r>
              <a:rPr lang="en-US" sz="1500" b="1" dirty="0">
                <a:solidFill>
                  <a:srgbClr val="3366FF"/>
                </a:solidFill>
                <a:latin typeface="Courier New"/>
                <a:cs typeface="Courier New"/>
              </a:rPr>
              <a:t>of</a:t>
            </a:r>
            <a:r>
              <a:rPr lang="en-US" sz="1500" b="1" dirty="0">
                <a:latin typeface="Courier New"/>
                <a:cs typeface="Courier New"/>
              </a:rPr>
              <a:t> </a:t>
            </a:r>
            <a:r>
              <a:rPr lang="en-US" sz="1500" b="1" dirty="0" err="1" smtClean="0">
                <a:solidFill>
                  <a:srgbClr val="660066"/>
                </a:solidFill>
                <a:latin typeface="Courier New"/>
                <a:cs typeface="Courier New"/>
              </a:rPr>
              <a:t>bool</a:t>
            </a:r>
            <a:r>
              <a:rPr lang="en-US" sz="1500" b="1" dirty="0" smtClean="0">
                <a:latin typeface="Courier New"/>
                <a:cs typeface="Courier New"/>
              </a:rPr>
              <a:t>;</a:t>
            </a:r>
            <a:endParaRPr lang="en-US" sz="15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dirty="0" err="1">
                <a:latin typeface="Courier New"/>
                <a:cs typeface="Courier New"/>
              </a:rPr>
              <a:t>cur_date</a:t>
            </a:r>
            <a:r>
              <a:rPr lang="en-US" sz="1500" dirty="0">
                <a:latin typeface="Courier New"/>
                <a:cs typeface="Courier New"/>
              </a:rPr>
              <a:t>: </a:t>
            </a:r>
            <a:r>
              <a:rPr lang="en-US" sz="1500" dirty="0" err="1">
                <a:solidFill>
                  <a:srgbClr val="660066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sz="1500" dirty="0" err="1">
                <a:latin typeface="Courier New"/>
                <a:cs typeface="Courier New"/>
              </a:rPr>
              <a:t>cur_file</a:t>
            </a:r>
            <a:r>
              <a:rPr lang="en-US" sz="1500" dirty="0">
                <a:latin typeface="Courier New"/>
                <a:cs typeface="Courier New"/>
              </a:rPr>
              <a:t>: </a:t>
            </a:r>
            <a:r>
              <a:rPr lang="en-US" sz="1500" dirty="0">
                <a:solidFill>
                  <a:srgbClr val="660066"/>
                </a:solidFill>
                <a:latin typeface="Courier New"/>
                <a:cs typeface="Courier New"/>
              </a:rPr>
              <a:t>string</a:t>
            </a:r>
            <a:r>
              <a:rPr lang="en-US" sz="1500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sz="15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visit</a:t>
            </a:r>
            <a:r>
              <a:rPr lang="en-US" sz="1500" dirty="0">
                <a:latin typeface="Courier New"/>
                <a:cs typeface="Courier New"/>
              </a:rPr>
              <a:t>(</a:t>
            </a: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input</a:t>
            </a:r>
            <a:r>
              <a:rPr lang="en-US" sz="1500" dirty="0"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660066"/>
                </a:solidFill>
                <a:latin typeface="Courier New"/>
                <a:cs typeface="Courier New"/>
              </a:rPr>
              <a:t>visitor</a:t>
            </a:r>
            <a:r>
              <a:rPr lang="en-US" sz="1500" dirty="0">
                <a:latin typeface="Courier New"/>
                <a:cs typeface="Courier New"/>
              </a:rPr>
              <a:t> {</a:t>
            </a:r>
          </a:p>
          <a:p>
            <a:pPr marL="0" indent="0">
              <a:buNone/>
            </a:pPr>
            <a:r>
              <a:rPr lang="en-US" sz="1500" b="1" dirty="0">
                <a:latin typeface="Courier New"/>
                <a:cs typeface="Courier New"/>
              </a:rPr>
              <a:t>	</a:t>
            </a:r>
            <a:r>
              <a:rPr lang="en-US" sz="1500" b="1" dirty="0">
                <a:solidFill>
                  <a:srgbClr val="3366FF"/>
                </a:solidFill>
                <a:latin typeface="Courier New"/>
                <a:cs typeface="Courier New"/>
              </a:rPr>
              <a:t>before</a:t>
            </a:r>
            <a:r>
              <a:rPr lang="en-US" sz="1500" b="1" dirty="0">
                <a:latin typeface="Courier New"/>
                <a:cs typeface="Courier New"/>
              </a:rPr>
              <a:t> node: </a:t>
            </a:r>
            <a:r>
              <a:rPr lang="en-US" sz="1500" b="1" dirty="0" err="1">
                <a:solidFill>
                  <a:srgbClr val="660066"/>
                </a:solidFill>
                <a:latin typeface="Courier New"/>
                <a:cs typeface="Courier New"/>
              </a:rPr>
              <a:t>CodeRepository</a:t>
            </a:r>
            <a:r>
              <a:rPr lang="en-US" sz="1500" b="1" dirty="0">
                <a:solidFill>
                  <a:srgbClr val="660066"/>
                </a:solidFill>
                <a:latin typeface="Courier New"/>
                <a:cs typeface="Courier New"/>
              </a:rPr>
              <a:t> </a:t>
            </a:r>
            <a:r>
              <a:rPr lang="en-US" sz="1500" b="1" dirty="0">
                <a:latin typeface="Courier New"/>
                <a:cs typeface="Courier New"/>
              </a:rPr>
              <a:t>-&gt; </a:t>
            </a:r>
            <a:r>
              <a:rPr lang="en-US" sz="1500" b="1" dirty="0">
                <a:solidFill>
                  <a:srgbClr val="800000"/>
                </a:solidFill>
                <a:latin typeface="Courier New"/>
                <a:cs typeface="Courier New"/>
              </a:rPr>
              <a:t>clear</a:t>
            </a:r>
            <a:r>
              <a:rPr lang="en-US" sz="1500" b="1" dirty="0">
                <a:latin typeface="Courier New"/>
                <a:cs typeface="Courier New"/>
              </a:rPr>
              <a:t>(times);</a:t>
            </a: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	</a:t>
            </a: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before</a:t>
            </a:r>
            <a:r>
              <a:rPr lang="en-US" sz="1500" dirty="0">
                <a:latin typeface="Courier New"/>
                <a:cs typeface="Courier New"/>
              </a:rPr>
              <a:t> </a:t>
            </a:r>
            <a:r>
              <a:rPr lang="en-US" sz="1500" dirty="0" smtClean="0">
                <a:latin typeface="Courier New"/>
                <a:cs typeface="Courier New"/>
              </a:rPr>
              <a:t>node</a:t>
            </a:r>
            <a:r>
              <a:rPr lang="en-US" sz="1500" dirty="0">
                <a:latin typeface="Courier New"/>
                <a:cs typeface="Courier New"/>
              </a:rPr>
              <a:t>: </a:t>
            </a:r>
            <a:r>
              <a:rPr lang="en-US" sz="1500" dirty="0">
                <a:solidFill>
                  <a:srgbClr val="660066"/>
                </a:solidFill>
                <a:latin typeface="Courier New"/>
                <a:cs typeface="Courier New"/>
              </a:rPr>
              <a:t>Revision </a:t>
            </a:r>
            <a:r>
              <a:rPr lang="en-US" sz="1500" dirty="0">
                <a:latin typeface="Courier New"/>
                <a:cs typeface="Courier New"/>
              </a:rPr>
              <a:t>-&gt; </a:t>
            </a:r>
            <a:r>
              <a:rPr lang="en-US" sz="1500" dirty="0" err="1">
                <a:latin typeface="Courier New"/>
                <a:cs typeface="Courier New"/>
              </a:rPr>
              <a:t>cur_date</a:t>
            </a:r>
            <a:r>
              <a:rPr lang="en-US" sz="1500" dirty="0">
                <a:latin typeface="Courier New"/>
                <a:cs typeface="Courier New"/>
              </a:rPr>
              <a:t> = </a:t>
            </a:r>
            <a:r>
              <a:rPr lang="en-US" sz="1500" dirty="0" err="1">
                <a:solidFill>
                  <a:srgbClr val="800000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latin typeface="Courier New"/>
                <a:cs typeface="Courier New"/>
              </a:rPr>
              <a:t>(</a:t>
            </a:r>
            <a:r>
              <a:rPr lang="en-US" sz="1500" dirty="0" err="1">
                <a:latin typeface="Courier New"/>
                <a:cs typeface="Courier New"/>
              </a:rPr>
              <a:t>node.commit_date</a:t>
            </a:r>
            <a:r>
              <a:rPr lang="en-US" sz="1500" dirty="0">
                <a:latin typeface="Courier New"/>
                <a:cs typeface="Courier New"/>
              </a:rPr>
              <a:t>);</a:t>
            </a: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	</a:t>
            </a: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before</a:t>
            </a:r>
            <a:r>
              <a:rPr lang="en-US" sz="1500" dirty="0">
                <a:latin typeface="Courier New"/>
                <a:cs typeface="Courier New"/>
              </a:rPr>
              <a:t> </a:t>
            </a:r>
            <a:r>
              <a:rPr lang="en-US" sz="1500" dirty="0" smtClean="0">
                <a:latin typeface="Courier New"/>
                <a:cs typeface="Courier New"/>
              </a:rPr>
              <a:t>node</a:t>
            </a:r>
            <a:r>
              <a:rPr lang="en-US" sz="1500" dirty="0">
                <a:latin typeface="Courier New"/>
                <a:cs typeface="Courier New"/>
              </a:rPr>
              <a:t>: </a:t>
            </a:r>
            <a:r>
              <a:rPr lang="en-US" sz="1500" dirty="0" err="1">
                <a:solidFill>
                  <a:srgbClr val="660066"/>
                </a:solidFill>
                <a:latin typeface="Courier New"/>
                <a:cs typeface="Courier New"/>
              </a:rPr>
              <a:t>ChangedFile</a:t>
            </a:r>
            <a:r>
              <a:rPr lang="en-US" sz="1500" dirty="0">
                <a:solidFill>
                  <a:srgbClr val="660066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latin typeface="Courier New"/>
                <a:cs typeface="Courier New"/>
              </a:rPr>
              <a:t>-</a:t>
            </a:r>
            <a:r>
              <a:rPr lang="en-US" sz="1500" dirty="0" smtClean="0">
                <a:latin typeface="Courier New"/>
                <a:cs typeface="Courier New"/>
              </a:rPr>
              <a:t>&gt; {</a:t>
            </a:r>
            <a:endParaRPr lang="en-US" sz="15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		</a:t>
            </a: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latin typeface="Courier New"/>
                <a:cs typeface="Courier New"/>
              </a:rPr>
              <a:t> (!</a:t>
            </a:r>
            <a:r>
              <a:rPr lang="en-US" sz="1500" dirty="0" err="1">
                <a:solidFill>
                  <a:srgbClr val="800000"/>
                </a:solidFill>
                <a:latin typeface="Courier New"/>
                <a:cs typeface="Courier New"/>
              </a:rPr>
              <a:t>iskind</a:t>
            </a:r>
            <a:r>
              <a:rPr lang="en-US" sz="1500" dirty="0">
                <a:latin typeface="Courier New"/>
                <a:cs typeface="Courier New"/>
              </a:rPr>
              <a:t>(</a:t>
            </a:r>
            <a:r>
              <a:rPr lang="en-US" sz="1500" dirty="0">
                <a:solidFill>
                  <a:srgbClr val="008000"/>
                </a:solidFill>
                <a:latin typeface="Courier New"/>
                <a:cs typeface="Courier New"/>
              </a:rPr>
              <a:t>"SOURCE_JAVA_JLS"</a:t>
            </a:r>
            <a:r>
              <a:rPr lang="en-US" sz="1500" dirty="0">
                <a:latin typeface="Courier New"/>
                <a:cs typeface="Courier New"/>
              </a:rPr>
              <a:t>, </a:t>
            </a:r>
            <a:r>
              <a:rPr lang="en-US" sz="1500" dirty="0" err="1">
                <a:latin typeface="Courier New"/>
                <a:cs typeface="Courier New"/>
              </a:rPr>
              <a:t>node.kind</a:t>
            </a:r>
            <a:r>
              <a:rPr lang="en-US" sz="1500" dirty="0">
                <a:latin typeface="Courier New"/>
                <a:cs typeface="Courier New"/>
              </a:rPr>
              <a:t>))</a:t>
            </a: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			</a:t>
            </a: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stop</a:t>
            </a:r>
            <a:r>
              <a:rPr lang="en-US" sz="1500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sz="1500" dirty="0" smtClean="0">
                <a:latin typeface="Courier New"/>
                <a:cs typeface="Courier New"/>
              </a:rPr>
              <a:t>		</a:t>
            </a:r>
            <a:r>
              <a:rPr lang="en-US" sz="1500" dirty="0" err="1" smtClean="0">
                <a:latin typeface="Courier New"/>
                <a:cs typeface="Courier New"/>
              </a:rPr>
              <a:t>cur_file</a:t>
            </a:r>
            <a:r>
              <a:rPr lang="en-US" sz="1500" dirty="0" smtClean="0">
                <a:latin typeface="Courier New"/>
                <a:cs typeface="Courier New"/>
              </a:rPr>
              <a:t> = </a:t>
            </a:r>
            <a:r>
              <a:rPr lang="en-US" sz="1500" dirty="0" err="1" smtClean="0">
                <a:latin typeface="Courier New"/>
                <a:cs typeface="Courier New"/>
              </a:rPr>
              <a:t>node.name</a:t>
            </a:r>
            <a:r>
              <a:rPr lang="en-US" sz="1500" dirty="0" smtClean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sz="1500" dirty="0" smtClean="0">
                <a:latin typeface="Courier New"/>
                <a:cs typeface="Courier New"/>
              </a:rPr>
              <a:t>	}</a:t>
            </a: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	</a:t>
            </a: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before</a:t>
            </a:r>
            <a:r>
              <a:rPr lang="en-US" sz="1500" dirty="0">
                <a:latin typeface="Courier New"/>
                <a:cs typeface="Courier New"/>
              </a:rPr>
              <a:t> </a:t>
            </a:r>
            <a:r>
              <a:rPr lang="en-US" sz="1500" dirty="0" smtClean="0">
                <a:latin typeface="Courier New"/>
                <a:cs typeface="Courier New"/>
              </a:rPr>
              <a:t>node</a:t>
            </a:r>
            <a:r>
              <a:rPr lang="en-US" sz="1500" dirty="0">
                <a:latin typeface="Courier New"/>
                <a:cs typeface="Courier New"/>
              </a:rPr>
              <a:t>: </a:t>
            </a:r>
            <a:r>
              <a:rPr lang="en-US" sz="1500" dirty="0">
                <a:solidFill>
                  <a:srgbClr val="660066"/>
                </a:solidFill>
                <a:latin typeface="Courier New"/>
                <a:cs typeface="Courier New"/>
              </a:rPr>
              <a:t>Modifier </a:t>
            </a:r>
            <a:r>
              <a:rPr lang="en-US" sz="1500" dirty="0">
                <a:latin typeface="Courier New"/>
                <a:cs typeface="Courier New"/>
              </a:rPr>
              <a:t>-&gt;</a:t>
            </a: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		</a:t>
            </a: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latin typeface="Courier New"/>
                <a:cs typeface="Courier New"/>
              </a:rPr>
              <a:t> </a:t>
            </a:r>
            <a:r>
              <a:rPr lang="en-US" sz="1500" dirty="0" smtClean="0">
                <a:latin typeface="Courier New"/>
                <a:cs typeface="Courier New"/>
              </a:rPr>
              <a:t>(</a:t>
            </a:r>
            <a:r>
              <a:rPr lang="en-US" sz="1500" dirty="0" err="1">
                <a:latin typeface="Courier New"/>
                <a:cs typeface="Courier New"/>
              </a:rPr>
              <a:t>node.kind</a:t>
            </a:r>
            <a:r>
              <a:rPr lang="en-US" sz="1500" dirty="0">
                <a:latin typeface="Courier New"/>
                <a:cs typeface="Courier New"/>
              </a:rPr>
              <a:t> == </a:t>
            </a:r>
            <a:r>
              <a:rPr lang="en-US" sz="1500" dirty="0" err="1" smtClean="0">
                <a:solidFill>
                  <a:srgbClr val="660066"/>
                </a:solidFill>
                <a:latin typeface="Courier New"/>
                <a:cs typeface="Courier New"/>
              </a:rPr>
              <a:t>ModifierKind.ANNOTATION</a:t>
            </a:r>
            <a:r>
              <a:rPr lang="en-US" sz="1500" dirty="0" smtClean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sz="1500" b="1" dirty="0" smtClean="0">
                <a:latin typeface="Courier New"/>
                <a:cs typeface="Courier New"/>
              </a:rPr>
              <a:t>			</a:t>
            </a:r>
            <a:r>
              <a:rPr lang="en-US" sz="1500" b="1" dirty="0" smtClean="0">
                <a:solidFill>
                  <a:srgbClr val="3366FF"/>
                </a:solidFill>
                <a:latin typeface="Courier New"/>
                <a:cs typeface="Courier New"/>
              </a:rPr>
              <a:t>if</a:t>
            </a:r>
            <a:r>
              <a:rPr lang="en-US" sz="1500" b="1" dirty="0" smtClean="0">
                <a:latin typeface="Courier New"/>
                <a:cs typeface="Courier New"/>
              </a:rPr>
              <a:t> (!</a:t>
            </a:r>
            <a:r>
              <a:rPr lang="en-US" sz="1500" b="1" dirty="0" err="1" smtClean="0">
                <a:solidFill>
                  <a:srgbClr val="800000"/>
                </a:solidFill>
                <a:latin typeface="Courier New"/>
                <a:cs typeface="Courier New"/>
              </a:rPr>
              <a:t>haskey</a:t>
            </a:r>
            <a:r>
              <a:rPr lang="en-US" sz="1500" b="1" dirty="0" smtClean="0">
                <a:latin typeface="Courier New"/>
                <a:cs typeface="Courier New"/>
              </a:rPr>
              <a:t>(times, </a:t>
            </a:r>
            <a:r>
              <a:rPr lang="en-US" sz="1500" b="1" dirty="0" err="1" smtClean="0">
                <a:latin typeface="Courier New"/>
                <a:cs typeface="Courier New"/>
              </a:rPr>
              <a:t>cur_file</a:t>
            </a:r>
            <a:r>
              <a:rPr lang="en-US" sz="1500" b="1" dirty="0" smtClean="0">
                <a:latin typeface="Courier New"/>
                <a:cs typeface="Courier New"/>
              </a:rPr>
              <a:t>)) {</a:t>
            </a:r>
          </a:p>
          <a:p>
            <a:pPr marL="0" indent="0">
              <a:buNone/>
            </a:pPr>
            <a:r>
              <a:rPr lang="en-US" sz="1500" b="1" dirty="0">
                <a:latin typeface="Courier New"/>
                <a:cs typeface="Courier New"/>
              </a:rPr>
              <a:t>	</a:t>
            </a:r>
            <a:r>
              <a:rPr lang="en-US" sz="1500" b="1" dirty="0" smtClean="0">
                <a:latin typeface="Courier New"/>
                <a:cs typeface="Courier New"/>
              </a:rPr>
              <a:t>			times[</a:t>
            </a:r>
            <a:r>
              <a:rPr lang="en-US" sz="1500" b="1" dirty="0" err="1" smtClean="0">
                <a:latin typeface="Courier New"/>
                <a:cs typeface="Courier New"/>
              </a:rPr>
              <a:t>cur_file</a:t>
            </a:r>
            <a:r>
              <a:rPr lang="en-US" sz="1500" b="1" dirty="0" smtClean="0">
                <a:latin typeface="Courier New"/>
                <a:cs typeface="Courier New"/>
              </a:rPr>
              <a:t>] = </a:t>
            </a:r>
            <a:r>
              <a:rPr lang="en-US" sz="1500" b="1" dirty="0" smtClean="0">
                <a:solidFill>
                  <a:srgbClr val="3366FF"/>
                </a:solidFill>
                <a:latin typeface="Courier New"/>
                <a:cs typeface="Courier New"/>
              </a:rPr>
              <a:t>true</a:t>
            </a:r>
            <a:r>
              <a:rPr lang="en-US" sz="1500" b="1" dirty="0" smtClean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sz="1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b="1" dirty="0">
                <a:latin typeface="Courier New"/>
                <a:cs typeface="Courier New"/>
              </a:rPr>
              <a:t>	</a:t>
            </a:r>
            <a:r>
              <a:rPr lang="en-US" sz="1500" b="1" dirty="0" smtClean="0">
                <a:latin typeface="Courier New"/>
                <a:cs typeface="Courier New"/>
              </a:rPr>
              <a:t>		}</a:t>
            </a:r>
            <a:endParaRPr lang="en-US" sz="15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});</a:t>
            </a:r>
            <a:endParaRPr lang="en-GB" altLang="en-US" sz="15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298745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Uses of Annotation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9175-49FA-4555-AED5-42343799810E}" type="slidenum">
              <a:rPr lang="en-GB" altLang="en-US" smtClean="0"/>
              <a:pPr/>
              <a:t>51</a:t>
            </a:fld>
            <a:endParaRPr lang="en-GB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1719" y="1043842"/>
            <a:ext cx="8325554" cy="5670378"/>
          </a:xfrm>
          <a:prstGeom prst="rect">
            <a:avLst/>
          </a:prstGeom>
          <a:noFill/>
          <a:ln cap="flat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500" dirty="0" err="1">
                <a:latin typeface="Courier New"/>
                <a:cs typeface="Courier New"/>
              </a:rPr>
              <a:t>AnnotFirstUse</a:t>
            </a:r>
            <a:r>
              <a:rPr lang="en-US" sz="1500" dirty="0">
                <a:latin typeface="Courier New"/>
                <a:cs typeface="Courier New"/>
              </a:rPr>
              <a:t>: </a:t>
            </a: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output</a:t>
            </a:r>
            <a:r>
              <a:rPr lang="en-US" sz="1500" dirty="0"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800000"/>
                </a:solidFill>
                <a:latin typeface="Courier New"/>
                <a:cs typeface="Courier New"/>
              </a:rPr>
              <a:t>bottom</a:t>
            </a:r>
            <a:r>
              <a:rPr lang="en-US" sz="1500" dirty="0">
                <a:latin typeface="Courier New"/>
                <a:cs typeface="Courier New"/>
              </a:rPr>
              <a:t>(1)[</a:t>
            </a:r>
            <a:r>
              <a:rPr lang="en-US" sz="1500" dirty="0">
                <a:solidFill>
                  <a:srgbClr val="660066"/>
                </a:solidFill>
                <a:latin typeface="Courier New"/>
                <a:cs typeface="Courier New"/>
              </a:rPr>
              <a:t>string</a:t>
            </a:r>
            <a:r>
              <a:rPr lang="en-US" sz="1500" dirty="0">
                <a:latin typeface="Courier New"/>
                <a:cs typeface="Courier New"/>
              </a:rPr>
              <a:t>] </a:t>
            </a: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of</a:t>
            </a:r>
            <a:r>
              <a:rPr lang="en-US" sz="1500" dirty="0"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660066"/>
                </a:solidFill>
                <a:latin typeface="Courier New"/>
                <a:cs typeface="Courier New"/>
              </a:rPr>
              <a:t>string</a:t>
            </a:r>
            <a:r>
              <a:rPr lang="en-US" sz="1500" dirty="0"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weight</a:t>
            </a:r>
            <a:r>
              <a:rPr lang="en-US" sz="1500" dirty="0"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660066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sz="15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times: </a:t>
            </a:r>
            <a:r>
              <a:rPr lang="en-US" sz="1500" dirty="0">
                <a:solidFill>
                  <a:srgbClr val="660066"/>
                </a:solidFill>
                <a:latin typeface="Courier New"/>
                <a:cs typeface="Courier New"/>
              </a:rPr>
              <a:t>map</a:t>
            </a:r>
            <a:r>
              <a:rPr lang="en-US" sz="1500" dirty="0">
                <a:latin typeface="Courier New"/>
                <a:cs typeface="Courier New"/>
              </a:rPr>
              <a:t>[</a:t>
            </a:r>
            <a:r>
              <a:rPr lang="en-US" sz="1500" dirty="0">
                <a:solidFill>
                  <a:srgbClr val="660066"/>
                </a:solidFill>
                <a:latin typeface="Courier New"/>
                <a:cs typeface="Courier New"/>
              </a:rPr>
              <a:t>string</a:t>
            </a:r>
            <a:r>
              <a:rPr lang="en-US" sz="1500" dirty="0">
                <a:latin typeface="Courier New"/>
                <a:cs typeface="Courier New"/>
              </a:rPr>
              <a:t>] </a:t>
            </a: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of</a:t>
            </a:r>
            <a:r>
              <a:rPr lang="en-US" sz="1500" dirty="0">
                <a:latin typeface="Courier New"/>
                <a:cs typeface="Courier New"/>
              </a:rPr>
              <a:t> </a:t>
            </a:r>
            <a:r>
              <a:rPr lang="en-US" sz="1500" dirty="0" err="1" smtClean="0">
                <a:solidFill>
                  <a:srgbClr val="660066"/>
                </a:solidFill>
                <a:latin typeface="Courier New"/>
                <a:cs typeface="Courier New"/>
              </a:rPr>
              <a:t>bool</a:t>
            </a:r>
            <a:r>
              <a:rPr lang="en-US" sz="1500" dirty="0" smtClean="0">
                <a:latin typeface="Courier New"/>
                <a:cs typeface="Courier New"/>
              </a:rPr>
              <a:t>;</a:t>
            </a:r>
            <a:endParaRPr lang="en-US" sz="15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dirty="0" err="1">
                <a:latin typeface="Courier New"/>
                <a:cs typeface="Courier New"/>
              </a:rPr>
              <a:t>cur_date</a:t>
            </a:r>
            <a:r>
              <a:rPr lang="en-US" sz="1500" dirty="0">
                <a:latin typeface="Courier New"/>
                <a:cs typeface="Courier New"/>
              </a:rPr>
              <a:t>: </a:t>
            </a:r>
            <a:r>
              <a:rPr lang="en-US" sz="1500" dirty="0" err="1">
                <a:solidFill>
                  <a:srgbClr val="660066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sz="1500" dirty="0" err="1">
                <a:latin typeface="Courier New"/>
                <a:cs typeface="Courier New"/>
              </a:rPr>
              <a:t>cur_file</a:t>
            </a:r>
            <a:r>
              <a:rPr lang="en-US" sz="1500" dirty="0">
                <a:latin typeface="Courier New"/>
                <a:cs typeface="Courier New"/>
              </a:rPr>
              <a:t>: </a:t>
            </a:r>
            <a:r>
              <a:rPr lang="en-US" sz="1500" dirty="0">
                <a:solidFill>
                  <a:srgbClr val="660066"/>
                </a:solidFill>
                <a:latin typeface="Courier New"/>
                <a:cs typeface="Courier New"/>
              </a:rPr>
              <a:t>string</a:t>
            </a:r>
            <a:r>
              <a:rPr lang="en-US" sz="1500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sz="15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visit</a:t>
            </a:r>
            <a:r>
              <a:rPr lang="en-US" sz="1500" dirty="0">
                <a:latin typeface="Courier New"/>
                <a:cs typeface="Courier New"/>
              </a:rPr>
              <a:t>(</a:t>
            </a: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input</a:t>
            </a:r>
            <a:r>
              <a:rPr lang="en-US" sz="1500" dirty="0"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660066"/>
                </a:solidFill>
                <a:latin typeface="Courier New"/>
                <a:cs typeface="Courier New"/>
              </a:rPr>
              <a:t>visitor</a:t>
            </a:r>
            <a:r>
              <a:rPr lang="en-US" sz="1500" dirty="0">
                <a:latin typeface="Courier New"/>
                <a:cs typeface="Courier New"/>
              </a:rPr>
              <a:t> {</a:t>
            </a: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	</a:t>
            </a: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before</a:t>
            </a:r>
            <a:r>
              <a:rPr lang="en-US" sz="1500" dirty="0">
                <a:latin typeface="Courier New"/>
                <a:cs typeface="Courier New"/>
              </a:rPr>
              <a:t> node: </a:t>
            </a:r>
            <a:r>
              <a:rPr lang="en-US" sz="1500" dirty="0" err="1">
                <a:solidFill>
                  <a:srgbClr val="660066"/>
                </a:solidFill>
                <a:latin typeface="Courier New"/>
                <a:cs typeface="Courier New"/>
              </a:rPr>
              <a:t>CodeRepository</a:t>
            </a:r>
            <a:r>
              <a:rPr lang="en-US" sz="1500" dirty="0">
                <a:solidFill>
                  <a:srgbClr val="660066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latin typeface="Courier New"/>
                <a:cs typeface="Courier New"/>
              </a:rPr>
              <a:t>-&gt; </a:t>
            </a:r>
            <a:r>
              <a:rPr lang="en-US" sz="1500" dirty="0">
                <a:solidFill>
                  <a:srgbClr val="800000"/>
                </a:solidFill>
                <a:latin typeface="Courier New"/>
                <a:cs typeface="Courier New"/>
              </a:rPr>
              <a:t>clear</a:t>
            </a:r>
            <a:r>
              <a:rPr lang="en-US" sz="1500" dirty="0">
                <a:latin typeface="Courier New"/>
                <a:cs typeface="Courier New"/>
              </a:rPr>
              <a:t>(times);</a:t>
            </a: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	</a:t>
            </a: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before</a:t>
            </a:r>
            <a:r>
              <a:rPr lang="en-US" sz="1500" dirty="0">
                <a:latin typeface="Courier New"/>
                <a:cs typeface="Courier New"/>
              </a:rPr>
              <a:t> </a:t>
            </a:r>
            <a:r>
              <a:rPr lang="en-US" sz="1500" dirty="0" smtClean="0">
                <a:latin typeface="Courier New"/>
                <a:cs typeface="Courier New"/>
              </a:rPr>
              <a:t>node</a:t>
            </a:r>
            <a:r>
              <a:rPr lang="en-US" sz="1500" dirty="0">
                <a:latin typeface="Courier New"/>
                <a:cs typeface="Courier New"/>
              </a:rPr>
              <a:t>: </a:t>
            </a:r>
            <a:r>
              <a:rPr lang="en-US" sz="1500" dirty="0">
                <a:solidFill>
                  <a:srgbClr val="660066"/>
                </a:solidFill>
                <a:latin typeface="Courier New"/>
                <a:cs typeface="Courier New"/>
              </a:rPr>
              <a:t>Revision </a:t>
            </a:r>
            <a:r>
              <a:rPr lang="en-US" sz="1500" dirty="0">
                <a:latin typeface="Courier New"/>
                <a:cs typeface="Courier New"/>
              </a:rPr>
              <a:t>-&gt; </a:t>
            </a:r>
            <a:r>
              <a:rPr lang="en-US" sz="1500" dirty="0" err="1">
                <a:latin typeface="Courier New"/>
                <a:cs typeface="Courier New"/>
              </a:rPr>
              <a:t>cur_date</a:t>
            </a:r>
            <a:r>
              <a:rPr lang="en-US" sz="1500" dirty="0">
                <a:latin typeface="Courier New"/>
                <a:cs typeface="Courier New"/>
              </a:rPr>
              <a:t> = </a:t>
            </a:r>
            <a:r>
              <a:rPr lang="en-US" sz="1500" dirty="0" err="1">
                <a:solidFill>
                  <a:srgbClr val="800000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latin typeface="Courier New"/>
                <a:cs typeface="Courier New"/>
              </a:rPr>
              <a:t>(</a:t>
            </a:r>
            <a:r>
              <a:rPr lang="en-US" sz="1500" dirty="0" err="1">
                <a:latin typeface="Courier New"/>
                <a:cs typeface="Courier New"/>
              </a:rPr>
              <a:t>node.commit_date</a:t>
            </a:r>
            <a:r>
              <a:rPr lang="en-US" sz="1500" dirty="0">
                <a:latin typeface="Courier New"/>
                <a:cs typeface="Courier New"/>
              </a:rPr>
              <a:t>);</a:t>
            </a: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	</a:t>
            </a: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before</a:t>
            </a:r>
            <a:r>
              <a:rPr lang="en-US" sz="1500" dirty="0">
                <a:latin typeface="Courier New"/>
                <a:cs typeface="Courier New"/>
              </a:rPr>
              <a:t> </a:t>
            </a:r>
            <a:r>
              <a:rPr lang="en-US" sz="1500" dirty="0" smtClean="0">
                <a:latin typeface="Courier New"/>
                <a:cs typeface="Courier New"/>
              </a:rPr>
              <a:t>node</a:t>
            </a:r>
            <a:r>
              <a:rPr lang="en-US" sz="1500" dirty="0">
                <a:latin typeface="Courier New"/>
                <a:cs typeface="Courier New"/>
              </a:rPr>
              <a:t>: </a:t>
            </a:r>
            <a:r>
              <a:rPr lang="en-US" sz="1500" dirty="0" err="1">
                <a:solidFill>
                  <a:srgbClr val="660066"/>
                </a:solidFill>
                <a:latin typeface="Courier New"/>
                <a:cs typeface="Courier New"/>
              </a:rPr>
              <a:t>ChangedFile</a:t>
            </a:r>
            <a:r>
              <a:rPr lang="en-US" sz="1500" dirty="0">
                <a:solidFill>
                  <a:srgbClr val="660066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latin typeface="Courier New"/>
                <a:cs typeface="Courier New"/>
              </a:rPr>
              <a:t>-</a:t>
            </a:r>
            <a:r>
              <a:rPr lang="en-US" sz="1500" dirty="0" smtClean="0">
                <a:latin typeface="Courier New"/>
                <a:cs typeface="Courier New"/>
              </a:rPr>
              <a:t>&gt; {</a:t>
            </a:r>
            <a:endParaRPr lang="en-US" sz="15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		</a:t>
            </a: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latin typeface="Courier New"/>
                <a:cs typeface="Courier New"/>
              </a:rPr>
              <a:t> (!</a:t>
            </a:r>
            <a:r>
              <a:rPr lang="en-US" sz="1500" dirty="0" err="1">
                <a:solidFill>
                  <a:srgbClr val="800000"/>
                </a:solidFill>
                <a:latin typeface="Courier New"/>
                <a:cs typeface="Courier New"/>
              </a:rPr>
              <a:t>iskind</a:t>
            </a:r>
            <a:r>
              <a:rPr lang="en-US" sz="1500" dirty="0">
                <a:latin typeface="Courier New"/>
                <a:cs typeface="Courier New"/>
              </a:rPr>
              <a:t>(</a:t>
            </a:r>
            <a:r>
              <a:rPr lang="en-US" sz="1500" dirty="0">
                <a:solidFill>
                  <a:srgbClr val="008000"/>
                </a:solidFill>
                <a:latin typeface="Courier New"/>
                <a:cs typeface="Courier New"/>
              </a:rPr>
              <a:t>"SOURCE_JAVA_JLS"</a:t>
            </a:r>
            <a:r>
              <a:rPr lang="en-US" sz="1500" dirty="0">
                <a:latin typeface="Courier New"/>
                <a:cs typeface="Courier New"/>
              </a:rPr>
              <a:t>, </a:t>
            </a:r>
            <a:r>
              <a:rPr lang="en-US" sz="1500" dirty="0" err="1">
                <a:latin typeface="Courier New"/>
                <a:cs typeface="Courier New"/>
              </a:rPr>
              <a:t>node.kind</a:t>
            </a:r>
            <a:r>
              <a:rPr lang="en-US" sz="1500" dirty="0">
                <a:latin typeface="Courier New"/>
                <a:cs typeface="Courier New"/>
              </a:rPr>
              <a:t>))</a:t>
            </a: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			</a:t>
            </a: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stop</a:t>
            </a:r>
            <a:r>
              <a:rPr lang="en-US" sz="1500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sz="1500" dirty="0" smtClean="0">
                <a:latin typeface="Courier New"/>
                <a:cs typeface="Courier New"/>
              </a:rPr>
              <a:t>		</a:t>
            </a:r>
            <a:r>
              <a:rPr lang="en-US" sz="1500" dirty="0" err="1" smtClean="0">
                <a:latin typeface="Courier New"/>
                <a:cs typeface="Courier New"/>
              </a:rPr>
              <a:t>cur_file</a:t>
            </a:r>
            <a:r>
              <a:rPr lang="en-US" sz="1500" dirty="0" smtClean="0">
                <a:latin typeface="Courier New"/>
                <a:cs typeface="Courier New"/>
              </a:rPr>
              <a:t> = </a:t>
            </a:r>
            <a:r>
              <a:rPr lang="en-US" sz="1500" dirty="0" err="1" smtClean="0">
                <a:latin typeface="Courier New"/>
                <a:cs typeface="Courier New"/>
              </a:rPr>
              <a:t>node.name</a:t>
            </a:r>
            <a:r>
              <a:rPr lang="en-US" sz="1500" dirty="0" smtClean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sz="1500" dirty="0" smtClean="0">
                <a:latin typeface="Courier New"/>
                <a:cs typeface="Courier New"/>
              </a:rPr>
              <a:t>	}</a:t>
            </a: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	</a:t>
            </a: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before</a:t>
            </a:r>
            <a:r>
              <a:rPr lang="en-US" sz="1500" dirty="0">
                <a:latin typeface="Courier New"/>
                <a:cs typeface="Courier New"/>
              </a:rPr>
              <a:t> </a:t>
            </a:r>
            <a:r>
              <a:rPr lang="en-US" sz="1500" dirty="0" smtClean="0">
                <a:latin typeface="Courier New"/>
                <a:cs typeface="Courier New"/>
              </a:rPr>
              <a:t>node</a:t>
            </a:r>
            <a:r>
              <a:rPr lang="en-US" sz="1500" dirty="0">
                <a:latin typeface="Courier New"/>
                <a:cs typeface="Courier New"/>
              </a:rPr>
              <a:t>: </a:t>
            </a:r>
            <a:r>
              <a:rPr lang="en-US" sz="1500" dirty="0">
                <a:solidFill>
                  <a:srgbClr val="660066"/>
                </a:solidFill>
                <a:latin typeface="Courier New"/>
                <a:cs typeface="Courier New"/>
              </a:rPr>
              <a:t>Modifier </a:t>
            </a:r>
            <a:r>
              <a:rPr lang="en-US" sz="1500" dirty="0">
                <a:latin typeface="Courier New"/>
                <a:cs typeface="Courier New"/>
              </a:rPr>
              <a:t>-&gt;</a:t>
            </a: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		</a:t>
            </a: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latin typeface="Courier New"/>
                <a:cs typeface="Courier New"/>
              </a:rPr>
              <a:t> </a:t>
            </a:r>
            <a:r>
              <a:rPr lang="en-US" sz="1500" dirty="0" smtClean="0">
                <a:latin typeface="Courier New"/>
                <a:cs typeface="Courier New"/>
              </a:rPr>
              <a:t>(</a:t>
            </a:r>
            <a:r>
              <a:rPr lang="en-US" sz="1500" dirty="0" err="1">
                <a:latin typeface="Courier New"/>
                <a:cs typeface="Courier New"/>
              </a:rPr>
              <a:t>node.kind</a:t>
            </a:r>
            <a:r>
              <a:rPr lang="en-US" sz="1500" dirty="0">
                <a:latin typeface="Courier New"/>
                <a:cs typeface="Courier New"/>
              </a:rPr>
              <a:t> == </a:t>
            </a:r>
            <a:r>
              <a:rPr lang="en-US" sz="1500" dirty="0" err="1" smtClean="0">
                <a:solidFill>
                  <a:srgbClr val="660066"/>
                </a:solidFill>
                <a:latin typeface="Courier New"/>
                <a:cs typeface="Courier New"/>
              </a:rPr>
              <a:t>ModifierKind.ANNOTATION</a:t>
            </a:r>
            <a:r>
              <a:rPr lang="en-US" sz="1500" dirty="0" smtClean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sz="1500" dirty="0" smtClean="0">
                <a:latin typeface="Courier New"/>
                <a:cs typeface="Courier New"/>
              </a:rPr>
              <a:t>			</a:t>
            </a:r>
            <a:r>
              <a:rPr lang="en-US" sz="1500" dirty="0" smtClean="0">
                <a:solidFill>
                  <a:srgbClr val="3366FF"/>
                </a:solidFill>
                <a:latin typeface="Courier New"/>
                <a:cs typeface="Courier New"/>
              </a:rPr>
              <a:t>if</a:t>
            </a:r>
            <a:r>
              <a:rPr lang="en-US" sz="1500" dirty="0" smtClean="0">
                <a:latin typeface="Courier New"/>
                <a:cs typeface="Courier New"/>
              </a:rPr>
              <a:t> (!</a:t>
            </a:r>
            <a:r>
              <a:rPr lang="en-US" sz="1500" dirty="0" err="1" smtClean="0">
                <a:solidFill>
                  <a:srgbClr val="800000"/>
                </a:solidFill>
                <a:latin typeface="Courier New"/>
                <a:cs typeface="Courier New"/>
              </a:rPr>
              <a:t>haskey</a:t>
            </a:r>
            <a:r>
              <a:rPr lang="en-US" sz="1500" dirty="0" smtClean="0">
                <a:latin typeface="Courier New"/>
                <a:cs typeface="Courier New"/>
              </a:rPr>
              <a:t>(times, </a:t>
            </a:r>
            <a:r>
              <a:rPr lang="en-US" sz="1500" dirty="0" err="1" smtClean="0">
                <a:latin typeface="Courier New"/>
                <a:cs typeface="Courier New"/>
              </a:rPr>
              <a:t>cur_file</a:t>
            </a:r>
            <a:r>
              <a:rPr lang="en-US" sz="1500" dirty="0" smtClean="0">
                <a:latin typeface="Courier New"/>
                <a:cs typeface="Courier New"/>
              </a:rPr>
              <a:t>)) {</a:t>
            </a: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	</a:t>
            </a:r>
            <a:r>
              <a:rPr lang="en-US" sz="1500" dirty="0" smtClean="0">
                <a:latin typeface="Courier New"/>
                <a:cs typeface="Courier New"/>
              </a:rPr>
              <a:t>			times[</a:t>
            </a:r>
            <a:r>
              <a:rPr lang="en-US" sz="1500" dirty="0" err="1" smtClean="0">
                <a:latin typeface="Courier New"/>
                <a:cs typeface="Courier New"/>
              </a:rPr>
              <a:t>cur_file</a:t>
            </a:r>
            <a:r>
              <a:rPr lang="en-US" sz="1500" dirty="0" smtClean="0">
                <a:latin typeface="Courier New"/>
                <a:cs typeface="Courier New"/>
              </a:rPr>
              <a:t>] = </a:t>
            </a:r>
            <a:r>
              <a:rPr lang="en-US" sz="1500" dirty="0" smtClean="0">
                <a:solidFill>
                  <a:srgbClr val="3366FF"/>
                </a:solidFill>
                <a:latin typeface="Courier New"/>
                <a:cs typeface="Courier New"/>
              </a:rPr>
              <a:t>true</a:t>
            </a:r>
            <a:r>
              <a:rPr lang="en-US" sz="1500" dirty="0" smtClean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sz="1500" b="1" dirty="0">
                <a:latin typeface="Courier New"/>
                <a:cs typeface="Courier New"/>
              </a:rPr>
              <a:t>		</a:t>
            </a:r>
            <a:r>
              <a:rPr lang="en-US" sz="1500" b="1" dirty="0" smtClean="0">
                <a:latin typeface="Courier New"/>
                <a:cs typeface="Courier New"/>
              </a:rPr>
              <a:t>	</a:t>
            </a:r>
            <a:r>
              <a:rPr lang="en-US" sz="1500" b="1" dirty="0">
                <a:latin typeface="Courier New"/>
                <a:cs typeface="Courier New"/>
              </a:rPr>
              <a:t>	</a:t>
            </a:r>
            <a:r>
              <a:rPr lang="en-US" sz="1500" b="1" dirty="0" err="1">
                <a:latin typeface="Courier New"/>
                <a:cs typeface="Courier New"/>
              </a:rPr>
              <a:t>AnnotFirstUse</a:t>
            </a:r>
            <a:r>
              <a:rPr lang="en-US" sz="1500" b="1" dirty="0">
                <a:latin typeface="Courier New"/>
                <a:cs typeface="Courier New"/>
              </a:rPr>
              <a:t>[</a:t>
            </a:r>
            <a:r>
              <a:rPr lang="en-US" sz="1500" b="1" dirty="0" err="1">
                <a:solidFill>
                  <a:srgbClr val="3366FF"/>
                </a:solidFill>
                <a:latin typeface="Courier New"/>
                <a:cs typeface="Courier New"/>
              </a:rPr>
              <a:t>input</a:t>
            </a:r>
            <a:r>
              <a:rPr lang="en-US" sz="1500" b="1" dirty="0" err="1">
                <a:latin typeface="Courier New"/>
                <a:cs typeface="Courier New"/>
              </a:rPr>
              <a:t>.id</a:t>
            </a:r>
            <a:r>
              <a:rPr lang="en-US" sz="1500" b="1" dirty="0">
                <a:latin typeface="Courier New"/>
                <a:cs typeface="Courier New"/>
              </a:rPr>
              <a:t>] &lt;&lt; </a:t>
            </a:r>
            <a:r>
              <a:rPr lang="en-US" sz="1500" b="1" dirty="0" err="1">
                <a:latin typeface="Courier New"/>
                <a:cs typeface="Courier New"/>
              </a:rPr>
              <a:t>cur_file</a:t>
            </a:r>
            <a:r>
              <a:rPr lang="en-US" sz="1500" b="1" dirty="0">
                <a:latin typeface="Courier New"/>
                <a:cs typeface="Courier New"/>
              </a:rPr>
              <a:t> </a:t>
            </a:r>
            <a:r>
              <a:rPr lang="en-US" sz="1500" b="1" dirty="0">
                <a:solidFill>
                  <a:srgbClr val="3366FF"/>
                </a:solidFill>
                <a:latin typeface="Courier New"/>
                <a:cs typeface="Courier New"/>
              </a:rPr>
              <a:t>weight</a:t>
            </a:r>
            <a:r>
              <a:rPr lang="en-US" sz="1500" b="1" dirty="0">
                <a:latin typeface="Courier New"/>
                <a:cs typeface="Courier New"/>
              </a:rPr>
              <a:t> </a:t>
            </a:r>
            <a:r>
              <a:rPr lang="en-US" sz="1500" b="1" dirty="0" err="1">
                <a:latin typeface="Courier New"/>
                <a:cs typeface="Courier New"/>
              </a:rPr>
              <a:t>cur_date</a:t>
            </a:r>
            <a:r>
              <a:rPr lang="en-US" sz="1500" b="1" dirty="0" smtClean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	</a:t>
            </a:r>
            <a:r>
              <a:rPr lang="en-US" sz="1500" dirty="0" smtClean="0">
                <a:latin typeface="Courier New"/>
                <a:cs typeface="Courier New"/>
              </a:rPr>
              <a:t>		}</a:t>
            </a:r>
            <a:endParaRPr lang="en-US" sz="15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});</a:t>
            </a:r>
            <a:endParaRPr lang="en-GB" altLang="en-US" sz="15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171028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Annotation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9175-49FA-4555-AED5-42343799810E}" type="slidenum">
              <a:rPr lang="en-GB" altLang="en-US" smtClean="0"/>
              <a:pPr/>
              <a:t>52</a:t>
            </a:fld>
            <a:endParaRPr lang="en-GB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1719" y="1043842"/>
            <a:ext cx="8325554" cy="5670378"/>
          </a:xfrm>
          <a:prstGeom prst="rect">
            <a:avLst/>
          </a:prstGeom>
          <a:noFill/>
          <a:ln cap="flat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100" b="1" dirty="0" err="1">
                <a:latin typeface="Courier New"/>
                <a:cs typeface="Courier New"/>
              </a:rPr>
              <a:t>AnnotUse</a:t>
            </a:r>
            <a:r>
              <a:rPr lang="en-US" sz="1100" b="1" dirty="0">
                <a:latin typeface="Courier New"/>
                <a:cs typeface="Courier New"/>
              </a:rPr>
              <a:t>:        </a:t>
            </a:r>
            <a:r>
              <a:rPr lang="en-US" sz="1100" b="1" dirty="0">
                <a:solidFill>
                  <a:srgbClr val="3366FF"/>
                </a:solidFill>
                <a:latin typeface="Courier New"/>
                <a:cs typeface="Courier New"/>
              </a:rPr>
              <a:t>output</a:t>
            </a:r>
            <a:r>
              <a:rPr lang="en-US" sz="1100" b="1" dirty="0">
                <a:latin typeface="Courier New"/>
                <a:cs typeface="Courier New"/>
              </a:rPr>
              <a:t> </a:t>
            </a:r>
            <a:r>
              <a:rPr lang="en-US" sz="1100" b="1" dirty="0">
                <a:solidFill>
                  <a:srgbClr val="800000"/>
                </a:solidFill>
                <a:latin typeface="Courier New"/>
                <a:cs typeface="Courier New"/>
              </a:rPr>
              <a:t>sum </a:t>
            </a:r>
            <a:r>
              <a:rPr lang="en-US" sz="1100" b="1" dirty="0">
                <a:solidFill>
                  <a:srgbClr val="3366FF"/>
                </a:solidFill>
                <a:latin typeface="Courier New"/>
                <a:cs typeface="Courier New"/>
              </a:rPr>
              <a:t>of </a:t>
            </a:r>
            <a:r>
              <a:rPr lang="en-US" sz="1100" b="1" dirty="0" err="1" smtClean="0">
                <a:solidFill>
                  <a:srgbClr val="660066"/>
                </a:solidFill>
                <a:latin typeface="Courier New"/>
                <a:cs typeface="Courier New"/>
              </a:rPr>
              <a:t>int</a:t>
            </a:r>
            <a:r>
              <a:rPr lang="en-US" sz="1100" b="1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sz="1100" b="1" dirty="0" err="1">
                <a:latin typeface="Courier New"/>
                <a:cs typeface="Courier New"/>
              </a:rPr>
              <a:t>ProjectAnnotUse</a:t>
            </a:r>
            <a:r>
              <a:rPr lang="en-US" sz="1100" b="1" dirty="0">
                <a:latin typeface="Courier New"/>
                <a:cs typeface="Courier New"/>
              </a:rPr>
              <a:t>: </a:t>
            </a:r>
            <a:r>
              <a:rPr lang="en-US" sz="1100" b="1" dirty="0">
                <a:solidFill>
                  <a:srgbClr val="3366FF"/>
                </a:solidFill>
                <a:latin typeface="Courier New"/>
                <a:cs typeface="Courier New"/>
              </a:rPr>
              <a:t>output</a:t>
            </a:r>
            <a:r>
              <a:rPr lang="en-US" sz="1100" b="1" dirty="0">
                <a:latin typeface="Courier New"/>
                <a:cs typeface="Courier New"/>
              </a:rPr>
              <a:t> </a:t>
            </a:r>
            <a:r>
              <a:rPr lang="en-US" sz="1100" b="1" dirty="0">
                <a:solidFill>
                  <a:srgbClr val="800000"/>
                </a:solidFill>
                <a:latin typeface="Courier New"/>
                <a:cs typeface="Courier New"/>
              </a:rPr>
              <a:t>sum </a:t>
            </a:r>
            <a:r>
              <a:rPr lang="en-US" sz="1100" b="1" dirty="0">
                <a:solidFill>
                  <a:srgbClr val="3366FF"/>
                </a:solidFill>
                <a:latin typeface="Courier New"/>
                <a:cs typeface="Courier New"/>
              </a:rPr>
              <a:t>of </a:t>
            </a:r>
            <a:r>
              <a:rPr lang="en-US" sz="1100" b="1" dirty="0" err="1" smtClean="0">
                <a:solidFill>
                  <a:srgbClr val="660066"/>
                </a:solidFill>
                <a:latin typeface="Courier New"/>
                <a:cs typeface="Courier New"/>
              </a:rPr>
              <a:t>int</a:t>
            </a:r>
            <a:r>
              <a:rPr lang="en-US" sz="1100" b="1" dirty="0" smtClean="0">
                <a:latin typeface="Courier New"/>
                <a:cs typeface="Courier New"/>
              </a:rPr>
              <a:t>;</a:t>
            </a:r>
            <a:endParaRPr lang="en-US" sz="11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100" b="1" dirty="0" err="1">
                <a:latin typeface="Courier New"/>
                <a:cs typeface="Courier New"/>
              </a:rPr>
              <a:t>FileAnnotUse</a:t>
            </a:r>
            <a:r>
              <a:rPr lang="en-US" sz="1100" b="1" dirty="0">
                <a:latin typeface="Courier New"/>
                <a:cs typeface="Courier New"/>
              </a:rPr>
              <a:t>:    </a:t>
            </a:r>
            <a:r>
              <a:rPr lang="en-US" sz="1100" b="1" dirty="0">
                <a:solidFill>
                  <a:srgbClr val="3366FF"/>
                </a:solidFill>
                <a:latin typeface="Courier New"/>
                <a:cs typeface="Courier New"/>
              </a:rPr>
              <a:t>output</a:t>
            </a:r>
            <a:r>
              <a:rPr lang="en-US" sz="1100" b="1" dirty="0">
                <a:latin typeface="Courier New"/>
                <a:cs typeface="Courier New"/>
              </a:rPr>
              <a:t> </a:t>
            </a:r>
            <a:r>
              <a:rPr lang="en-US" sz="1100" b="1" dirty="0">
                <a:solidFill>
                  <a:srgbClr val="800000"/>
                </a:solidFill>
                <a:latin typeface="Courier New"/>
                <a:cs typeface="Courier New"/>
              </a:rPr>
              <a:t>sum </a:t>
            </a:r>
            <a:r>
              <a:rPr lang="en-US" sz="1100" b="1" dirty="0">
                <a:solidFill>
                  <a:srgbClr val="3366FF"/>
                </a:solidFill>
                <a:latin typeface="Courier New"/>
                <a:cs typeface="Courier New"/>
              </a:rPr>
              <a:t>of </a:t>
            </a:r>
            <a:r>
              <a:rPr lang="en-US" sz="1100" b="1" dirty="0" err="1" smtClean="0">
                <a:solidFill>
                  <a:srgbClr val="660066"/>
                </a:solidFill>
                <a:latin typeface="Courier New"/>
                <a:cs typeface="Courier New"/>
              </a:rPr>
              <a:t>int</a:t>
            </a:r>
            <a:r>
              <a:rPr lang="en-US" sz="1100" b="1" dirty="0" smtClean="0">
                <a:latin typeface="Courier New"/>
                <a:cs typeface="Courier New"/>
              </a:rPr>
              <a:t>;</a:t>
            </a:r>
            <a:endParaRPr lang="en-US" sz="11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100" b="1" dirty="0" err="1">
                <a:latin typeface="Courier New"/>
                <a:cs typeface="Courier New"/>
              </a:rPr>
              <a:t>PerFileAnnotUse</a:t>
            </a:r>
            <a:r>
              <a:rPr lang="en-US" sz="1100" b="1" dirty="0">
                <a:latin typeface="Courier New"/>
                <a:cs typeface="Courier New"/>
              </a:rPr>
              <a:t>: </a:t>
            </a:r>
            <a:r>
              <a:rPr lang="en-US" sz="1100" b="1" dirty="0">
                <a:solidFill>
                  <a:srgbClr val="3366FF"/>
                </a:solidFill>
                <a:latin typeface="Courier New"/>
                <a:cs typeface="Courier New"/>
              </a:rPr>
              <a:t>output</a:t>
            </a:r>
            <a:r>
              <a:rPr lang="en-US" sz="1100" b="1" dirty="0">
                <a:latin typeface="Courier New"/>
                <a:cs typeface="Courier New"/>
              </a:rPr>
              <a:t> </a:t>
            </a:r>
            <a:r>
              <a:rPr lang="en-US" sz="1100" b="1" dirty="0" smtClean="0">
                <a:solidFill>
                  <a:srgbClr val="800000"/>
                </a:solidFill>
                <a:latin typeface="Courier New"/>
                <a:cs typeface="Courier New"/>
              </a:rPr>
              <a:t>mean</a:t>
            </a:r>
            <a:r>
              <a:rPr lang="en-US" sz="1100" b="1" dirty="0" smtClean="0">
                <a:latin typeface="Courier New"/>
                <a:cs typeface="Courier New"/>
              </a:rPr>
              <a:t> </a:t>
            </a:r>
            <a:r>
              <a:rPr lang="en-US" sz="1100" b="1" dirty="0">
                <a:solidFill>
                  <a:srgbClr val="3366FF"/>
                </a:solidFill>
                <a:latin typeface="Courier New"/>
                <a:cs typeface="Courier New"/>
              </a:rPr>
              <a:t>of </a:t>
            </a:r>
            <a:r>
              <a:rPr lang="en-US" sz="1100" b="1" dirty="0" err="1" smtClean="0">
                <a:solidFill>
                  <a:srgbClr val="660066"/>
                </a:solidFill>
                <a:latin typeface="Courier New"/>
                <a:cs typeface="Courier New"/>
              </a:rPr>
              <a:t>int</a:t>
            </a:r>
            <a:r>
              <a:rPr lang="en-US" sz="1100" b="1" dirty="0" smtClean="0">
                <a:latin typeface="Courier New"/>
                <a:cs typeface="Courier New"/>
              </a:rPr>
              <a:t>;</a:t>
            </a:r>
            <a:endParaRPr lang="en-US" sz="1100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1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100" b="1" dirty="0" err="1">
                <a:solidFill>
                  <a:srgbClr val="3366FF"/>
                </a:solidFill>
                <a:latin typeface="Courier New"/>
                <a:cs typeface="Courier New"/>
              </a:rPr>
              <a:t>foreach</a:t>
            </a:r>
            <a:r>
              <a:rPr lang="en-US" sz="1100" b="1" dirty="0">
                <a:solidFill>
                  <a:srgbClr val="3366FF"/>
                </a:solidFill>
                <a:latin typeface="Courier New"/>
                <a:cs typeface="Courier New"/>
              </a:rPr>
              <a:t> </a:t>
            </a:r>
            <a:r>
              <a:rPr lang="en-US" sz="1100" b="1" dirty="0">
                <a:latin typeface="Courier New"/>
                <a:cs typeface="Courier New"/>
              </a:rPr>
              <a:t>(</a:t>
            </a:r>
            <a:r>
              <a:rPr lang="en-US" sz="1100" b="1" dirty="0" err="1">
                <a:latin typeface="Courier New"/>
                <a:cs typeface="Courier New"/>
              </a:rPr>
              <a:t>i</a:t>
            </a:r>
            <a:r>
              <a:rPr lang="en-US" sz="1100" b="1" dirty="0">
                <a:latin typeface="Courier New"/>
                <a:cs typeface="Courier New"/>
              </a:rPr>
              <a:t>: </a:t>
            </a:r>
            <a:r>
              <a:rPr lang="en-US" sz="1100" b="1" dirty="0" err="1">
                <a:solidFill>
                  <a:srgbClr val="660066"/>
                </a:solidFill>
                <a:latin typeface="Courier New"/>
                <a:cs typeface="Courier New"/>
              </a:rPr>
              <a:t>int</a:t>
            </a:r>
            <a:r>
              <a:rPr lang="en-US" sz="1100" b="1" dirty="0" smtClean="0">
                <a:latin typeface="Courier New"/>
                <a:cs typeface="Courier New"/>
              </a:rPr>
              <a:t>; </a:t>
            </a:r>
            <a:r>
              <a:rPr lang="en-US" sz="1100" b="1" dirty="0" err="1">
                <a:solidFill>
                  <a:srgbClr val="3366FF"/>
                </a:solidFill>
                <a:latin typeface="Courier New"/>
                <a:cs typeface="Courier New"/>
              </a:rPr>
              <a:t>input</a:t>
            </a:r>
            <a:r>
              <a:rPr lang="en-US" sz="1100" b="1" dirty="0" err="1" smtClean="0">
                <a:latin typeface="Courier New"/>
                <a:cs typeface="Courier New"/>
              </a:rPr>
              <a:t>.code_repositories</a:t>
            </a:r>
            <a:r>
              <a:rPr lang="en-US" sz="1100" b="1" dirty="0">
                <a:latin typeface="Courier New"/>
                <a:cs typeface="Courier New"/>
              </a:rPr>
              <a:t>[</a:t>
            </a:r>
            <a:r>
              <a:rPr lang="en-US" sz="1100" b="1" dirty="0" err="1">
                <a:latin typeface="Courier New"/>
                <a:cs typeface="Courier New"/>
              </a:rPr>
              <a:t>i</a:t>
            </a:r>
            <a:r>
              <a:rPr lang="en-US" sz="1100" b="1" dirty="0">
                <a:latin typeface="Courier New"/>
                <a:cs typeface="Courier New"/>
              </a:rPr>
              <a:t>]) {</a:t>
            </a:r>
          </a:p>
          <a:p>
            <a:pPr marL="0" indent="0">
              <a:buNone/>
            </a:pPr>
            <a:r>
              <a:rPr lang="en-US" sz="1100" b="1" dirty="0">
                <a:latin typeface="Courier New"/>
                <a:cs typeface="Courier New"/>
              </a:rPr>
              <a:t>	files: </a:t>
            </a:r>
            <a:r>
              <a:rPr lang="en-US" sz="1100" b="1" dirty="0">
                <a:solidFill>
                  <a:srgbClr val="660066"/>
                </a:solidFill>
                <a:latin typeface="Courier New"/>
                <a:cs typeface="Courier New"/>
              </a:rPr>
              <a:t>map</a:t>
            </a:r>
            <a:r>
              <a:rPr lang="en-US" sz="1100" b="1" dirty="0">
                <a:latin typeface="Courier New"/>
                <a:cs typeface="Courier New"/>
              </a:rPr>
              <a:t>[</a:t>
            </a:r>
            <a:r>
              <a:rPr lang="en-US" sz="1100" b="1" dirty="0">
                <a:solidFill>
                  <a:srgbClr val="660066"/>
                </a:solidFill>
                <a:latin typeface="Courier New"/>
                <a:cs typeface="Courier New"/>
              </a:rPr>
              <a:t>string</a:t>
            </a:r>
            <a:r>
              <a:rPr lang="en-US" sz="1100" b="1" dirty="0">
                <a:latin typeface="Courier New"/>
                <a:cs typeface="Courier New"/>
              </a:rPr>
              <a:t>] </a:t>
            </a:r>
            <a:r>
              <a:rPr lang="en-US" sz="1100" b="1" dirty="0">
                <a:solidFill>
                  <a:srgbClr val="3366FF"/>
                </a:solidFill>
                <a:latin typeface="Courier New"/>
                <a:cs typeface="Courier New"/>
              </a:rPr>
              <a:t>of </a:t>
            </a:r>
            <a:r>
              <a:rPr lang="en-US" sz="1100" b="1" dirty="0" err="1">
                <a:solidFill>
                  <a:srgbClr val="660066"/>
                </a:solidFill>
                <a:latin typeface="Courier New"/>
                <a:cs typeface="Courier New"/>
              </a:rPr>
              <a:t>int</a:t>
            </a:r>
            <a:r>
              <a:rPr lang="en-US" sz="1100" b="1" dirty="0" smtClean="0">
                <a:latin typeface="Courier New"/>
                <a:cs typeface="Courier New"/>
              </a:rPr>
              <a:t>;</a:t>
            </a:r>
            <a:endParaRPr lang="en-US" sz="11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100" b="1" dirty="0">
                <a:latin typeface="Courier New"/>
                <a:cs typeface="Courier New"/>
              </a:rPr>
              <a:t>	</a:t>
            </a:r>
            <a:r>
              <a:rPr lang="en-US" sz="1100" b="1" dirty="0" err="1">
                <a:latin typeface="Courier New"/>
                <a:cs typeface="Courier New"/>
              </a:rPr>
              <a:t>cur_file</a:t>
            </a:r>
            <a:r>
              <a:rPr lang="en-US" sz="1100" b="1" dirty="0">
                <a:latin typeface="Courier New"/>
                <a:cs typeface="Courier New"/>
              </a:rPr>
              <a:t>: </a:t>
            </a:r>
            <a:r>
              <a:rPr lang="en-US" sz="1100" b="1" dirty="0">
                <a:solidFill>
                  <a:srgbClr val="660066"/>
                </a:solidFill>
                <a:latin typeface="Courier New"/>
                <a:cs typeface="Courier New"/>
              </a:rPr>
              <a:t>string</a:t>
            </a:r>
            <a:r>
              <a:rPr lang="en-US" sz="1100" b="1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sz="11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100" b="1" dirty="0">
                <a:latin typeface="Courier New"/>
                <a:cs typeface="Courier New"/>
              </a:rPr>
              <a:t>	snapshot := </a:t>
            </a:r>
            <a:r>
              <a:rPr lang="en-US" sz="1100" b="1" dirty="0" err="1">
                <a:solidFill>
                  <a:srgbClr val="800000"/>
                </a:solidFill>
                <a:latin typeface="Courier New"/>
                <a:cs typeface="Courier New"/>
              </a:rPr>
              <a:t>getsnapshot</a:t>
            </a:r>
            <a:r>
              <a:rPr lang="en-US" sz="1100" b="1" dirty="0">
                <a:latin typeface="Courier New"/>
                <a:cs typeface="Courier New"/>
              </a:rPr>
              <a:t>(</a:t>
            </a:r>
            <a:r>
              <a:rPr lang="en-US" sz="1100" b="1" dirty="0" err="1">
                <a:solidFill>
                  <a:srgbClr val="3366FF"/>
                </a:solidFill>
                <a:latin typeface="Courier New"/>
                <a:cs typeface="Courier New"/>
              </a:rPr>
              <a:t>input</a:t>
            </a:r>
            <a:r>
              <a:rPr lang="en-US" sz="1100" b="1" dirty="0" err="1">
                <a:latin typeface="Courier New"/>
                <a:cs typeface="Courier New"/>
              </a:rPr>
              <a:t>.code_repositories</a:t>
            </a:r>
            <a:r>
              <a:rPr lang="en-US" sz="1100" b="1" dirty="0">
                <a:latin typeface="Courier New"/>
                <a:cs typeface="Courier New"/>
              </a:rPr>
              <a:t>[</a:t>
            </a:r>
            <a:r>
              <a:rPr lang="en-US" sz="1100" b="1" dirty="0" err="1">
                <a:latin typeface="Courier New"/>
                <a:cs typeface="Courier New"/>
              </a:rPr>
              <a:t>i</a:t>
            </a:r>
            <a:r>
              <a:rPr lang="en-US" sz="1100" b="1" dirty="0">
                <a:latin typeface="Courier New"/>
                <a:cs typeface="Courier New"/>
              </a:rPr>
              <a:t>], </a:t>
            </a:r>
            <a:r>
              <a:rPr lang="en-US" sz="1100" b="1" dirty="0">
                <a:solidFill>
                  <a:srgbClr val="008000"/>
                </a:solidFill>
                <a:latin typeface="Courier New"/>
                <a:cs typeface="Courier New"/>
              </a:rPr>
              <a:t>"SOURCE_JAVA_JLS"</a:t>
            </a:r>
            <a:r>
              <a:rPr lang="en-US" sz="1100" b="1" dirty="0">
                <a:latin typeface="Courier New"/>
                <a:cs typeface="Courier New"/>
              </a:rPr>
              <a:t>);</a:t>
            </a:r>
          </a:p>
          <a:p>
            <a:pPr marL="0" indent="0">
              <a:buNone/>
            </a:pPr>
            <a:r>
              <a:rPr lang="en-US" sz="1100" b="1" dirty="0">
                <a:latin typeface="Courier New"/>
                <a:cs typeface="Courier New"/>
              </a:rPr>
              <a:t>	</a:t>
            </a:r>
            <a:r>
              <a:rPr lang="en-US" sz="1100" b="1" dirty="0" err="1">
                <a:solidFill>
                  <a:srgbClr val="3366FF"/>
                </a:solidFill>
                <a:latin typeface="Courier New"/>
                <a:cs typeface="Courier New"/>
              </a:rPr>
              <a:t>foreach</a:t>
            </a:r>
            <a:r>
              <a:rPr lang="en-US" sz="1100" b="1" dirty="0">
                <a:solidFill>
                  <a:srgbClr val="3366FF"/>
                </a:solidFill>
                <a:latin typeface="Courier New"/>
                <a:cs typeface="Courier New"/>
              </a:rPr>
              <a:t> </a:t>
            </a:r>
            <a:r>
              <a:rPr lang="en-US" sz="1100" b="1" dirty="0">
                <a:latin typeface="Courier New"/>
                <a:cs typeface="Courier New"/>
              </a:rPr>
              <a:t>(j: </a:t>
            </a:r>
            <a:r>
              <a:rPr lang="en-US" sz="1100" b="1" dirty="0" err="1">
                <a:solidFill>
                  <a:srgbClr val="660066"/>
                </a:solidFill>
                <a:latin typeface="Courier New"/>
                <a:cs typeface="Courier New"/>
              </a:rPr>
              <a:t>int</a:t>
            </a:r>
            <a:r>
              <a:rPr lang="en-US" sz="1100" b="1" dirty="0" smtClean="0">
                <a:latin typeface="Courier New"/>
                <a:cs typeface="Courier New"/>
              </a:rPr>
              <a:t>; </a:t>
            </a:r>
            <a:r>
              <a:rPr lang="en-US" sz="1100" b="1" dirty="0" err="1">
                <a:solidFill>
                  <a:srgbClr val="800000"/>
                </a:solidFill>
                <a:latin typeface="Courier New"/>
                <a:cs typeface="Courier New"/>
              </a:rPr>
              <a:t>def</a:t>
            </a:r>
            <a:r>
              <a:rPr lang="en-US" sz="1100" b="1" dirty="0">
                <a:latin typeface="Courier New"/>
                <a:cs typeface="Courier New"/>
              </a:rPr>
              <a:t>(snapshot[j]))</a:t>
            </a:r>
          </a:p>
          <a:p>
            <a:pPr marL="0" indent="0">
              <a:buNone/>
            </a:pPr>
            <a:r>
              <a:rPr lang="en-US" sz="1100" b="1" dirty="0">
                <a:latin typeface="Courier New"/>
                <a:cs typeface="Courier New"/>
              </a:rPr>
              <a:t>		</a:t>
            </a:r>
            <a:r>
              <a:rPr lang="en-US" sz="1100" b="1" dirty="0">
                <a:solidFill>
                  <a:srgbClr val="3366FF"/>
                </a:solidFill>
                <a:latin typeface="Courier New"/>
                <a:cs typeface="Courier New"/>
              </a:rPr>
              <a:t>visit</a:t>
            </a:r>
            <a:r>
              <a:rPr lang="en-US" sz="1100" b="1" dirty="0">
                <a:latin typeface="Courier New"/>
                <a:cs typeface="Courier New"/>
              </a:rPr>
              <a:t>(snapshot[j], </a:t>
            </a:r>
            <a:r>
              <a:rPr lang="en-US" sz="1100" b="1" dirty="0">
                <a:solidFill>
                  <a:srgbClr val="660066"/>
                </a:solidFill>
                <a:latin typeface="Courier New"/>
                <a:cs typeface="Courier New"/>
              </a:rPr>
              <a:t>visitor</a:t>
            </a:r>
            <a:r>
              <a:rPr lang="en-US" sz="1100" b="1" dirty="0">
                <a:latin typeface="Courier New"/>
                <a:cs typeface="Courier New"/>
              </a:rPr>
              <a:t> {</a:t>
            </a:r>
          </a:p>
          <a:p>
            <a:pPr marL="0" indent="0"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			</a:t>
            </a:r>
            <a:r>
              <a:rPr lang="en-US" sz="1100" b="1" dirty="0" smtClean="0">
                <a:solidFill>
                  <a:srgbClr val="3366FF"/>
                </a:solidFill>
                <a:latin typeface="Courier New"/>
                <a:cs typeface="Courier New"/>
              </a:rPr>
              <a:t>before </a:t>
            </a:r>
            <a:r>
              <a:rPr lang="en-US" sz="1100" b="1" dirty="0">
                <a:latin typeface="Courier New"/>
                <a:cs typeface="Courier New"/>
              </a:rPr>
              <a:t>node: </a:t>
            </a:r>
            <a:r>
              <a:rPr lang="en-US" sz="1100" b="1" dirty="0" err="1">
                <a:solidFill>
                  <a:srgbClr val="660066"/>
                </a:solidFill>
                <a:latin typeface="Courier New"/>
                <a:cs typeface="Courier New"/>
              </a:rPr>
              <a:t>ChangedFile</a:t>
            </a:r>
            <a:r>
              <a:rPr lang="en-US" sz="1100" b="1" dirty="0">
                <a:solidFill>
                  <a:srgbClr val="660066"/>
                </a:solidFill>
                <a:latin typeface="Courier New"/>
                <a:cs typeface="Courier New"/>
              </a:rPr>
              <a:t> </a:t>
            </a:r>
            <a:r>
              <a:rPr lang="en-US" sz="1100" b="1" dirty="0">
                <a:latin typeface="Courier New"/>
                <a:cs typeface="Courier New"/>
              </a:rPr>
              <a:t>-&gt; </a:t>
            </a:r>
            <a:r>
              <a:rPr lang="en-US" sz="1100" b="1" dirty="0" err="1">
                <a:latin typeface="Courier New"/>
                <a:cs typeface="Courier New"/>
              </a:rPr>
              <a:t>cur_file</a:t>
            </a:r>
            <a:r>
              <a:rPr lang="en-US" sz="1100" b="1" dirty="0">
                <a:latin typeface="Courier New"/>
                <a:cs typeface="Courier New"/>
              </a:rPr>
              <a:t> = </a:t>
            </a:r>
            <a:r>
              <a:rPr lang="en-US" sz="1100" b="1" dirty="0" err="1">
                <a:latin typeface="Courier New"/>
                <a:cs typeface="Courier New"/>
              </a:rPr>
              <a:t>node.name</a:t>
            </a:r>
            <a:r>
              <a:rPr lang="en-US" sz="1100" b="1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sz="1100" b="1" dirty="0" smtClean="0">
                <a:latin typeface="Courier New"/>
                <a:cs typeface="Courier New"/>
              </a:rPr>
              <a:t>			</a:t>
            </a:r>
            <a:r>
              <a:rPr lang="en-US" sz="1100" b="1" dirty="0" smtClean="0">
                <a:solidFill>
                  <a:srgbClr val="3366FF"/>
                </a:solidFill>
                <a:latin typeface="Courier New"/>
                <a:cs typeface="Courier New"/>
              </a:rPr>
              <a:t>before </a:t>
            </a:r>
            <a:r>
              <a:rPr lang="en-US" sz="1100" b="1" dirty="0">
                <a:latin typeface="Courier New"/>
                <a:cs typeface="Courier New"/>
              </a:rPr>
              <a:t>node: </a:t>
            </a:r>
            <a:r>
              <a:rPr lang="en-US" sz="1100" b="1" dirty="0">
                <a:solidFill>
                  <a:srgbClr val="660066"/>
                </a:solidFill>
                <a:latin typeface="Courier New"/>
                <a:cs typeface="Courier New"/>
              </a:rPr>
              <a:t>Modifier </a:t>
            </a:r>
            <a:r>
              <a:rPr lang="en-US" sz="1100" b="1" dirty="0">
                <a:latin typeface="Courier New"/>
                <a:cs typeface="Courier New"/>
              </a:rPr>
              <a:t>-&gt;</a:t>
            </a:r>
          </a:p>
          <a:p>
            <a:pPr marL="0" indent="0">
              <a:buNone/>
            </a:pPr>
            <a:r>
              <a:rPr lang="en-US" sz="1100" b="1" dirty="0">
                <a:latin typeface="Courier New"/>
                <a:cs typeface="Courier New"/>
              </a:rPr>
              <a:t>				</a:t>
            </a:r>
            <a:r>
              <a:rPr lang="en-US" sz="1100" b="1" dirty="0">
                <a:solidFill>
                  <a:srgbClr val="3366FF"/>
                </a:solidFill>
                <a:latin typeface="Courier New"/>
                <a:cs typeface="Courier New"/>
              </a:rPr>
              <a:t>if</a:t>
            </a:r>
            <a:r>
              <a:rPr lang="en-US" sz="1100" b="1" dirty="0">
                <a:latin typeface="Courier New"/>
                <a:cs typeface="Courier New"/>
              </a:rPr>
              <a:t> (</a:t>
            </a:r>
            <a:r>
              <a:rPr lang="en-US" sz="1100" b="1" dirty="0" err="1">
                <a:latin typeface="Courier New"/>
                <a:cs typeface="Courier New"/>
              </a:rPr>
              <a:t>node.kind</a:t>
            </a:r>
            <a:r>
              <a:rPr lang="en-US" sz="1100" b="1" dirty="0">
                <a:latin typeface="Courier New"/>
                <a:cs typeface="Courier New"/>
              </a:rPr>
              <a:t> == </a:t>
            </a:r>
            <a:r>
              <a:rPr lang="en-US" sz="1100" b="1" dirty="0" err="1">
                <a:solidFill>
                  <a:srgbClr val="660066"/>
                </a:solidFill>
                <a:latin typeface="Courier New"/>
                <a:cs typeface="Courier New"/>
              </a:rPr>
              <a:t>ModifierKind.ANNOTATION</a:t>
            </a:r>
            <a:r>
              <a:rPr lang="en-US" sz="1100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sz="1100" b="1" dirty="0">
                <a:latin typeface="Courier New"/>
                <a:cs typeface="Courier New"/>
              </a:rPr>
              <a:t>					files[</a:t>
            </a:r>
            <a:r>
              <a:rPr lang="en-US" sz="1100" b="1" dirty="0" err="1">
                <a:latin typeface="Courier New"/>
                <a:cs typeface="Courier New"/>
              </a:rPr>
              <a:t>cur_file</a:t>
            </a:r>
            <a:r>
              <a:rPr lang="en-US" sz="1100" b="1" dirty="0">
                <a:latin typeface="Courier New"/>
                <a:cs typeface="Courier New"/>
              </a:rPr>
              <a:t>] = </a:t>
            </a:r>
            <a:r>
              <a:rPr lang="en-US" sz="1100" b="1" dirty="0">
                <a:solidFill>
                  <a:srgbClr val="800000"/>
                </a:solidFill>
                <a:latin typeface="Courier New"/>
                <a:cs typeface="Courier New"/>
              </a:rPr>
              <a:t>lookup</a:t>
            </a:r>
            <a:r>
              <a:rPr lang="en-US" sz="1100" b="1" dirty="0">
                <a:latin typeface="Courier New"/>
                <a:cs typeface="Courier New"/>
              </a:rPr>
              <a:t>(files, </a:t>
            </a:r>
            <a:r>
              <a:rPr lang="en-US" sz="1100" b="1" dirty="0" err="1">
                <a:latin typeface="Courier New"/>
                <a:cs typeface="Courier New"/>
              </a:rPr>
              <a:t>cur_file</a:t>
            </a:r>
            <a:r>
              <a:rPr lang="en-US" sz="1100" b="1" dirty="0">
                <a:latin typeface="Courier New"/>
                <a:cs typeface="Courier New"/>
              </a:rPr>
              <a:t>, 0) + 1;</a:t>
            </a:r>
          </a:p>
          <a:p>
            <a:pPr marL="0" indent="0">
              <a:buNone/>
            </a:pPr>
            <a:r>
              <a:rPr lang="en-US" sz="1100" b="1" dirty="0">
                <a:latin typeface="Courier New"/>
                <a:cs typeface="Courier New"/>
              </a:rPr>
              <a:t>		});</a:t>
            </a:r>
          </a:p>
          <a:p>
            <a:pPr marL="0" indent="0">
              <a:buNone/>
            </a:pPr>
            <a:endParaRPr lang="en-US" sz="11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100" b="1" dirty="0">
                <a:latin typeface="Courier New"/>
                <a:cs typeface="Courier New"/>
              </a:rPr>
              <a:t>	</a:t>
            </a:r>
            <a:r>
              <a:rPr lang="en-US" sz="1100" b="1" dirty="0">
                <a:solidFill>
                  <a:srgbClr val="3366FF"/>
                </a:solidFill>
                <a:latin typeface="Courier New"/>
                <a:cs typeface="Courier New"/>
              </a:rPr>
              <a:t>if</a:t>
            </a:r>
            <a:r>
              <a:rPr lang="en-US" sz="1100" b="1" dirty="0">
                <a:latin typeface="Courier New"/>
                <a:cs typeface="Courier New"/>
              </a:rPr>
              <a:t> (</a:t>
            </a:r>
            <a:r>
              <a:rPr lang="en-US" sz="1100" b="1" dirty="0" err="1">
                <a:solidFill>
                  <a:srgbClr val="800000"/>
                </a:solidFill>
                <a:latin typeface="Courier New"/>
                <a:cs typeface="Courier New"/>
              </a:rPr>
              <a:t>len</a:t>
            </a:r>
            <a:r>
              <a:rPr lang="en-US" sz="1100" b="1" dirty="0">
                <a:latin typeface="Courier New"/>
                <a:cs typeface="Courier New"/>
              </a:rPr>
              <a:t>(files) &gt; 0) {</a:t>
            </a:r>
          </a:p>
          <a:p>
            <a:pPr marL="0" indent="0">
              <a:buNone/>
            </a:pPr>
            <a:r>
              <a:rPr lang="en-US" sz="1100" b="1" dirty="0">
                <a:latin typeface="Courier New"/>
                <a:cs typeface="Courier New"/>
              </a:rPr>
              <a:t>		keyset := </a:t>
            </a:r>
            <a:r>
              <a:rPr lang="en-US" sz="1100" b="1" dirty="0">
                <a:solidFill>
                  <a:srgbClr val="800000"/>
                </a:solidFill>
                <a:latin typeface="Courier New"/>
                <a:cs typeface="Courier New"/>
              </a:rPr>
              <a:t>keys</a:t>
            </a:r>
            <a:r>
              <a:rPr lang="en-US" sz="1100" b="1" dirty="0">
                <a:latin typeface="Courier New"/>
                <a:cs typeface="Courier New"/>
              </a:rPr>
              <a:t>(files);</a:t>
            </a:r>
          </a:p>
          <a:p>
            <a:pPr marL="0" indent="0">
              <a:buNone/>
            </a:pPr>
            <a:r>
              <a:rPr lang="en-US" sz="1100" b="1" dirty="0">
                <a:latin typeface="Courier New"/>
                <a:cs typeface="Courier New"/>
              </a:rPr>
              <a:t>		</a:t>
            </a:r>
            <a:r>
              <a:rPr lang="en-US" sz="1100" b="1" dirty="0" err="1">
                <a:solidFill>
                  <a:srgbClr val="3366FF"/>
                </a:solidFill>
                <a:latin typeface="Courier New"/>
                <a:cs typeface="Courier New"/>
              </a:rPr>
              <a:t>foreach</a:t>
            </a:r>
            <a:r>
              <a:rPr lang="en-US" sz="1100" b="1" dirty="0">
                <a:solidFill>
                  <a:srgbClr val="3366FF"/>
                </a:solidFill>
                <a:latin typeface="Courier New"/>
                <a:cs typeface="Courier New"/>
              </a:rPr>
              <a:t> </a:t>
            </a:r>
            <a:r>
              <a:rPr lang="en-US" sz="1100" b="1" dirty="0">
                <a:latin typeface="Courier New"/>
                <a:cs typeface="Courier New"/>
              </a:rPr>
              <a:t>(k: </a:t>
            </a:r>
            <a:r>
              <a:rPr lang="en-US" sz="1100" b="1" dirty="0" err="1">
                <a:solidFill>
                  <a:srgbClr val="660066"/>
                </a:solidFill>
                <a:latin typeface="Courier New"/>
                <a:cs typeface="Courier New"/>
              </a:rPr>
              <a:t>int</a:t>
            </a:r>
            <a:r>
              <a:rPr lang="en-US" sz="1100" b="1" dirty="0" smtClean="0">
                <a:latin typeface="Courier New"/>
                <a:cs typeface="Courier New"/>
              </a:rPr>
              <a:t>; </a:t>
            </a:r>
            <a:r>
              <a:rPr lang="en-US" sz="1100" b="1" dirty="0">
                <a:latin typeface="Courier New"/>
                <a:cs typeface="Courier New"/>
              </a:rPr>
              <a:t>keyset[k]) {</a:t>
            </a:r>
          </a:p>
          <a:p>
            <a:pPr marL="0" indent="0">
              <a:buNone/>
            </a:pPr>
            <a:r>
              <a:rPr lang="en-US" sz="1100" b="1" dirty="0">
                <a:latin typeface="Courier New"/>
                <a:cs typeface="Courier New"/>
              </a:rPr>
              <a:t>			</a:t>
            </a:r>
            <a:r>
              <a:rPr lang="en-US" sz="1100" b="1" dirty="0" err="1">
                <a:latin typeface="Courier New"/>
                <a:cs typeface="Courier New"/>
              </a:rPr>
              <a:t>AnnotUse</a:t>
            </a:r>
            <a:r>
              <a:rPr lang="en-US" sz="1100" b="1" dirty="0">
                <a:latin typeface="Courier New"/>
                <a:cs typeface="Courier New"/>
              </a:rPr>
              <a:t> &lt;&lt; files[keyset[k]];</a:t>
            </a:r>
          </a:p>
          <a:p>
            <a:pPr marL="0" indent="0">
              <a:buNone/>
            </a:pPr>
            <a:r>
              <a:rPr lang="en-US" sz="1100" b="1" dirty="0">
                <a:latin typeface="Courier New"/>
                <a:cs typeface="Courier New"/>
              </a:rPr>
              <a:t>			</a:t>
            </a:r>
            <a:r>
              <a:rPr lang="en-US" sz="1100" b="1" dirty="0" err="1">
                <a:latin typeface="Courier New"/>
                <a:cs typeface="Courier New"/>
              </a:rPr>
              <a:t>PerFileAnnotUse</a:t>
            </a:r>
            <a:r>
              <a:rPr lang="en-US" sz="1100" b="1" dirty="0">
                <a:latin typeface="Courier New"/>
                <a:cs typeface="Courier New"/>
              </a:rPr>
              <a:t> &lt;&lt; files[keyset[k]];</a:t>
            </a:r>
          </a:p>
          <a:p>
            <a:pPr marL="0" indent="0">
              <a:buNone/>
            </a:pPr>
            <a:r>
              <a:rPr lang="en-US" sz="1100" b="1" dirty="0">
                <a:latin typeface="Courier New"/>
                <a:cs typeface="Courier New"/>
              </a:rPr>
              <a:t>		}</a:t>
            </a:r>
          </a:p>
          <a:p>
            <a:pPr marL="0" indent="0">
              <a:buNone/>
            </a:pPr>
            <a:r>
              <a:rPr lang="en-US" sz="1100" b="1" dirty="0">
                <a:latin typeface="Courier New"/>
                <a:cs typeface="Courier New"/>
              </a:rPr>
              <a:t>		</a:t>
            </a:r>
            <a:r>
              <a:rPr lang="en-US" sz="1100" b="1" dirty="0" err="1">
                <a:latin typeface="Courier New"/>
                <a:cs typeface="Courier New"/>
              </a:rPr>
              <a:t>ProjectAnnotUse</a:t>
            </a:r>
            <a:r>
              <a:rPr lang="en-US" sz="1100" b="1" dirty="0">
                <a:latin typeface="Courier New"/>
                <a:cs typeface="Courier New"/>
              </a:rPr>
              <a:t> &lt;&lt; 1;</a:t>
            </a:r>
          </a:p>
          <a:p>
            <a:pPr marL="0" indent="0">
              <a:buNone/>
            </a:pPr>
            <a:r>
              <a:rPr lang="en-US" sz="1100" b="1" dirty="0">
                <a:latin typeface="Courier New"/>
                <a:cs typeface="Courier New"/>
              </a:rPr>
              <a:t>		</a:t>
            </a:r>
            <a:r>
              <a:rPr lang="en-US" sz="1100" b="1" dirty="0" err="1">
                <a:latin typeface="Courier New"/>
                <a:cs typeface="Courier New"/>
              </a:rPr>
              <a:t>FileAnnotUse</a:t>
            </a:r>
            <a:r>
              <a:rPr lang="en-US" sz="1100" b="1" dirty="0">
                <a:latin typeface="Courier New"/>
                <a:cs typeface="Courier New"/>
              </a:rPr>
              <a:t> &lt;&lt; </a:t>
            </a:r>
            <a:r>
              <a:rPr lang="en-US" sz="1100" b="1" dirty="0" err="1">
                <a:solidFill>
                  <a:srgbClr val="800000"/>
                </a:solidFill>
                <a:latin typeface="Courier New"/>
                <a:cs typeface="Courier New"/>
              </a:rPr>
              <a:t>len</a:t>
            </a:r>
            <a:r>
              <a:rPr lang="en-US" sz="1100" b="1" dirty="0">
                <a:latin typeface="Courier New"/>
                <a:cs typeface="Courier New"/>
              </a:rPr>
              <a:t>(files);</a:t>
            </a:r>
          </a:p>
          <a:p>
            <a:pPr marL="0" indent="0">
              <a:buNone/>
            </a:pPr>
            <a:r>
              <a:rPr lang="en-US" sz="1100" b="1" dirty="0">
                <a:latin typeface="Courier New"/>
                <a:cs typeface="Courier New"/>
              </a:rPr>
              <a:t>	}</a:t>
            </a:r>
          </a:p>
          <a:p>
            <a:pPr marL="0" indent="0">
              <a:buNone/>
            </a:pPr>
            <a:r>
              <a:rPr lang="en-US" sz="1100" b="1" dirty="0">
                <a:latin typeface="Courier New"/>
                <a:cs typeface="Courier New"/>
              </a:rPr>
              <a:t>}</a:t>
            </a:r>
            <a:endParaRPr lang="en-GB" altLang="en-US" sz="11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134000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2C40C-794E-474C-9C9A-CFAEDD6AFB4C}" type="slidenum">
              <a:rPr lang="en-GB" altLang="en-US" smtClean="0">
                <a:latin typeface="Arial" charset="0"/>
              </a:rPr>
              <a:pPr>
                <a:defRPr/>
              </a:pPr>
              <a:t>53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Some features popular. </a:t>
            </a:r>
            <a:r>
              <a:rPr lang="en-GB" altLang="en-US" sz="3200" b="1" smtClean="0"/>
              <a:t>Why?</a:t>
            </a:r>
          </a:p>
        </p:txBody>
      </p:sp>
      <p:pic>
        <p:nvPicPr>
          <p:cNvPr id="24579" name="Picture 3" descr="chart1"/>
          <p:cNvPicPr>
            <a:picLocks noGrp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8" y="1449388"/>
            <a:ext cx="8569325" cy="4768850"/>
          </a:xfrm>
          <a:noFill/>
        </p:spPr>
      </p:pic>
      <p:pic>
        <p:nvPicPr>
          <p:cNvPr id="24580" name="Picture 4" descr="chart2"/>
          <p:cNvPicPr>
            <a:picLocks noGrp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8" y="1449388"/>
            <a:ext cx="8569325" cy="4768850"/>
          </a:xfrm>
          <a:noFill/>
        </p:spPr>
      </p:pic>
      <p:pic>
        <p:nvPicPr>
          <p:cNvPr id="24581" name="Picture 5" descr="chart3"/>
          <p:cNvPicPr>
            <a:picLocks noGrp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8" y="1449388"/>
            <a:ext cx="8569325" cy="4768850"/>
          </a:xfrm>
          <a:noFill/>
        </p:spPr>
      </p:pic>
      <p:pic>
        <p:nvPicPr>
          <p:cNvPr id="24582" name="Picture 6" descr="chart4"/>
          <p:cNvPicPr>
            <a:picLocks noGrp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8" y="1449388"/>
            <a:ext cx="8569325" cy="4768850"/>
          </a:xfrm>
          <a:noFill/>
        </p:spPr>
      </p:pic>
      <p:pic>
        <p:nvPicPr>
          <p:cNvPr id="24583" name="Picture 7" descr="chart5"/>
          <p:cNvPicPr>
            <a:picLocks noGrp="1" noChangeArrowheads="1"/>
          </p:cNvPicPr>
          <p:nvPr>
            <p:ph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8" y="1449388"/>
            <a:ext cx="8569325" cy="4768850"/>
          </a:xfrm>
          <a:noFill/>
        </p:spPr>
      </p:pic>
      <p:pic>
        <p:nvPicPr>
          <p:cNvPr id="24584" name="Picture 8" descr="chart6"/>
          <p:cNvPicPr>
            <a:picLocks noGrp="1" noChangeArrowheads="1"/>
          </p:cNvPicPr>
          <p:nvPr>
            <p:ph idx="429496729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8" y="1449388"/>
            <a:ext cx="8569325" cy="4768850"/>
          </a:xfrm>
          <a:noFill/>
        </p:spPr>
      </p:pic>
      <p:pic>
        <p:nvPicPr>
          <p:cNvPr id="24585" name="Picture 9" descr="chart7"/>
          <p:cNvPicPr>
            <a:picLocks noGrp="1" noChangeArrowheads="1"/>
          </p:cNvPicPr>
          <p:nvPr>
            <p:ph idx="429496729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8" y="1449388"/>
            <a:ext cx="8569325" cy="4768850"/>
          </a:xfrm>
          <a:noFill/>
        </p:spPr>
      </p:pic>
      <p:pic>
        <p:nvPicPr>
          <p:cNvPr id="24586" name="Picture 10" descr="chart8"/>
          <p:cNvPicPr>
            <a:picLocks noGrp="1" noChangeArrowheads="1"/>
          </p:cNvPicPr>
          <p:nvPr>
            <p:ph idx="4294967295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8" y="1449388"/>
            <a:ext cx="8569325" cy="4768850"/>
          </a:xfrm>
          <a:noFill/>
        </p:spPr>
      </p:pic>
      <p:pic>
        <p:nvPicPr>
          <p:cNvPr id="24587" name="Picture 11" descr="chart9"/>
          <p:cNvPicPr>
            <a:picLocks noGrp="1" noChangeArrowheads="1"/>
          </p:cNvPicPr>
          <p:nvPr>
            <p:ph idx="4294967295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8" y="1449388"/>
            <a:ext cx="8569325" cy="4768850"/>
          </a:xfrm>
          <a:noFill/>
        </p:spPr>
      </p:pic>
      <p:pic>
        <p:nvPicPr>
          <p:cNvPr id="24588" name="Picture 12" descr="chart10"/>
          <p:cNvPicPr>
            <a:picLocks noGrp="1" noChangeArrowheads="1"/>
          </p:cNvPicPr>
          <p:nvPr>
            <p:ph idx="4294967295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8" y="1449388"/>
            <a:ext cx="8569325" cy="4768850"/>
          </a:xfrm>
          <a:noFill/>
        </p:spPr>
      </p:pic>
      <p:pic>
        <p:nvPicPr>
          <p:cNvPr id="24589" name="Picture 13" descr="chart11"/>
          <p:cNvPicPr>
            <a:picLocks noGrp="1" noChangeArrowheads="1"/>
          </p:cNvPicPr>
          <p:nvPr>
            <p:ph idx="4294967295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8" y="1449388"/>
            <a:ext cx="8569325" cy="4768850"/>
          </a:xfrm>
          <a:noFill/>
        </p:spPr>
      </p:pic>
    </p:spTree>
    <p:extLst>
      <p:ext uri="{BB962C8B-B14F-4D97-AF65-F5344CB8AC3E}">
        <p14:creationId xmlns:p14="http://schemas.microsoft.com/office/powerpoint/2010/main" val="1765156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Annotations 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9175-49FA-4555-AED5-42343799810E}" type="slidenum">
              <a:rPr lang="en-GB" altLang="en-US" smtClean="0"/>
              <a:pPr/>
              <a:t>54</a:t>
            </a:fld>
            <a:endParaRPr lang="en-GB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1719" y="1043842"/>
            <a:ext cx="8325554" cy="5670378"/>
          </a:xfrm>
          <a:prstGeom prst="rect">
            <a:avLst/>
          </a:prstGeom>
          <a:noFill/>
          <a:ln cap="flat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700" b="1" dirty="0" err="1" smtClean="0">
                <a:latin typeface="Courier New"/>
                <a:cs typeface="Courier New"/>
              </a:rPr>
              <a:t>TopAnnots</a:t>
            </a:r>
            <a:r>
              <a:rPr lang="en-US" sz="1700" b="1" dirty="0" smtClean="0">
                <a:latin typeface="Courier New"/>
                <a:cs typeface="Courier New"/>
              </a:rPr>
              <a:t>: </a:t>
            </a:r>
            <a:r>
              <a:rPr lang="en-US" sz="1700" b="1" dirty="0">
                <a:solidFill>
                  <a:srgbClr val="3366FF"/>
                </a:solidFill>
                <a:latin typeface="Courier New"/>
                <a:cs typeface="Courier New"/>
              </a:rPr>
              <a:t>output</a:t>
            </a:r>
            <a:r>
              <a:rPr lang="en-US" sz="1700" b="1" dirty="0">
                <a:latin typeface="Courier New"/>
                <a:cs typeface="Courier New"/>
              </a:rPr>
              <a:t> </a:t>
            </a:r>
            <a:r>
              <a:rPr lang="en-US" sz="1700" b="1" dirty="0">
                <a:solidFill>
                  <a:srgbClr val="800000"/>
                </a:solidFill>
                <a:latin typeface="Courier New"/>
                <a:cs typeface="Courier New"/>
              </a:rPr>
              <a:t>top</a:t>
            </a:r>
            <a:r>
              <a:rPr lang="en-US" sz="1700" b="1" dirty="0">
                <a:latin typeface="Courier New"/>
                <a:cs typeface="Courier New"/>
              </a:rPr>
              <a:t>(10) </a:t>
            </a:r>
            <a:r>
              <a:rPr lang="en-US" sz="1700" b="1" dirty="0">
                <a:solidFill>
                  <a:srgbClr val="3366FF"/>
                </a:solidFill>
                <a:latin typeface="Courier New"/>
                <a:cs typeface="Courier New"/>
              </a:rPr>
              <a:t>of</a:t>
            </a:r>
            <a:r>
              <a:rPr lang="en-US" sz="1700" b="1" dirty="0">
                <a:latin typeface="Courier New"/>
                <a:cs typeface="Courier New"/>
              </a:rPr>
              <a:t> </a:t>
            </a:r>
            <a:r>
              <a:rPr lang="en-US" sz="1700" b="1" dirty="0">
                <a:solidFill>
                  <a:srgbClr val="660066"/>
                </a:solidFill>
                <a:latin typeface="Courier New"/>
                <a:cs typeface="Courier New"/>
              </a:rPr>
              <a:t>string</a:t>
            </a:r>
            <a:r>
              <a:rPr lang="en-US" sz="1700" b="1" dirty="0">
                <a:latin typeface="Courier New"/>
                <a:cs typeface="Courier New"/>
              </a:rPr>
              <a:t> </a:t>
            </a:r>
            <a:r>
              <a:rPr lang="en-US" sz="1700" b="1" dirty="0">
                <a:solidFill>
                  <a:srgbClr val="3366FF"/>
                </a:solidFill>
                <a:latin typeface="Courier New"/>
                <a:cs typeface="Courier New"/>
              </a:rPr>
              <a:t>weight</a:t>
            </a:r>
            <a:r>
              <a:rPr lang="en-US" sz="1700" b="1" dirty="0">
                <a:latin typeface="Courier New"/>
                <a:cs typeface="Courier New"/>
              </a:rPr>
              <a:t> </a:t>
            </a:r>
            <a:r>
              <a:rPr lang="en-US" sz="1700" b="1" dirty="0" err="1">
                <a:solidFill>
                  <a:srgbClr val="660066"/>
                </a:solidFill>
                <a:latin typeface="Courier New"/>
                <a:cs typeface="Courier New"/>
              </a:rPr>
              <a:t>int</a:t>
            </a:r>
            <a:r>
              <a:rPr lang="en-US" sz="1700" b="1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sz="17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700" b="1" dirty="0" smtClean="0">
                <a:solidFill>
                  <a:srgbClr val="3366FF"/>
                </a:solidFill>
                <a:latin typeface="Courier New"/>
                <a:cs typeface="Courier New"/>
              </a:rPr>
              <a:t>visit</a:t>
            </a:r>
            <a:r>
              <a:rPr lang="en-US" sz="1700" b="1" dirty="0" smtClean="0">
                <a:latin typeface="Courier New"/>
                <a:cs typeface="Courier New"/>
              </a:rPr>
              <a:t>(</a:t>
            </a:r>
            <a:r>
              <a:rPr lang="en-US" sz="1700" b="1" dirty="0" smtClean="0">
                <a:solidFill>
                  <a:srgbClr val="3366FF"/>
                </a:solidFill>
                <a:latin typeface="Courier New"/>
                <a:cs typeface="Courier New"/>
              </a:rPr>
              <a:t>input</a:t>
            </a:r>
            <a:r>
              <a:rPr lang="en-US" sz="1700" b="1" dirty="0" smtClean="0">
                <a:latin typeface="Courier New"/>
                <a:cs typeface="Courier New"/>
              </a:rPr>
              <a:t>, </a:t>
            </a:r>
            <a:r>
              <a:rPr lang="en-US" sz="1700" b="1" dirty="0" smtClean="0">
                <a:solidFill>
                  <a:srgbClr val="660066"/>
                </a:solidFill>
                <a:latin typeface="Courier New"/>
                <a:cs typeface="Courier New"/>
              </a:rPr>
              <a:t>visitor</a:t>
            </a:r>
            <a:r>
              <a:rPr lang="en-US" sz="1700" b="1" dirty="0" smtClean="0">
                <a:latin typeface="Courier New"/>
                <a:cs typeface="Courier New"/>
              </a:rPr>
              <a:t> {</a:t>
            </a:r>
          </a:p>
          <a:p>
            <a:pPr marL="0" indent="0">
              <a:buNone/>
            </a:pPr>
            <a:endParaRPr lang="en-US" sz="17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700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7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700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7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700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7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700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7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700" b="1" dirty="0" smtClean="0">
                <a:latin typeface="Courier New"/>
                <a:cs typeface="Courier New"/>
              </a:rPr>
              <a:t>});</a:t>
            </a:r>
            <a:endParaRPr lang="en-US" sz="17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116879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Annotations 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9175-49FA-4555-AED5-42343799810E}" type="slidenum">
              <a:rPr lang="en-GB" altLang="en-US" smtClean="0"/>
              <a:pPr/>
              <a:t>55</a:t>
            </a:fld>
            <a:endParaRPr lang="en-GB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1719" y="1043842"/>
            <a:ext cx="8325554" cy="5670378"/>
          </a:xfrm>
          <a:prstGeom prst="rect">
            <a:avLst/>
          </a:prstGeom>
          <a:noFill/>
          <a:ln cap="flat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700" dirty="0" err="1" smtClean="0">
                <a:latin typeface="Courier New"/>
                <a:cs typeface="Courier New"/>
              </a:rPr>
              <a:t>TopAnnots</a:t>
            </a:r>
            <a:r>
              <a:rPr lang="en-US" sz="1700" dirty="0" smtClean="0">
                <a:latin typeface="Courier New"/>
                <a:cs typeface="Courier New"/>
              </a:rPr>
              <a:t>: </a:t>
            </a:r>
            <a:r>
              <a:rPr lang="en-US" sz="1700" dirty="0">
                <a:solidFill>
                  <a:srgbClr val="3366FF"/>
                </a:solidFill>
                <a:latin typeface="Courier New"/>
                <a:cs typeface="Courier New"/>
              </a:rPr>
              <a:t>output</a:t>
            </a:r>
            <a:r>
              <a:rPr lang="en-US" sz="1700" dirty="0">
                <a:latin typeface="Courier New"/>
                <a:cs typeface="Courier New"/>
              </a:rPr>
              <a:t> </a:t>
            </a:r>
            <a:r>
              <a:rPr lang="en-US" sz="1700" dirty="0">
                <a:solidFill>
                  <a:srgbClr val="800000"/>
                </a:solidFill>
                <a:latin typeface="Courier New"/>
                <a:cs typeface="Courier New"/>
              </a:rPr>
              <a:t>top</a:t>
            </a:r>
            <a:r>
              <a:rPr lang="en-US" sz="1700" dirty="0">
                <a:latin typeface="Courier New"/>
                <a:cs typeface="Courier New"/>
              </a:rPr>
              <a:t>(10) </a:t>
            </a:r>
            <a:r>
              <a:rPr lang="en-US" sz="1700" dirty="0">
                <a:solidFill>
                  <a:srgbClr val="3366FF"/>
                </a:solidFill>
                <a:latin typeface="Courier New"/>
                <a:cs typeface="Courier New"/>
              </a:rPr>
              <a:t>of</a:t>
            </a:r>
            <a:r>
              <a:rPr lang="en-US" sz="1700" dirty="0">
                <a:latin typeface="Courier New"/>
                <a:cs typeface="Courier New"/>
              </a:rPr>
              <a:t> </a:t>
            </a:r>
            <a:r>
              <a:rPr lang="en-US" sz="1700" dirty="0">
                <a:solidFill>
                  <a:srgbClr val="660066"/>
                </a:solidFill>
                <a:latin typeface="Courier New"/>
                <a:cs typeface="Courier New"/>
              </a:rPr>
              <a:t>string</a:t>
            </a:r>
            <a:r>
              <a:rPr lang="en-US" sz="1700" dirty="0">
                <a:latin typeface="Courier New"/>
                <a:cs typeface="Courier New"/>
              </a:rPr>
              <a:t> </a:t>
            </a:r>
            <a:r>
              <a:rPr lang="en-US" sz="1700" dirty="0">
                <a:solidFill>
                  <a:srgbClr val="3366FF"/>
                </a:solidFill>
                <a:latin typeface="Courier New"/>
                <a:cs typeface="Courier New"/>
              </a:rPr>
              <a:t>weight</a:t>
            </a:r>
            <a:r>
              <a:rPr lang="en-US" sz="1700" dirty="0">
                <a:latin typeface="Courier New"/>
                <a:cs typeface="Courier New"/>
              </a:rPr>
              <a:t> </a:t>
            </a:r>
            <a:r>
              <a:rPr lang="en-US" sz="1700" dirty="0" err="1">
                <a:solidFill>
                  <a:srgbClr val="660066"/>
                </a:solidFill>
                <a:latin typeface="Courier New"/>
                <a:cs typeface="Courier New"/>
              </a:rPr>
              <a:t>int</a:t>
            </a:r>
            <a:r>
              <a:rPr lang="en-US" sz="1700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sz="17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700" dirty="0" smtClean="0">
                <a:solidFill>
                  <a:srgbClr val="3366FF"/>
                </a:solidFill>
                <a:latin typeface="Courier New"/>
                <a:cs typeface="Courier New"/>
              </a:rPr>
              <a:t>visit</a:t>
            </a:r>
            <a:r>
              <a:rPr lang="en-US" sz="1700" dirty="0" smtClean="0">
                <a:latin typeface="Courier New"/>
                <a:cs typeface="Courier New"/>
              </a:rPr>
              <a:t>(</a:t>
            </a:r>
            <a:r>
              <a:rPr lang="en-US" sz="1700" dirty="0" smtClean="0">
                <a:solidFill>
                  <a:srgbClr val="3366FF"/>
                </a:solidFill>
                <a:latin typeface="Courier New"/>
                <a:cs typeface="Courier New"/>
              </a:rPr>
              <a:t>input</a:t>
            </a:r>
            <a:r>
              <a:rPr lang="en-US" sz="1700" dirty="0" smtClean="0">
                <a:latin typeface="Courier New"/>
                <a:cs typeface="Courier New"/>
              </a:rPr>
              <a:t>, </a:t>
            </a:r>
            <a:r>
              <a:rPr lang="en-US" sz="1700" dirty="0">
                <a:solidFill>
                  <a:srgbClr val="660066"/>
                </a:solidFill>
                <a:latin typeface="Courier New"/>
                <a:cs typeface="Courier New"/>
              </a:rPr>
              <a:t>visitor</a:t>
            </a:r>
            <a:r>
              <a:rPr lang="en-US" sz="1700" dirty="0">
                <a:latin typeface="Courier New"/>
                <a:cs typeface="Courier New"/>
              </a:rPr>
              <a:t> {</a:t>
            </a:r>
          </a:p>
          <a:p>
            <a:pPr marL="0" indent="0">
              <a:buNone/>
            </a:pPr>
            <a:endParaRPr lang="en-US" sz="17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700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7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700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7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7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700" b="1" dirty="0" smtClean="0">
                <a:latin typeface="Courier New"/>
                <a:cs typeface="Courier New"/>
              </a:rPr>
              <a:t>	</a:t>
            </a:r>
            <a:r>
              <a:rPr lang="en-US" sz="1700" b="1" dirty="0" smtClean="0">
                <a:solidFill>
                  <a:srgbClr val="3366FF"/>
                </a:solidFill>
                <a:latin typeface="Courier New"/>
                <a:cs typeface="Courier New"/>
              </a:rPr>
              <a:t>before</a:t>
            </a:r>
            <a:r>
              <a:rPr lang="en-US" sz="1700" b="1" dirty="0" smtClean="0">
                <a:latin typeface="Courier New"/>
                <a:cs typeface="Courier New"/>
              </a:rPr>
              <a:t> n: </a:t>
            </a:r>
            <a:r>
              <a:rPr lang="en-US" sz="1700" b="1" dirty="0" smtClean="0">
                <a:solidFill>
                  <a:srgbClr val="660066"/>
                </a:solidFill>
                <a:latin typeface="Courier New"/>
                <a:cs typeface="Courier New"/>
              </a:rPr>
              <a:t>Modifier</a:t>
            </a:r>
            <a:r>
              <a:rPr lang="en-US" sz="1700" b="1" dirty="0" smtClean="0">
                <a:latin typeface="Courier New"/>
                <a:cs typeface="Courier New"/>
              </a:rPr>
              <a:t> </a:t>
            </a:r>
            <a:r>
              <a:rPr lang="en-US" sz="1700" b="1" dirty="0">
                <a:latin typeface="Courier New"/>
                <a:cs typeface="Courier New"/>
              </a:rPr>
              <a:t>-</a:t>
            </a:r>
            <a:r>
              <a:rPr lang="en-US" sz="1700" b="1" dirty="0" smtClean="0">
                <a:latin typeface="Courier New"/>
                <a:cs typeface="Courier New"/>
              </a:rPr>
              <a:t>&gt;</a:t>
            </a:r>
          </a:p>
          <a:p>
            <a:pPr marL="0" indent="0">
              <a:buNone/>
            </a:pPr>
            <a:r>
              <a:rPr lang="en-US" sz="1700" b="1" dirty="0">
                <a:latin typeface="Courier New"/>
                <a:cs typeface="Courier New"/>
              </a:rPr>
              <a:t>	</a:t>
            </a:r>
            <a:r>
              <a:rPr lang="en-US" sz="1700" b="1" dirty="0" smtClean="0">
                <a:latin typeface="Courier New"/>
                <a:cs typeface="Courier New"/>
              </a:rPr>
              <a:t>	</a:t>
            </a:r>
            <a:r>
              <a:rPr lang="en-US" sz="1700" b="1" dirty="0" smtClean="0">
                <a:solidFill>
                  <a:srgbClr val="3366FF"/>
                </a:solidFill>
                <a:latin typeface="Courier New"/>
                <a:cs typeface="Courier New"/>
              </a:rPr>
              <a:t>if</a:t>
            </a:r>
            <a:r>
              <a:rPr lang="en-US" sz="1700" b="1" dirty="0" smtClean="0">
                <a:latin typeface="Courier New"/>
                <a:cs typeface="Courier New"/>
              </a:rPr>
              <a:t> (</a:t>
            </a:r>
            <a:r>
              <a:rPr lang="en-US" sz="1700" b="1" dirty="0" err="1" smtClean="0">
                <a:latin typeface="Courier New"/>
                <a:cs typeface="Courier New"/>
              </a:rPr>
              <a:t>n.kind</a:t>
            </a:r>
            <a:r>
              <a:rPr lang="en-US" sz="1700" b="1" dirty="0" smtClean="0">
                <a:latin typeface="Courier New"/>
                <a:cs typeface="Courier New"/>
              </a:rPr>
              <a:t> == </a:t>
            </a:r>
            <a:r>
              <a:rPr lang="en-US" sz="1700" b="1" dirty="0" err="1" smtClean="0">
                <a:solidFill>
                  <a:srgbClr val="660066"/>
                </a:solidFill>
                <a:latin typeface="Courier New"/>
                <a:cs typeface="Courier New"/>
              </a:rPr>
              <a:t>ModifierKind.ANNOTATION</a:t>
            </a:r>
            <a:r>
              <a:rPr lang="en-US" sz="1700" b="1" dirty="0" smtClean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endParaRPr lang="en-US" sz="17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700" dirty="0" smtClean="0">
                <a:latin typeface="Courier New"/>
                <a:cs typeface="Courier New"/>
              </a:rPr>
              <a:t>}</a:t>
            </a:r>
            <a:r>
              <a:rPr lang="en-US" sz="1700" dirty="0">
                <a:latin typeface="Courier New"/>
                <a:cs typeface="Courier New"/>
              </a:rPr>
              <a:t>)</a:t>
            </a:r>
            <a:r>
              <a:rPr lang="en-US" sz="1700" dirty="0" smtClean="0">
                <a:latin typeface="Courier New"/>
                <a:cs typeface="Courier New"/>
              </a:rPr>
              <a:t>;</a:t>
            </a:r>
            <a:endParaRPr lang="en-US" sz="17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51660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Annotations 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9175-49FA-4555-AED5-42343799810E}" type="slidenum">
              <a:rPr lang="en-GB" altLang="en-US" smtClean="0"/>
              <a:pPr/>
              <a:t>56</a:t>
            </a:fld>
            <a:endParaRPr lang="en-GB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1719" y="1043842"/>
            <a:ext cx="8325554" cy="5670378"/>
          </a:xfrm>
          <a:prstGeom prst="rect">
            <a:avLst/>
          </a:prstGeom>
          <a:noFill/>
          <a:ln cap="flat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700" dirty="0" err="1" smtClean="0">
                <a:latin typeface="Courier New"/>
                <a:cs typeface="Courier New"/>
              </a:rPr>
              <a:t>TopAnnots</a:t>
            </a:r>
            <a:r>
              <a:rPr lang="en-US" sz="1700" dirty="0" smtClean="0">
                <a:latin typeface="Courier New"/>
                <a:cs typeface="Courier New"/>
              </a:rPr>
              <a:t>: </a:t>
            </a:r>
            <a:r>
              <a:rPr lang="en-US" sz="1700" dirty="0">
                <a:solidFill>
                  <a:srgbClr val="3366FF"/>
                </a:solidFill>
                <a:latin typeface="Courier New"/>
                <a:cs typeface="Courier New"/>
              </a:rPr>
              <a:t>output</a:t>
            </a:r>
            <a:r>
              <a:rPr lang="en-US" sz="1700" dirty="0">
                <a:latin typeface="Courier New"/>
                <a:cs typeface="Courier New"/>
              </a:rPr>
              <a:t> </a:t>
            </a:r>
            <a:r>
              <a:rPr lang="en-US" sz="1700" dirty="0">
                <a:solidFill>
                  <a:srgbClr val="800000"/>
                </a:solidFill>
                <a:latin typeface="Courier New"/>
                <a:cs typeface="Courier New"/>
              </a:rPr>
              <a:t>top</a:t>
            </a:r>
            <a:r>
              <a:rPr lang="en-US" sz="1700" dirty="0">
                <a:latin typeface="Courier New"/>
                <a:cs typeface="Courier New"/>
              </a:rPr>
              <a:t>(10) </a:t>
            </a:r>
            <a:r>
              <a:rPr lang="en-US" sz="1700" dirty="0">
                <a:solidFill>
                  <a:srgbClr val="3366FF"/>
                </a:solidFill>
                <a:latin typeface="Courier New"/>
                <a:cs typeface="Courier New"/>
              </a:rPr>
              <a:t>of</a:t>
            </a:r>
            <a:r>
              <a:rPr lang="en-US" sz="1700" dirty="0">
                <a:latin typeface="Courier New"/>
                <a:cs typeface="Courier New"/>
              </a:rPr>
              <a:t> </a:t>
            </a:r>
            <a:r>
              <a:rPr lang="en-US" sz="1700" dirty="0">
                <a:solidFill>
                  <a:srgbClr val="660066"/>
                </a:solidFill>
                <a:latin typeface="Courier New"/>
                <a:cs typeface="Courier New"/>
              </a:rPr>
              <a:t>string</a:t>
            </a:r>
            <a:r>
              <a:rPr lang="en-US" sz="1700" dirty="0">
                <a:latin typeface="Courier New"/>
                <a:cs typeface="Courier New"/>
              </a:rPr>
              <a:t> </a:t>
            </a:r>
            <a:r>
              <a:rPr lang="en-US" sz="1700" dirty="0">
                <a:solidFill>
                  <a:srgbClr val="3366FF"/>
                </a:solidFill>
                <a:latin typeface="Courier New"/>
                <a:cs typeface="Courier New"/>
              </a:rPr>
              <a:t>weight</a:t>
            </a:r>
            <a:r>
              <a:rPr lang="en-US" sz="1700" dirty="0">
                <a:latin typeface="Courier New"/>
                <a:cs typeface="Courier New"/>
              </a:rPr>
              <a:t> </a:t>
            </a:r>
            <a:r>
              <a:rPr lang="en-US" sz="1700" dirty="0" err="1">
                <a:solidFill>
                  <a:srgbClr val="660066"/>
                </a:solidFill>
                <a:latin typeface="Courier New"/>
                <a:cs typeface="Courier New"/>
              </a:rPr>
              <a:t>int</a:t>
            </a:r>
            <a:r>
              <a:rPr lang="en-US" sz="1700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sz="17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700" dirty="0" smtClean="0">
                <a:solidFill>
                  <a:srgbClr val="3366FF"/>
                </a:solidFill>
                <a:latin typeface="Courier New"/>
                <a:cs typeface="Courier New"/>
              </a:rPr>
              <a:t>visit</a:t>
            </a:r>
            <a:r>
              <a:rPr lang="en-US" sz="1700" dirty="0" smtClean="0">
                <a:latin typeface="Courier New"/>
                <a:cs typeface="Courier New"/>
              </a:rPr>
              <a:t>(</a:t>
            </a:r>
            <a:r>
              <a:rPr lang="en-US" sz="1700" dirty="0" smtClean="0">
                <a:solidFill>
                  <a:srgbClr val="3366FF"/>
                </a:solidFill>
                <a:latin typeface="Courier New"/>
                <a:cs typeface="Courier New"/>
              </a:rPr>
              <a:t>input</a:t>
            </a:r>
            <a:r>
              <a:rPr lang="en-US" sz="1700" dirty="0" smtClean="0">
                <a:latin typeface="Courier New"/>
                <a:cs typeface="Courier New"/>
              </a:rPr>
              <a:t>, </a:t>
            </a:r>
            <a:r>
              <a:rPr lang="en-US" sz="1700" dirty="0">
                <a:solidFill>
                  <a:srgbClr val="660066"/>
                </a:solidFill>
                <a:latin typeface="Courier New"/>
                <a:cs typeface="Courier New"/>
              </a:rPr>
              <a:t>visitor</a:t>
            </a:r>
            <a:r>
              <a:rPr lang="en-US" sz="1700" dirty="0">
                <a:latin typeface="Courier New"/>
                <a:cs typeface="Courier New"/>
              </a:rPr>
              <a:t> {</a:t>
            </a:r>
          </a:p>
          <a:p>
            <a:pPr marL="0" indent="0">
              <a:buNone/>
            </a:pPr>
            <a:endParaRPr lang="en-US" sz="17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700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7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700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7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7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700" dirty="0" smtClean="0">
                <a:latin typeface="Courier New"/>
                <a:cs typeface="Courier New"/>
              </a:rPr>
              <a:t>	</a:t>
            </a:r>
            <a:r>
              <a:rPr lang="en-US" sz="1700" dirty="0" smtClean="0">
                <a:solidFill>
                  <a:srgbClr val="3366FF"/>
                </a:solidFill>
                <a:latin typeface="Courier New"/>
                <a:cs typeface="Courier New"/>
              </a:rPr>
              <a:t>before</a:t>
            </a:r>
            <a:r>
              <a:rPr lang="en-US" sz="1700" dirty="0" smtClean="0">
                <a:latin typeface="Courier New"/>
                <a:cs typeface="Courier New"/>
              </a:rPr>
              <a:t> n: </a:t>
            </a:r>
            <a:r>
              <a:rPr lang="en-US" sz="1700" dirty="0" smtClean="0">
                <a:solidFill>
                  <a:srgbClr val="660066"/>
                </a:solidFill>
                <a:latin typeface="Courier New"/>
                <a:cs typeface="Courier New"/>
              </a:rPr>
              <a:t>Modifier</a:t>
            </a:r>
            <a:r>
              <a:rPr lang="en-US" sz="1700" dirty="0" smtClean="0">
                <a:latin typeface="Courier New"/>
                <a:cs typeface="Courier New"/>
              </a:rPr>
              <a:t> </a:t>
            </a:r>
            <a:r>
              <a:rPr lang="en-US" sz="1700" dirty="0">
                <a:latin typeface="Courier New"/>
                <a:cs typeface="Courier New"/>
              </a:rPr>
              <a:t>-</a:t>
            </a:r>
            <a:r>
              <a:rPr lang="en-US" sz="1700" dirty="0" smtClean="0">
                <a:latin typeface="Courier New"/>
                <a:cs typeface="Courier New"/>
              </a:rPr>
              <a:t>&gt;</a:t>
            </a:r>
          </a:p>
          <a:p>
            <a:pPr marL="0" indent="0">
              <a:buNone/>
            </a:pPr>
            <a:r>
              <a:rPr lang="en-US" sz="1700" dirty="0">
                <a:latin typeface="Courier New"/>
                <a:cs typeface="Courier New"/>
              </a:rPr>
              <a:t>	</a:t>
            </a:r>
            <a:r>
              <a:rPr lang="en-US" sz="1700" dirty="0" smtClean="0">
                <a:latin typeface="Courier New"/>
                <a:cs typeface="Courier New"/>
              </a:rPr>
              <a:t>	</a:t>
            </a:r>
            <a:r>
              <a:rPr lang="en-US" sz="1700" dirty="0" smtClean="0">
                <a:solidFill>
                  <a:srgbClr val="3366FF"/>
                </a:solidFill>
                <a:latin typeface="Courier New"/>
                <a:cs typeface="Courier New"/>
              </a:rPr>
              <a:t>if</a:t>
            </a:r>
            <a:r>
              <a:rPr lang="en-US" sz="1700" dirty="0" smtClean="0">
                <a:latin typeface="Courier New"/>
                <a:cs typeface="Courier New"/>
              </a:rPr>
              <a:t> (</a:t>
            </a:r>
            <a:r>
              <a:rPr lang="en-US" sz="1700" dirty="0" err="1" smtClean="0">
                <a:latin typeface="Courier New"/>
                <a:cs typeface="Courier New"/>
              </a:rPr>
              <a:t>n.kind</a:t>
            </a:r>
            <a:r>
              <a:rPr lang="en-US" sz="1700" dirty="0" smtClean="0">
                <a:latin typeface="Courier New"/>
                <a:cs typeface="Courier New"/>
              </a:rPr>
              <a:t> == </a:t>
            </a:r>
            <a:r>
              <a:rPr lang="en-US" sz="1700" dirty="0" err="1" smtClean="0">
                <a:solidFill>
                  <a:srgbClr val="660066"/>
                </a:solidFill>
                <a:latin typeface="Courier New"/>
                <a:cs typeface="Courier New"/>
              </a:rPr>
              <a:t>ModifierKind.ANNOTATION</a:t>
            </a:r>
            <a:r>
              <a:rPr lang="en-US" sz="1700" dirty="0" smtClean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sz="1700" b="1" dirty="0">
                <a:latin typeface="Courier New"/>
                <a:cs typeface="Courier New"/>
              </a:rPr>
              <a:t>	</a:t>
            </a:r>
            <a:r>
              <a:rPr lang="en-US" sz="1700" b="1" dirty="0" smtClean="0">
                <a:latin typeface="Courier New"/>
                <a:cs typeface="Courier New"/>
              </a:rPr>
              <a:t>		</a:t>
            </a:r>
            <a:r>
              <a:rPr lang="en-US" sz="1700" b="1" dirty="0" err="1" smtClean="0">
                <a:latin typeface="Courier New"/>
                <a:cs typeface="Courier New"/>
              </a:rPr>
              <a:t>TopAnnots</a:t>
            </a:r>
            <a:r>
              <a:rPr lang="en-US" sz="1700" b="1" dirty="0" smtClean="0">
                <a:latin typeface="Courier New"/>
                <a:cs typeface="Courier New"/>
              </a:rPr>
              <a:t> &lt;&lt; </a:t>
            </a:r>
            <a:r>
              <a:rPr lang="en-US" sz="1700" b="1" dirty="0" err="1" smtClean="0">
                <a:solidFill>
                  <a:srgbClr val="800000"/>
                </a:solidFill>
                <a:latin typeface="Courier New"/>
                <a:cs typeface="Courier New"/>
              </a:rPr>
              <a:t>type_name</a:t>
            </a:r>
            <a:r>
              <a:rPr lang="en-US" sz="1700" b="1" dirty="0" smtClean="0">
                <a:latin typeface="Courier New"/>
                <a:cs typeface="Courier New"/>
              </a:rPr>
              <a:t>(</a:t>
            </a:r>
            <a:r>
              <a:rPr lang="en-US" sz="1700" b="1" dirty="0" err="1" smtClean="0">
                <a:latin typeface="Courier New"/>
                <a:cs typeface="Courier New"/>
              </a:rPr>
              <a:t>n.annotation_name</a:t>
            </a:r>
            <a:r>
              <a:rPr lang="en-US" sz="1700" b="1" dirty="0" smtClean="0">
                <a:latin typeface="Courier New"/>
                <a:cs typeface="Courier New"/>
              </a:rPr>
              <a:t>) </a:t>
            </a:r>
            <a:r>
              <a:rPr lang="en-US" sz="1700" b="1" dirty="0" smtClean="0">
                <a:solidFill>
                  <a:srgbClr val="3366FF"/>
                </a:solidFill>
                <a:latin typeface="Courier New"/>
                <a:cs typeface="Courier New"/>
              </a:rPr>
              <a:t>weight</a:t>
            </a:r>
            <a:r>
              <a:rPr lang="en-US" sz="1700" b="1" dirty="0" smtClean="0">
                <a:latin typeface="Courier New"/>
                <a:cs typeface="Courier New"/>
              </a:rPr>
              <a:t> 1;</a:t>
            </a:r>
          </a:p>
          <a:p>
            <a:pPr marL="0" indent="0">
              <a:buNone/>
            </a:pPr>
            <a:r>
              <a:rPr lang="en-US" sz="1700" dirty="0" smtClean="0">
                <a:latin typeface="Courier New"/>
                <a:cs typeface="Courier New"/>
              </a:rPr>
              <a:t>}</a:t>
            </a:r>
            <a:r>
              <a:rPr lang="en-US" sz="1700" dirty="0">
                <a:latin typeface="Courier New"/>
                <a:cs typeface="Courier New"/>
              </a:rPr>
              <a:t>)</a:t>
            </a:r>
            <a:r>
              <a:rPr lang="en-US" sz="1700" dirty="0" smtClean="0">
                <a:latin typeface="Courier New"/>
                <a:cs typeface="Courier New"/>
              </a:rPr>
              <a:t>;</a:t>
            </a:r>
            <a:endParaRPr lang="en-US" sz="17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51660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Annotations 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9175-49FA-4555-AED5-42343799810E}" type="slidenum">
              <a:rPr lang="en-GB" altLang="en-US" smtClean="0"/>
              <a:pPr/>
              <a:t>57</a:t>
            </a:fld>
            <a:endParaRPr lang="en-GB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1719" y="1043842"/>
            <a:ext cx="8325554" cy="5670378"/>
          </a:xfrm>
          <a:prstGeom prst="rect">
            <a:avLst/>
          </a:prstGeom>
          <a:noFill/>
          <a:ln cap="flat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700" dirty="0" err="1" smtClean="0">
                <a:latin typeface="Courier New"/>
                <a:cs typeface="Courier New"/>
              </a:rPr>
              <a:t>TopAnnots</a:t>
            </a:r>
            <a:r>
              <a:rPr lang="en-US" sz="1700" dirty="0" smtClean="0">
                <a:latin typeface="Courier New"/>
                <a:cs typeface="Courier New"/>
              </a:rPr>
              <a:t>: </a:t>
            </a:r>
            <a:r>
              <a:rPr lang="en-US" sz="1700" dirty="0">
                <a:solidFill>
                  <a:srgbClr val="3366FF"/>
                </a:solidFill>
                <a:latin typeface="Courier New"/>
                <a:cs typeface="Courier New"/>
              </a:rPr>
              <a:t>output</a:t>
            </a:r>
            <a:r>
              <a:rPr lang="en-US" sz="1700" dirty="0">
                <a:latin typeface="Courier New"/>
                <a:cs typeface="Courier New"/>
              </a:rPr>
              <a:t> </a:t>
            </a:r>
            <a:r>
              <a:rPr lang="en-US" sz="1700" dirty="0">
                <a:solidFill>
                  <a:srgbClr val="800000"/>
                </a:solidFill>
                <a:latin typeface="Courier New"/>
                <a:cs typeface="Courier New"/>
              </a:rPr>
              <a:t>top</a:t>
            </a:r>
            <a:r>
              <a:rPr lang="en-US" sz="1700" dirty="0">
                <a:latin typeface="Courier New"/>
                <a:cs typeface="Courier New"/>
              </a:rPr>
              <a:t>(10) </a:t>
            </a:r>
            <a:r>
              <a:rPr lang="en-US" sz="1700" dirty="0">
                <a:solidFill>
                  <a:srgbClr val="3366FF"/>
                </a:solidFill>
                <a:latin typeface="Courier New"/>
                <a:cs typeface="Courier New"/>
              </a:rPr>
              <a:t>of</a:t>
            </a:r>
            <a:r>
              <a:rPr lang="en-US" sz="1700" dirty="0">
                <a:latin typeface="Courier New"/>
                <a:cs typeface="Courier New"/>
              </a:rPr>
              <a:t> </a:t>
            </a:r>
            <a:r>
              <a:rPr lang="en-US" sz="1700" dirty="0">
                <a:solidFill>
                  <a:srgbClr val="660066"/>
                </a:solidFill>
                <a:latin typeface="Courier New"/>
                <a:cs typeface="Courier New"/>
              </a:rPr>
              <a:t>string</a:t>
            </a:r>
            <a:r>
              <a:rPr lang="en-US" sz="1700" dirty="0">
                <a:latin typeface="Courier New"/>
                <a:cs typeface="Courier New"/>
              </a:rPr>
              <a:t> </a:t>
            </a:r>
            <a:r>
              <a:rPr lang="en-US" sz="1700" dirty="0">
                <a:solidFill>
                  <a:srgbClr val="3366FF"/>
                </a:solidFill>
                <a:latin typeface="Courier New"/>
                <a:cs typeface="Courier New"/>
              </a:rPr>
              <a:t>weight</a:t>
            </a:r>
            <a:r>
              <a:rPr lang="en-US" sz="1700" dirty="0">
                <a:latin typeface="Courier New"/>
                <a:cs typeface="Courier New"/>
              </a:rPr>
              <a:t> </a:t>
            </a:r>
            <a:r>
              <a:rPr lang="en-US" sz="1700" dirty="0" err="1">
                <a:solidFill>
                  <a:srgbClr val="660066"/>
                </a:solidFill>
                <a:latin typeface="Courier New"/>
                <a:cs typeface="Courier New"/>
              </a:rPr>
              <a:t>int</a:t>
            </a:r>
            <a:r>
              <a:rPr lang="en-US" sz="1700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sz="17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700" dirty="0" smtClean="0">
                <a:solidFill>
                  <a:srgbClr val="3366FF"/>
                </a:solidFill>
                <a:latin typeface="Courier New"/>
                <a:cs typeface="Courier New"/>
              </a:rPr>
              <a:t>visit</a:t>
            </a:r>
            <a:r>
              <a:rPr lang="en-US" sz="1700" dirty="0" smtClean="0">
                <a:latin typeface="Courier New"/>
                <a:cs typeface="Courier New"/>
              </a:rPr>
              <a:t>(</a:t>
            </a:r>
            <a:r>
              <a:rPr lang="en-US" sz="1700" dirty="0" smtClean="0">
                <a:solidFill>
                  <a:srgbClr val="3366FF"/>
                </a:solidFill>
                <a:latin typeface="Courier New"/>
                <a:cs typeface="Courier New"/>
              </a:rPr>
              <a:t>input</a:t>
            </a:r>
            <a:r>
              <a:rPr lang="en-US" sz="1700" dirty="0" smtClean="0">
                <a:latin typeface="Courier New"/>
                <a:cs typeface="Courier New"/>
              </a:rPr>
              <a:t>, </a:t>
            </a:r>
            <a:r>
              <a:rPr lang="en-US" sz="1700" dirty="0">
                <a:solidFill>
                  <a:srgbClr val="660066"/>
                </a:solidFill>
                <a:latin typeface="Courier New"/>
                <a:cs typeface="Courier New"/>
              </a:rPr>
              <a:t>visitor</a:t>
            </a:r>
            <a:r>
              <a:rPr lang="en-US" sz="1700" dirty="0">
                <a:latin typeface="Courier New"/>
                <a:cs typeface="Courier New"/>
              </a:rPr>
              <a:t> {</a:t>
            </a:r>
          </a:p>
          <a:p>
            <a:pPr marL="0" indent="0">
              <a:buNone/>
            </a:pPr>
            <a:r>
              <a:rPr lang="en-US" sz="1700" b="1" dirty="0" smtClean="0">
                <a:latin typeface="Courier New"/>
                <a:cs typeface="Courier New"/>
              </a:rPr>
              <a:t>	</a:t>
            </a:r>
            <a:r>
              <a:rPr lang="en-US" sz="1700" b="1" dirty="0" smtClean="0">
                <a:solidFill>
                  <a:srgbClr val="3366FF"/>
                </a:solidFill>
                <a:latin typeface="Courier New"/>
                <a:cs typeface="Courier New"/>
              </a:rPr>
              <a:t>before</a:t>
            </a:r>
            <a:r>
              <a:rPr lang="en-US" sz="1700" b="1" dirty="0" smtClean="0">
                <a:latin typeface="Courier New"/>
                <a:cs typeface="Courier New"/>
              </a:rPr>
              <a:t> n: </a:t>
            </a:r>
            <a:r>
              <a:rPr lang="en-US" sz="1700" b="1" dirty="0" err="1">
                <a:solidFill>
                  <a:srgbClr val="660066"/>
                </a:solidFill>
                <a:latin typeface="Courier New"/>
                <a:cs typeface="Courier New"/>
              </a:rPr>
              <a:t>CodeRepository</a:t>
            </a:r>
            <a:r>
              <a:rPr lang="en-US" sz="1700" b="1" dirty="0">
                <a:solidFill>
                  <a:srgbClr val="660066"/>
                </a:solidFill>
                <a:latin typeface="Courier New"/>
                <a:cs typeface="Courier New"/>
              </a:rPr>
              <a:t> </a:t>
            </a:r>
            <a:r>
              <a:rPr lang="en-US" sz="1700" b="1" dirty="0">
                <a:latin typeface="Courier New"/>
                <a:cs typeface="Courier New"/>
              </a:rPr>
              <a:t>-&gt; {</a:t>
            </a:r>
          </a:p>
          <a:p>
            <a:pPr marL="0" indent="0">
              <a:buNone/>
            </a:pPr>
            <a:r>
              <a:rPr lang="en-US" sz="1700" b="1" dirty="0" smtClean="0">
                <a:latin typeface="Courier New"/>
                <a:cs typeface="Courier New"/>
              </a:rPr>
              <a:t>		snapshot </a:t>
            </a:r>
            <a:r>
              <a:rPr lang="en-US" sz="1700" b="1" dirty="0">
                <a:latin typeface="Courier New"/>
                <a:cs typeface="Courier New"/>
              </a:rPr>
              <a:t>:= </a:t>
            </a:r>
            <a:r>
              <a:rPr lang="en-US" sz="1700" b="1" dirty="0" err="1">
                <a:solidFill>
                  <a:srgbClr val="800000"/>
                </a:solidFill>
                <a:latin typeface="Courier New"/>
                <a:cs typeface="Courier New"/>
              </a:rPr>
              <a:t>getsnapshot</a:t>
            </a:r>
            <a:r>
              <a:rPr lang="en-US" sz="1700" b="1" dirty="0" smtClean="0">
                <a:latin typeface="Courier New"/>
                <a:cs typeface="Courier New"/>
              </a:rPr>
              <a:t>(n, </a:t>
            </a:r>
            <a:r>
              <a:rPr lang="en-US" sz="1700" b="1" dirty="0">
                <a:solidFill>
                  <a:srgbClr val="008000"/>
                </a:solidFill>
                <a:latin typeface="Courier New"/>
                <a:cs typeface="Courier New"/>
              </a:rPr>
              <a:t>"SOURCE_JAVA_JLS"</a:t>
            </a:r>
            <a:r>
              <a:rPr lang="en-US" sz="1700" b="1" dirty="0">
                <a:latin typeface="Courier New"/>
                <a:cs typeface="Courier New"/>
              </a:rPr>
              <a:t>)</a:t>
            </a:r>
            <a:r>
              <a:rPr lang="en-US" sz="1700" b="1" dirty="0" smtClean="0">
                <a:latin typeface="Courier New"/>
                <a:cs typeface="Courier New"/>
              </a:rPr>
              <a:t>;</a:t>
            </a:r>
            <a:endParaRPr lang="en-US" sz="17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700" b="1" dirty="0" smtClean="0">
                <a:latin typeface="Courier New"/>
                <a:cs typeface="Courier New"/>
              </a:rPr>
              <a:t>		</a:t>
            </a:r>
            <a:r>
              <a:rPr lang="en-US" sz="1700" b="1" dirty="0" err="1" smtClean="0">
                <a:solidFill>
                  <a:srgbClr val="3366FF"/>
                </a:solidFill>
                <a:latin typeface="Courier New"/>
                <a:cs typeface="Courier New"/>
              </a:rPr>
              <a:t>foreach</a:t>
            </a:r>
            <a:r>
              <a:rPr lang="en-US" sz="1700" b="1" dirty="0" smtClean="0">
                <a:solidFill>
                  <a:srgbClr val="3366FF"/>
                </a:solidFill>
                <a:latin typeface="Courier New"/>
                <a:cs typeface="Courier New"/>
              </a:rPr>
              <a:t> </a:t>
            </a:r>
            <a:r>
              <a:rPr lang="en-US" sz="1700" b="1" dirty="0">
                <a:latin typeface="Courier New"/>
                <a:cs typeface="Courier New"/>
              </a:rPr>
              <a:t>(</a:t>
            </a:r>
            <a:r>
              <a:rPr lang="en-US" sz="1700" b="1" dirty="0" err="1">
                <a:latin typeface="Courier New"/>
                <a:cs typeface="Courier New"/>
              </a:rPr>
              <a:t>i</a:t>
            </a:r>
            <a:r>
              <a:rPr lang="en-US" sz="1700" b="1" dirty="0">
                <a:latin typeface="Courier New"/>
                <a:cs typeface="Courier New"/>
              </a:rPr>
              <a:t>: </a:t>
            </a:r>
            <a:r>
              <a:rPr lang="en-US" sz="1700" b="1" dirty="0" err="1">
                <a:solidFill>
                  <a:srgbClr val="660066"/>
                </a:solidFill>
                <a:latin typeface="Courier New"/>
                <a:cs typeface="Courier New"/>
              </a:rPr>
              <a:t>int</a:t>
            </a:r>
            <a:r>
              <a:rPr lang="en-US" sz="1700" b="1" dirty="0">
                <a:latin typeface="Courier New"/>
                <a:cs typeface="Courier New"/>
              </a:rPr>
              <a:t>; </a:t>
            </a:r>
            <a:r>
              <a:rPr lang="en-US" sz="1700" b="1" dirty="0" err="1">
                <a:solidFill>
                  <a:srgbClr val="800000"/>
                </a:solidFill>
                <a:latin typeface="Courier New"/>
                <a:cs typeface="Courier New"/>
              </a:rPr>
              <a:t>def</a:t>
            </a:r>
            <a:r>
              <a:rPr lang="en-US" sz="1700" b="1" dirty="0">
                <a:latin typeface="Courier New"/>
                <a:cs typeface="Courier New"/>
              </a:rPr>
              <a:t>(snapshot[</a:t>
            </a:r>
            <a:r>
              <a:rPr lang="en-US" sz="1700" b="1" dirty="0" err="1">
                <a:latin typeface="Courier New"/>
                <a:cs typeface="Courier New"/>
              </a:rPr>
              <a:t>i</a:t>
            </a:r>
            <a:r>
              <a:rPr lang="en-US" sz="1700" b="1" dirty="0">
                <a:latin typeface="Courier New"/>
                <a:cs typeface="Courier New"/>
              </a:rPr>
              <a:t>]))</a:t>
            </a:r>
          </a:p>
          <a:p>
            <a:pPr marL="0" indent="0">
              <a:buNone/>
            </a:pPr>
            <a:r>
              <a:rPr lang="en-US" sz="1700" b="1" dirty="0" smtClean="0">
                <a:latin typeface="Courier New"/>
                <a:cs typeface="Courier New"/>
              </a:rPr>
              <a:t>			</a:t>
            </a:r>
            <a:r>
              <a:rPr lang="en-US" sz="1700" b="1" dirty="0" smtClean="0">
                <a:solidFill>
                  <a:srgbClr val="3366FF"/>
                </a:solidFill>
                <a:latin typeface="Courier New"/>
                <a:cs typeface="Courier New"/>
              </a:rPr>
              <a:t>visit</a:t>
            </a:r>
            <a:r>
              <a:rPr lang="en-US" sz="1700" b="1" dirty="0">
                <a:latin typeface="Courier New"/>
                <a:cs typeface="Courier New"/>
              </a:rPr>
              <a:t>(snapshot[</a:t>
            </a:r>
            <a:r>
              <a:rPr lang="en-US" sz="1700" b="1" dirty="0" err="1">
                <a:latin typeface="Courier New"/>
                <a:cs typeface="Courier New"/>
              </a:rPr>
              <a:t>i</a:t>
            </a:r>
            <a:r>
              <a:rPr lang="en-US" sz="1700" b="1" dirty="0">
                <a:latin typeface="Courier New"/>
                <a:cs typeface="Courier New"/>
              </a:rPr>
              <a:t>]);</a:t>
            </a:r>
          </a:p>
          <a:p>
            <a:pPr marL="0" indent="0">
              <a:buNone/>
            </a:pPr>
            <a:r>
              <a:rPr lang="en-US" sz="1700" b="1" dirty="0" smtClean="0">
                <a:latin typeface="Courier New"/>
                <a:cs typeface="Courier New"/>
              </a:rPr>
              <a:t>		</a:t>
            </a:r>
            <a:r>
              <a:rPr lang="en-US" sz="1700" b="1" dirty="0" smtClean="0">
                <a:solidFill>
                  <a:srgbClr val="3366FF"/>
                </a:solidFill>
                <a:latin typeface="Courier New"/>
                <a:cs typeface="Courier New"/>
              </a:rPr>
              <a:t>stop</a:t>
            </a:r>
            <a:r>
              <a:rPr lang="en-US" sz="1700" b="1" dirty="0" smtClean="0">
                <a:latin typeface="Courier New"/>
                <a:cs typeface="Courier New"/>
              </a:rPr>
              <a:t>;</a:t>
            </a:r>
            <a:endParaRPr lang="en-US" sz="17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700" b="1" dirty="0" smtClean="0">
                <a:latin typeface="Courier New"/>
                <a:cs typeface="Courier New"/>
              </a:rPr>
              <a:t>	}</a:t>
            </a:r>
            <a:endParaRPr lang="en-US" sz="17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700" dirty="0" smtClean="0">
                <a:latin typeface="Courier New"/>
                <a:cs typeface="Courier New"/>
              </a:rPr>
              <a:t>	</a:t>
            </a:r>
            <a:r>
              <a:rPr lang="en-US" sz="1700" dirty="0" smtClean="0">
                <a:solidFill>
                  <a:srgbClr val="3366FF"/>
                </a:solidFill>
                <a:latin typeface="Courier New"/>
                <a:cs typeface="Courier New"/>
              </a:rPr>
              <a:t>before</a:t>
            </a:r>
            <a:r>
              <a:rPr lang="en-US" sz="1700" dirty="0" smtClean="0">
                <a:latin typeface="Courier New"/>
                <a:cs typeface="Courier New"/>
              </a:rPr>
              <a:t> n: </a:t>
            </a:r>
            <a:r>
              <a:rPr lang="en-US" sz="1700" dirty="0" smtClean="0">
                <a:solidFill>
                  <a:srgbClr val="660066"/>
                </a:solidFill>
                <a:latin typeface="Courier New"/>
                <a:cs typeface="Courier New"/>
              </a:rPr>
              <a:t>Modifier</a:t>
            </a:r>
            <a:r>
              <a:rPr lang="en-US" sz="1700" dirty="0" smtClean="0">
                <a:latin typeface="Courier New"/>
                <a:cs typeface="Courier New"/>
              </a:rPr>
              <a:t> </a:t>
            </a:r>
            <a:r>
              <a:rPr lang="en-US" sz="1700" dirty="0">
                <a:latin typeface="Courier New"/>
                <a:cs typeface="Courier New"/>
              </a:rPr>
              <a:t>-</a:t>
            </a:r>
            <a:r>
              <a:rPr lang="en-US" sz="1700" dirty="0" smtClean="0">
                <a:latin typeface="Courier New"/>
                <a:cs typeface="Courier New"/>
              </a:rPr>
              <a:t>&gt;</a:t>
            </a:r>
          </a:p>
          <a:p>
            <a:pPr marL="0" indent="0">
              <a:buNone/>
            </a:pPr>
            <a:r>
              <a:rPr lang="en-US" sz="1700" dirty="0">
                <a:latin typeface="Courier New"/>
                <a:cs typeface="Courier New"/>
              </a:rPr>
              <a:t>	</a:t>
            </a:r>
            <a:r>
              <a:rPr lang="en-US" sz="1700" dirty="0" smtClean="0">
                <a:latin typeface="Courier New"/>
                <a:cs typeface="Courier New"/>
              </a:rPr>
              <a:t>	</a:t>
            </a:r>
            <a:r>
              <a:rPr lang="en-US" sz="1700" dirty="0" smtClean="0">
                <a:solidFill>
                  <a:srgbClr val="3366FF"/>
                </a:solidFill>
                <a:latin typeface="Courier New"/>
                <a:cs typeface="Courier New"/>
              </a:rPr>
              <a:t>if</a:t>
            </a:r>
            <a:r>
              <a:rPr lang="en-US" sz="1700" dirty="0" smtClean="0">
                <a:latin typeface="Courier New"/>
                <a:cs typeface="Courier New"/>
              </a:rPr>
              <a:t> (</a:t>
            </a:r>
            <a:r>
              <a:rPr lang="en-US" sz="1700" dirty="0" err="1" smtClean="0">
                <a:latin typeface="Courier New"/>
                <a:cs typeface="Courier New"/>
              </a:rPr>
              <a:t>n.kind</a:t>
            </a:r>
            <a:r>
              <a:rPr lang="en-US" sz="1700" dirty="0" smtClean="0">
                <a:latin typeface="Courier New"/>
                <a:cs typeface="Courier New"/>
              </a:rPr>
              <a:t> == </a:t>
            </a:r>
            <a:r>
              <a:rPr lang="en-US" sz="1700" dirty="0" err="1" smtClean="0">
                <a:solidFill>
                  <a:srgbClr val="660066"/>
                </a:solidFill>
                <a:latin typeface="Courier New"/>
                <a:cs typeface="Courier New"/>
              </a:rPr>
              <a:t>ModifierKind.ANNOTATION</a:t>
            </a:r>
            <a:r>
              <a:rPr lang="en-US" sz="1700" dirty="0" smtClean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sz="1700" dirty="0">
                <a:latin typeface="Courier New"/>
                <a:cs typeface="Courier New"/>
              </a:rPr>
              <a:t>	</a:t>
            </a:r>
            <a:r>
              <a:rPr lang="en-US" sz="1700" dirty="0" smtClean="0">
                <a:latin typeface="Courier New"/>
                <a:cs typeface="Courier New"/>
              </a:rPr>
              <a:t>		</a:t>
            </a:r>
            <a:r>
              <a:rPr lang="en-US" sz="1700" dirty="0" err="1" smtClean="0">
                <a:latin typeface="Courier New"/>
                <a:cs typeface="Courier New"/>
              </a:rPr>
              <a:t>TopAnnots</a:t>
            </a:r>
            <a:r>
              <a:rPr lang="en-US" sz="1700" dirty="0" smtClean="0">
                <a:latin typeface="Courier New"/>
                <a:cs typeface="Courier New"/>
              </a:rPr>
              <a:t> &lt;&lt; </a:t>
            </a:r>
            <a:r>
              <a:rPr lang="en-US" sz="1700" dirty="0" err="1" smtClean="0">
                <a:solidFill>
                  <a:srgbClr val="800000"/>
                </a:solidFill>
                <a:latin typeface="Courier New"/>
                <a:cs typeface="Courier New"/>
              </a:rPr>
              <a:t>type_name</a:t>
            </a:r>
            <a:r>
              <a:rPr lang="en-US" sz="1700" dirty="0" smtClean="0">
                <a:latin typeface="Courier New"/>
                <a:cs typeface="Courier New"/>
              </a:rPr>
              <a:t>(</a:t>
            </a:r>
            <a:r>
              <a:rPr lang="en-US" sz="1700" dirty="0" err="1" smtClean="0">
                <a:latin typeface="Courier New"/>
                <a:cs typeface="Courier New"/>
              </a:rPr>
              <a:t>n.annotation_name</a:t>
            </a:r>
            <a:r>
              <a:rPr lang="en-US" sz="1700" dirty="0" smtClean="0">
                <a:latin typeface="Courier New"/>
                <a:cs typeface="Courier New"/>
              </a:rPr>
              <a:t>) </a:t>
            </a:r>
            <a:r>
              <a:rPr lang="en-US" sz="1700" dirty="0" smtClean="0">
                <a:solidFill>
                  <a:srgbClr val="3366FF"/>
                </a:solidFill>
                <a:latin typeface="Courier New"/>
                <a:cs typeface="Courier New"/>
              </a:rPr>
              <a:t>weight</a:t>
            </a:r>
            <a:r>
              <a:rPr lang="en-US" sz="1700" dirty="0" smtClean="0">
                <a:latin typeface="Courier New"/>
                <a:cs typeface="Courier New"/>
              </a:rPr>
              <a:t> 1;</a:t>
            </a:r>
          </a:p>
          <a:p>
            <a:pPr marL="0" indent="0">
              <a:buNone/>
            </a:pPr>
            <a:r>
              <a:rPr lang="en-US" sz="1700" dirty="0" smtClean="0">
                <a:latin typeface="Courier New"/>
                <a:cs typeface="Courier New"/>
              </a:rPr>
              <a:t>}</a:t>
            </a:r>
            <a:r>
              <a:rPr lang="en-US" sz="1700" dirty="0">
                <a:latin typeface="Courier New"/>
                <a:cs typeface="Courier New"/>
              </a:rPr>
              <a:t>)</a:t>
            </a:r>
            <a:r>
              <a:rPr lang="en-US" sz="1700" dirty="0" smtClean="0">
                <a:latin typeface="Courier New"/>
                <a:cs typeface="Courier New"/>
              </a:rPr>
              <a:t>;</a:t>
            </a:r>
            <a:endParaRPr lang="en-US" sz="17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51660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Research Question 4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Could features have been used more?</a:t>
            </a:r>
          </a:p>
        </p:txBody>
      </p:sp>
    </p:spTree>
    <p:extLst>
      <p:ext uri="{BB962C8B-B14F-4D97-AF65-F5344CB8AC3E}">
        <p14:creationId xmlns:p14="http://schemas.microsoft.com/office/powerpoint/2010/main" val="4202561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883A7-3AD8-4F72-854F-8B8FDD55A46C}" type="slidenum">
              <a:rPr lang="en-GB" altLang="en-US" smtClean="0">
                <a:latin typeface="Arial" charset="0"/>
              </a:rPr>
              <a:pPr>
                <a:defRPr/>
              </a:pPr>
              <a:t>59</a:t>
            </a:fld>
            <a:endParaRPr lang="en-GB" altLang="en-US" dirty="0" smtClean="0">
              <a:latin typeface="Arial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 smtClean="0"/>
              <a:t>Opportunity: Assert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-23813" y="2844800"/>
            <a:ext cx="9205913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m(..) {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alt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(cond) </a:t>
            </a:r>
            <a:r>
              <a:rPr lang="en-GB" alt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throw new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IllegalArgumentException();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...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-23813" y="4914900"/>
            <a:ext cx="2816226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m(..) {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alt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assert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cond;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...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741363" y="1990725"/>
            <a:ext cx="7659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tx1"/>
                </a:solidFill>
              </a:rPr>
              <a:t>Find methods that throw IllegalArgumentException.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751388" y="4689475"/>
            <a:ext cx="1055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tx1"/>
                </a:solidFill>
              </a:rPr>
              <a:t>Simpler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51388" y="5143500"/>
            <a:ext cx="2395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tx1"/>
                </a:solidFill>
              </a:rPr>
              <a:t>Machine-checkable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51388" y="5638800"/>
            <a:ext cx="3535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tx1"/>
                </a:solidFill>
              </a:rPr>
              <a:t>Easily disabled for production</a:t>
            </a:r>
          </a:p>
        </p:txBody>
      </p:sp>
    </p:spTree>
    <p:extLst>
      <p:ext uri="{BB962C8B-B14F-4D97-AF65-F5344CB8AC3E}">
        <p14:creationId xmlns:p14="http://schemas.microsoft.com/office/powerpoint/2010/main" val="1946300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ldLvl="0" autoUpdateAnimBg="0"/>
      <p:bldP spid="2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101D-84BB-476E-8665-F142EAB63A3E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98763"/>
            <a:ext cx="9144000" cy="806450"/>
          </a:xfrm>
          <a:ln/>
        </p:spPr>
        <p:txBody>
          <a:bodyPr/>
          <a:lstStyle/>
          <a:p>
            <a:r>
              <a:rPr lang="en-GB" altLang="en-US" sz="3200"/>
              <a:t>What do I mean by</a:t>
            </a:r>
            <a:br>
              <a:rPr lang="en-GB" altLang="en-US" sz="3200"/>
            </a:br>
            <a:r>
              <a:rPr lang="en-GB" altLang="en-US" sz="3200" b="1" i="1"/>
              <a:t>mining software repositories (MSR)</a:t>
            </a:r>
            <a:r>
              <a:rPr lang="en-GB" altLang="en-US" sz="3200"/>
              <a:t>?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74478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Opportunity: Assert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E681-85C0-4B75-A349-A0031478CC3A}" type="slidenum">
              <a:rPr lang="en-GB" altLang="en-US" smtClean="0"/>
              <a:pPr/>
              <a:t>60</a:t>
            </a:fld>
            <a:endParaRPr lang="en-GB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41719" y="1043842"/>
            <a:ext cx="8325554" cy="5670378"/>
          </a:xfrm>
          <a:prstGeom prst="rect">
            <a:avLst/>
          </a:prstGeom>
          <a:noFill/>
          <a:ln cap="flat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# </a:t>
            </a: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visit the method</a:t>
            </a:r>
            <a:endParaRPr lang="en-US" sz="1600" b="1" dirty="0" smtClean="0">
              <a:solidFill>
                <a:srgbClr val="3366FF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3366FF"/>
                </a:solidFill>
                <a:latin typeface="Courier New"/>
                <a:cs typeface="Courier New"/>
              </a:rPr>
              <a:t>before</a:t>
            </a:r>
            <a:r>
              <a:rPr lang="en-US" sz="1600" b="1" dirty="0" smtClean="0">
                <a:latin typeface="Courier New"/>
                <a:cs typeface="Courier New"/>
              </a:rPr>
              <a:t> m: </a:t>
            </a:r>
            <a:r>
              <a:rPr lang="en-US" sz="1600" b="1" dirty="0">
                <a:solidFill>
                  <a:srgbClr val="660066"/>
                </a:solidFill>
                <a:latin typeface="Courier New"/>
                <a:cs typeface="Courier New"/>
              </a:rPr>
              <a:t>Method</a:t>
            </a:r>
            <a:r>
              <a:rPr lang="en-US" sz="1600" b="1" dirty="0">
                <a:latin typeface="Courier New"/>
                <a:cs typeface="Courier New"/>
              </a:rPr>
              <a:t> -</a:t>
            </a:r>
            <a:r>
              <a:rPr lang="en-US" sz="1600" b="1" dirty="0" smtClean="0">
                <a:latin typeface="Courier New"/>
                <a:cs typeface="Courier New"/>
              </a:rPr>
              <a:t>&gt;</a:t>
            </a:r>
            <a:endParaRPr lang="en-US" sz="16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ourier New"/>
                <a:cs typeface="Courier New"/>
              </a:rPr>
              <a:t>  </a:t>
            </a:r>
            <a:r>
              <a:rPr lang="en-US" sz="1600" b="1" dirty="0" smtClean="0">
                <a:solidFill>
                  <a:srgbClr val="3366FF"/>
                </a:solidFill>
                <a:latin typeface="Courier New"/>
                <a:cs typeface="Courier New"/>
              </a:rPr>
              <a:t>if</a:t>
            </a:r>
            <a:r>
              <a:rPr lang="en-US" sz="1600" b="1" dirty="0" smtClean="0">
                <a:latin typeface="Courier New"/>
                <a:cs typeface="Courier New"/>
              </a:rPr>
              <a:t> </a:t>
            </a:r>
            <a:r>
              <a:rPr lang="en-US" sz="1600" b="1" dirty="0">
                <a:latin typeface="Courier New"/>
                <a:cs typeface="Courier New"/>
              </a:rPr>
              <a:t>(</a:t>
            </a:r>
            <a:r>
              <a:rPr lang="en-US" sz="1600" b="1" dirty="0" err="1">
                <a:solidFill>
                  <a:srgbClr val="800000"/>
                </a:solidFill>
                <a:latin typeface="Courier New"/>
                <a:cs typeface="Courier New"/>
              </a:rPr>
              <a:t>len</a:t>
            </a:r>
            <a:r>
              <a:rPr lang="en-US" sz="1600" b="1" dirty="0" smtClean="0">
                <a:latin typeface="Courier New"/>
                <a:cs typeface="Courier New"/>
              </a:rPr>
              <a:t>(</a:t>
            </a:r>
            <a:r>
              <a:rPr lang="en-US" sz="1600" b="1" dirty="0" err="1" smtClean="0">
                <a:latin typeface="Courier New"/>
                <a:cs typeface="Courier New"/>
              </a:rPr>
              <a:t>m.statements</a:t>
            </a:r>
            <a:r>
              <a:rPr lang="en-US" sz="1600" b="1" dirty="0">
                <a:latin typeface="Courier New"/>
                <a:cs typeface="Courier New"/>
              </a:rPr>
              <a:t>) &gt; </a:t>
            </a:r>
            <a:r>
              <a:rPr lang="en-US" sz="1600" b="1" dirty="0" smtClean="0">
                <a:latin typeface="Courier New"/>
                <a:cs typeface="Courier New"/>
              </a:rPr>
              <a:t>0</a:t>
            </a:r>
          </a:p>
          <a:p>
            <a:pPr marL="0" indent="0">
              <a:buNone/>
            </a:pPr>
            <a:r>
              <a:rPr lang="en-US" sz="1600" b="1" dirty="0">
                <a:latin typeface="Courier New"/>
                <a:cs typeface="Courier New"/>
              </a:rPr>
              <a:t> </a:t>
            </a:r>
            <a:r>
              <a:rPr lang="en-US" sz="1600" b="1" dirty="0" smtClean="0">
                <a:latin typeface="Courier New"/>
                <a:cs typeface="Courier New"/>
              </a:rPr>
              <a:t>     &amp;&amp; </a:t>
            </a:r>
            <a:r>
              <a:rPr lang="en-US" sz="1600" b="1" dirty="0" err="1">
                <a:solidFill>
                  <a:srgbClr val="800000"/>
                </a:solidFill>
                <a:latin typeface="Courier New"/>
                <a:cs typeface="Courier New"/>
              </a:rPr>
              <a:t>len</a:t>
            </a:r>
            <a:r>
              <a:rPr lang="en-US" sz="1600" b="1" dirty="0">
                <a:latin typeface="Courier New"/>
                <a:cs typeface="Courier New"/>
              </a:rPr>
              <a:t>(</a:t>
            </a:r>
            <a:r>
              <a:rPr lang="en-US" sz="1600" b="1" dirty="0" err="1" smtClean="0">
                <a:latin typeface="Courier New"/>
                <a:cs typeface="Courier New"/>
              </a:rPr>
              <a:t>m.statements</a:t>
            </a:r>
            <a:r>
              <a:rPr lang="en-US" sz="1600" b="1" dirty="0" smtClean="0">
                <a:latin typeface="Courier New"/>
                <a:cs typeface="Courier New"/>
              </a:rPr>
              <a:t>[0].statements) </a:t>
            </a:r>
            <a:r>
              <a:rPr lang="en-US" sz="1600" b="1" dirty="0">
                <a:latin typeface="Courier New"/>
                <a:cs typeface="Courier New"/>
              </a:rPr>
              <a:t>&gt; 0</a:t>
            </a:r>
            <a:r>
              <a:rPr lang="en-US" sz="1600" b="1" dirty="0" smtClean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2311700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Opportunity: Assert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E681-85C0-4B75-A349-A0031478CC3A}" type="slidenum">
              <a:rPr lang="en-GB" altLang="en-US" smtClean="0"/>
              <a:pPr/>
              <a:t>61</a:t>
            </a:fld>
            <a:endParaRPr lang="en-GB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41719" y="1043842"/>
            <a:ext cx="8325554" cy="5670378"/>
          </a:xfrm>
          <a:prstGeom prst="rect">
            <a:avLst/>
          </a:prstGeom>
          <a:noFill/>
          <a:ln cap="flat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#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visit the method</a:t>
            </a:r>
            <a:endParaRPr lang="en-US" sz="1600" dirty="0" smtClean="0">
              <a:solidFill>
                <a:srgbClr val="3366FF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before</a:t>
            </a:r>
            <a:r>
              <a:rPr lang="en-US" sz="1600" dirty="0" smtClean="0">
                <a:latin typeface="Courier New"/>
                <a:cs typeface="Courier New"/>
              </a:rPr>
              <a:t> m: 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Method</a:t>
            </a:r>
            <a:r>
              <a:rPr lang="en-US" sz="1600" dirty="0">
                <a:latin typeface="Courier New"/>
                <a:cs typeface="Courier New"/>
              </a:rPr>
              <a:t> -</a:t>
            </a:r>
            <a:r>
              <a:rPr lang="en-US" sz="1600" dirty="0" smtClean="0">
                <a:latin typeface="Courier New"/>
                <a:cs typeface="Courier New"/>
              </a:rPr>
              <a:t>&gt;</a:t>
            </a:r>
            <a:endParaRPr lang="en-US" sz="16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</a:t>
            </a:r>
            <a:r>
              <a:rPr lang="en-US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if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800000"/>
                </a:solidFill>
                <a:latin typeface="Courier New"/>
                <a:cs typeface="Courier New"/>
              </a:rPr>
              <a:t>len</a:t>
            </a:r>
            <a:r>
              <a:rPr lang="en-US" sz="1600" dirty="0" smtClean="0"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latin typeface="Courier New"/>
                <a:cs typeface="Courier New"/>
              </a:rPr>
              <a:t>m.statements</a:t>
            </a:r>
            <a:r>
              <a:rPr lang="en-US" sz="1600" dirty="0">
                <a:latin typeface="Courier New"/>
                <a:cs typeface="Courier New"/>
              </a:rPr>
              <a:t>) &gt; </a:t>
            </a:r>
            <a:r>
              <a:rPr lang="en-US" sz="1600" dirty="0" smtClean="0">
                <a:latin typeface="Courier New"/>
                <a:cs typeface="Courier New"/>
              </a:rPr>
              <a:t>0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smtClean="0">
                <a:latin typeface="Courier New"/>
                <a:cs typeface="Courier New"/>
              </a:rPr>
              <a:t>     &amp;&amp; </a:t>
            </a:r>
            <a:r>
              <a:rPr lang="en-US" sz="1600" dirty="0" err="1">
                <a:solidFill>
                  <a:srgbClr val="800000"/>
                </a:solidFill>
                <a:latin typeface="Courier New"/>
                <a:cs typeface="Courier New"/>
              </a:rPr>
              <a:t>len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latin typeface="Courier New"/>
                <a:cs typeface="Courier New"/>
              </a:rPr>
              <a:t>m.statements</a:t>
            </a:r>
            <a:r>
              <a:rPr lang="en-US" sz="1600" dirty="0" smtClean="0">
                <a:latin typeface="Courier New"/>
                <a:cs typeface="Courier New"/>
              </a:rPr>
              <a:t>[0].statements) </a:t>
            </a:r>
            <a:r>
              <a:rPr lang="en-US" sz="1600" dirty="0">
                <a:latin typeface="Courier New"/>
                <a:cs typeface="Courier New"/>
              </a:rPr>
              <a:t>&gt; 0</a:t>
            </a:r>
            <a:r>
              <a:rPr lang="en-US" sz="1600" dirty="0" smtClean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#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visit the </a:t>
            </a: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first statement inside the method’s block</a:t>
            </a:r>
            <a:endParaRPr lang="en-US" sz="1600" b="1" dirty="0">
              <a:solidFill>
                <a:srgbClr val="3366FF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ourier New"/>
                <a:cs typeface="Courier New"/>
              </a:rPr>
              <a:t>    </a:t>
            </a:r>
            <a:r>
              <a:rPr lang="en-US" sz="1600" b="1" dirty="0" smtClean="0">
                <a:solidFill>
                  <a:srgbClr val="3366FF"/>
                </a:solidFill>
                <a:latin typeface="Courier New"/>
                <a:cs typeface="Courier New"/>
              </a:rPr>
              <a:t>visit</a:t>
            </a:r>
            <a:r>
              <a:rPr lang="en-US" sz="1600" b="1" dirty="0" smtClean="0">
                <a:latin typeface="Courier New"/>
                <a:cs typeface="Courier New"/>
              </a:rPr>
              <a:t>(</a:t>
            </a:r>
            <a:r>
              <a:rPr lang="en-US" sz="1600" b="1" dirty="0" err="1" smtClean="0">
                <a:latin typeface="Courier New"/>
                <a:cs typeface="Courier New"/>
              </a:rPr>
              <a:t>m.statements</a:t>
            </a:r>
            <a:r>
              <a:rPr lang="en-US" sz="1600" b="1" dirty="0">
                <a:latin typeface="Courier New"/>
                <a:cs typeface="Courier New"/>
              </a:rPr>
              <a:t>[0</a:t>
            </a:r>
            <a:r>
              <a:rPr lang="en-US" sz="1600" b="1" dirty="0" smtClean="0">
                <a:latin typeface="Courier New"/>
                <a:cs typeface="Courier New"/>
              </a:rPr>
              <a:t>].statements[0], </a:t>
            </a:r>
            <a:r>
              <a:rPr lang="en-US" sz="1600" b="1" dirty="0">
                <a:solidFill>
                  <a:srgbClr val="660066"/>
                </a:solidFill>
                <a:latin typeface="Courier New"/>
                <a:cs typeface="Courier New"/>
              </a:rPr>
              <a:t>visitor</a:t>
            </a:r>
            <a:r>
              <a:rPr lang="en-US" sz="1600" b="1" dirty="0">
                <a:latin typeface="Courier New"/>
                <a:cs typeface="Courier New"/>
              </a:rPr>
              <a:t> {</a:t>
            </a:r>
          </a:p>
          <a:p>
            <a:pPr marL="0" indent="0">
              <a:buNone/>
            </a:pPr>
            <a:r>
              <a:rPr lang="en-US" sz="1600" b="1" dirty="0" smtClean="0">
                <a:latin typeface="Courier New"/>
                <a:cs typeface="Courier New"/>
              </a:rPr>
              <a:t>      </a:t>
            </a:r>
            <a:r>
              <a:rPr lang="en-US" sz="1600" b="1" dirty="0" smtClean="0">
                <a:solidFill>
                  <a:srgbClr val="3366FF"/>
                </a:solidFill>
                <a:latin typeface="Courier New"/>
                <a:cs typeface="Courier New"/>
              </a:rPr>
              <a:t>before</a:t>
            </a:r>
            <a:r>
              <a:rPr lang="en-US" sz="1600" b="1" dirty="0" smtClean="0">
                <a:latin typeface="Courier New"/>
                <a:cs typeface="Courier New"/>
              </a:rPr>
              <a:t> node: </a:t>
            </a:r>
            <a:r>
              <a:rPr lang="en-US" sz="1600" b="1" dirty="0" smtClean="0">
                <a:solidFill>
                  <a:srgbClr val="660066"/>
                </a:solidFill>
                <a:latin typeface="Courier New"/>
                <a:cs typeface="Courier New"/>
              </a:rPr>
              <a:t>Statement</a:t>
            </a:r>
            <a:r>
              <a:rPr lang="en-US" sz="1600" b="1" dirty="0" smtClean="0">
                <a:latin typeface="Courier New"/>
                <a:cs typeface="Courier New"/>
              </a:rPr>
              <a:t> -&gt;</a:t>
            </a: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  </a:t>
            </a:r>
            <a:r>
              <a:rPr lang="en-US" sz="1600" b="1" dirty="0">
                <a:latin typeface="Courier New"/>
                <a:cs typeface="Courier New"/>
              </a:rPr>
              <a:t>});</a:t>
            </a:r>
            <a:endParaRPr lang="en-US" sz="1600" b="1" dirty="0" smtClean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9211380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Opportunity: Assert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E681-85C0-4B75-A349-A0031478CC3A}" type="slidenum">
              <a:rPr lang="en-GB" altLang="en-US" smtClean="0"/>
              <a:pPr/>
              <a:t>62</a:t>
            </a:fld>
            <a:endParaRPr lang="en-GB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41719" y="1043842"/>
            <a:ext cx="8325554" cy="5670378"/>
          </a:xfrm>
          <a:prstGeom prst="rect">
            <a:avLst/>
          </a:prstGeom>
          <a:noFill/>
          <a:ln cap="flat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#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visit the method</a:t>
            </a:r>
            <a:endParaRPr lang="en-US" sz="1600" dirty="0" smtClean="0">
              <a:solidFill>
                <a:srgbClr val="3366FF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before</a:t>
            </a:r>
            <a:r>
              <a:rPr lang="en-US" sz="1600" dirty="0" smtClean="0">
                <a:latin typeface="Courier New"/>
                <a:cs typeface="Courier New"/>
              </a:rPr>
              <a:t> m: 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Method</a:t>
            </a:r>
            <a:r>
              <a:rPr lang="en-US" sz="1600" dirty="0">
                <a:latin typeface="Courier New"/>
                <a:cs typeface="Courier New"/>
              </a:rPr>
              <a:t> -</a:t>
            </a:r>
            <a:r>
              <a:rPr lang="en-US" sz="1600" dirty="0" smtClean="0">
                <a:latin typeface="Courier New"/>
                <a:cs typeface="Courier New"/>
              </a:rPr>
              <a:t>&gt;</a:t>
            </a:r>
            <a:endParaRPr lang="en-US" sz="16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</a:t>
            </a:r>
            <a:r>
              <a:rPr lang="en-US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if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800000"/>
                </a:solidFill>
                <a:latin typeface="Courier New"/>
                <a:cs typeface="Courier New"/>
              </a:rPr>
              <a:t>len</a:t>
            </a:r>
            <a:r>
              <a:rPr lang="en-US" sz="1600" dirty="0" smtClean="0"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latin typeface="Courier New"/>
                <a:cs typeface="Courier New"/>
              </a:rPr>
              <a:t>m.statements</a:t>
            </a:r>
            <a:r>
              <a:rPr lang="en-US" sz="1600" dirty="0">
                <a:latin typeface="Courier New"/>
                <a:cs typeface="Courier New"/>
              </a:rPr>
              <a:t>) &gt; </a:t>
            </a:r>
            <a:r>
              <a:rPr lang="en-US" sz="1600" dirty="0" smtClean="0">
                <a:latin typeface="Courier New"/>
                <a:cs typeface="Courier New"/>
              </a:rPr>
              <a:t>0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smtClean="0">
                <a:latin typeface="Courier New"/>
                <a:cs typeface="Courier New"/>
              </a:rPr>
              <a:t>     &amp;&amp; </a:t>
            </a:r>
            <a:r>
              <a:rPr lang="en-US" sz="1600" dirty="0" err="1">
                <a:solidFill>
                  <a:srgbClr val="800000"/>
                </a:solidFill>
                <a:latin typeface="Courier New"/>
                <a:cs typeface="Courier New"/>
              </a:rPr>
              <a:t>len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latin typeface="Courier New"/>
                <a:cs typeface="Courier New"/>
              </a:rPr>
              <a:t>m.statements</a:t>
            </a:r>
            <a:r>
              <a:rPr lang="en-US" sz="1600" dirty="0" smtClean="0">
                <a:latin typeface="Courier New"/>
                <a:cs typeface="Courier New"/>
              </a:rPr>
              <a:t>[0].statements) </a:t>
            </a:r>
            <a:r>
              <a:rPr lang="en-US" sz="1600" dirty="0">
                <a:latin typeface="Courier New"/>
                <a:cs typeface="Courier New"/>
              </a:rPr>
              <a:t>&gt; 0</a:t>
            </a:r>
            <a:r>
              <a:rPr lang="en-US" sz="1600" dirty="0" smtClean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#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visit the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first statement inside the method’s block</a:t>
            </a:r>
            <a:endParaRPr lang="en-US" sz="1600" dirty="0">
              <a:solidFill>
                <a:srgbClr val="3366FF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  </a:t>
            </a:r>
            <a:r>
              <a:rPr lang="en-US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visit</a:t>
            </a:r>
            <a:r>
              <a:rPr lang="en-US" sz="1600" dirty="0" smtClean="0"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latin typeface="Courier New"/>
                <a:cs typeface="Courier New"/>
              </a:rPr>
              <a:t>m.statements</a:t>
            </a:r>
            <a:r>
              <a:rPr lang="en-US" sz="1600" dirty="0">
                <a:latin typeface="Courier New"/>
                <a:cs typeface="Courier New"/>
              </a:rPr>
              <a:t>[0</a:t>
            </a:r>
            <a:r>
              <a:rPr lang="en-US" sz="1600" dirty="0" smtClean="0">
                <a:latin typeface="Courier New"/>
                <a:cs typeface="Courier New"/>
              </a:rPr>
              <a:t>].statements[0], 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visitor</a:t>
            </a:r>
            <a:r>
              <a:rPr lang="en-US" sz="1600" dirty="0">
                <a:latin typeface="Courier New"/>
                <a:cs typeface="Courier New"/>
              </a:rPr>
              <a:t> {</a:t>
            </a: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</a:t>
            </a:r>
            <a:r>
              <a:rPr lang="en-US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before</a:t>
            </a:r>
            <a:r>
              <a:rPr lang="en-US" sz="1600" dirty="0" smtClean="0">
                <a:latin typeface="Courier New"/>
                <a:cs typeface="Courier New"/>
              </a:rPr>
              <a:t> node: </a:t>
            </a:r>
            <a:r>
              <a:rPr lang="en-US" sz="1600" dirty="0" smtClean="0">
                <a:solidFill>
                  <a:srgbClr val="660066"/>
                </a:solidFill>
                <a:latin typeface="Courier New"/>
                <a:cs typeface="Courier New"/>
              </a:rPr>
              <a:t>Statement</a:t>
            </a:r>
            <a:r>
              <a:rPr lang="en-US" sz="1600" dirty="0" smtClean="0">
                <a:latin typeface="Courier New"/>
                <a:cs typeface="Courier New"/>
              </a:rPr>
              <a:t> -&gt;</a:t>
            </a: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    # look for: if (..) throw new </a:t>
            </a:r>
            <a:r>
              <a:rPr lang="en-US" sz="1600" b="1" dirty="0" err="1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IllegalArgEx</a:t>
            </a: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()</a:t>
            </a:r>
            <a:endParaRPr lang="en-US" sz="1600" b="1" dirty="0">
              <a:solidFill>
                <a:srgbClr val="3366FF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ourier New"/>
                <a:cs typeface="Courier New"/>
              </a:rPr>
              <a:t>        </a:t>
            </a:r>
            <a:r>
              <a:rPr lang="en-US" sz="1600" b="1" dirty="0" smtClean="0">
                <a:solidFill>
                  <a:srgbClr val="3366FF"/>
                </a:solidFill>
                <a:latin typeface="Courier New"/>
                <a:cs typeface="Courier New"/>
              </a:rPr>
              <a:t>if</a:t>
            </a:r>
            <a:r>
              <a:rPr lang="en-US" sz="1600" b="1" dirty="0" smtClean="0">
                <a:latin typeface="Courier New"/>
                <a:cs typeface="Courier New"/>
              </a:rPr>
              <a:t> </a:t>
            </a:r>
            <a:r>
              <a:rPr lang="en-US" sz="1600" b="1" dirty="0">
                <a:latin typeface="Courier New"/>
                <a:cs typeface="Courier New"/>
              </a:rPr>
              <a:t>(</a:t>
            </a:r>
            <a:r>
              <a:rPr lang="en-US" sz="1600" b="1" dirty="0" err="1">
                <a:latin typeface="Courier New"/>
                <a:cs typeface="Courier New"/>
              </a:rPr>
              <a:t>node.kind</a:t>
            </a:r>
            <a:r>
              <a:rPr lang="en-US" sz="1600" b="1" dirty="0">
                <a:latin typeface="Courier New"/>
                <a:cs typeface="Courier New"/>
              </a:rPr>
              <a:t> == </a:t>
            </a:r>
            <a:r>
              <a:rPr lang="en-US" sz="1600" b="1" dirty="0" err="1" smtClean="0">
                <a:solidFill>
                  <a:srgbClr val="660066"/>
                </a:solidFill>
                <a:latin typeface="Courier New"/>
                <a:cs typeface="Courier New"/>
              </a:rPr>
              <a:t>StatementKind.IF</a:t>
            </a:r>
            <a:endParaRPr lang="en-US" sz="1600" b="1" dirty="0" smtClean="0">
              <a:solidFill>
                <a:srgbClr val="660066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  </a:t>
            </a:r>
            <a:r>
              <a:rPr lang="en-US" sz="1600" dirty="0">
                <a:latin typeface="Courier New"/>
                <a:cs typeface="Courier New"/>
              </a:rPr>
              <a:t>});</a:t>
            </a:r>
            <a:endParaRPr lang="en-US" sz="1600" b="1" dirty="0" smtClean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9211380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Opportunity: Assert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E681-85C0-4B75-A349-A0031478CC3A}" type="slidenum">
              <a:rPr lang="en-GB" altLang="en-US" smtClean="0"/>
              <a:pPr/>
              <a:t>63</a:t>
            </a:fld>
            <a:endParaRPr lang="en-GB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41719" y="1043842"/>
            <a:ext cx="8325554" cy="5670378"/>
          </a:xfrm>
          <a:prstGeom prst="rect">
            <a:avLst/>
          </a:prstGeom>
          <a:noFill/>
          <a:ln cap="flat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#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visit the method</a:t>
            </a:r>
            <a:endParaRPr lang="en-US" sz="1600" dirty="0" smtClean="0">
              <a:solidFill>
                <a:srgbClr val="3366FF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before</a:t>
            </a:r>
            <a:r>
              <a:rPr lang="en-US" sz="1600" dirty="0" smtClean="0">
                <a:latin typeface="Courier New"/>
                <a:cs typeface="Courier New"/>
              </a:rPr>
              <a:t> m: 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Method</a:t>
            </a:r>
            <a:r>
              <a:rPr lang="en-US" sz="1600" dirty="0">
                <a:latin typeface="Courier New"/>
                <a:cs typeface="Courier New"/>
              </a:rPr>
              <a:t> -</a:t>
            </a:r>
            <a:r>
              <a:rPr lang="en-US" sz="1600" dirty="0" smtClean="0">
                <a:latin typeface="Courier New"/>
                <a:cs typeface="Courier New"/>
              </a:rPr>
              <a:t>&gt;</a:t>
            </a:r>
            <a:endParaRPr lang="en-US" sz="16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</a:t>
            </a:r>
            <a:r>
              <a:rPr lang="en-US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if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800000"/>
                </a:solidFill>
                <a:latin typeface="Courier New"/>
                <a:cs typeface="Courier New"/>
              </a:rPr>
              <a:t>len</a:t>
            </a:r>
            <a:r>
              <a:rPr lang="en-US" sz="1600" dirty="0" smtClean="0"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latin typeface="Courier New"/>
                <a:cs typeface="Courier New"/>
              </a:rPr>
              <a:t>m.statements</a:t>
            </a:r>
            <a:r>
              <a:rPr lang="en-US" sz="1600" dirty="0">
                <a:latin typeface="Courier New"/>
                <a:cs typeface="Courier New"/>
              </a:rPr>
              <a:t>) &gt; </a:t>
            </a:r>
            <a:r>
              <a:rPr lang="en-US" sz="1600" dirty="0" smtClean="0">
                <a:latin typeface="Courier New"/>
                <a:cs typeface="Courier New"/>
              </a:rPr>
              <a:t>0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smtClean="0">
                <a:latin typeface="Courier New"/>
                <a:cs typeface="Courier New"/>
              </a:rPr>
              <a:t>     &amp;&amp; </a:t>
            </a:r>
            <a:r>
              <a:rPr lang="en-US" sz="1600" dirty="0" err="1">
                <a:solidFill>
                  <a:srgbClr val="800000"/>
                </a:solidFill>
                <a:latin typeface="Courier New"/>
                <a:cs typeface="Courier New"/>
              </a:rPr>
              <a:t>len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latin typeface="Courier New"/>
                <a:cs typeface="Courier New"/>
              </a:rPr>
              <a:t>m.statements</a:t>
            </a:r>
            <a:r>
              <a:rPr lang="en-US" sz="1600" dirty="0" smtClean="0">
                <a:latin typeface="Courier New"/>
                <a:cs typeface="Courier New"/>
              </a:rPr>
              <a:t>[0].statements) </a:t>
            </a:r>
            <a:r>
              <a:rPr lang="en-US" sz="1600" dirty="0">
                <a:latin typeface="Courier New"/>
                <a:cs typeface="Courier New"/>
              </a:rPr>
              <a:t>&gt; 0</a:t>
            </a:r>
            <a:r>
              <a:rPr lang="en-US" sz="1600" dirty="0" smtClean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#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visit the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first statement inside the method’s block</a:t>
            </a:r>
            <a:endParaRPr lang="en-US" sz="1600" dirty="0">
              <a:solidFill>
                <a:srgbClr val="3366FF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  </a:t>
            </a:r>
            <a:r>
              <a:rPr lang="en-US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visit</a:t>
            </a:r>
            <a:r>
              <a:rPr lang="en-US" sz="1600" dirty="0" smtClean="0"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latin typeface="Courier New"/>
                <a:cs typeface="Courier New"/>
              </a:rPr>
              <a:t>m.statements</a:t>
            </a:r>
            <a:r>
              <a:rPr lang="en-US" sz="1600" dirty="0">
                <a:latin typeface="Courier New"/>
                <a:cs typeface="Courier New"/>
              </a:rPr>
              <a:t>[0</a:t>
            </a:r>
            <a:r>
              <a:rPr lang="en-US" sz="1600" dirty="0" smtClean="0">
                <a:latin typeface="Courier New"/>
                <a:cs typeface="Courier New"/>
              </a:rPr>
              <a:t>].statements[0], 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visitor</a:t>
            </a:r>
            <a:r>
              <a:rPr lang="en-US" sz="1600" dirty="0">
                <a:latin typeface="Courier New"/>
                <a:cs typeface="Courier New"/>
              </a:rPr>
              <a:t> {</a:t>
            </a: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</a:t>
            </a:r>
            <a:r>
              <a:rPr lang="en-US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before</a:t>
            </a:r>
            <a:r>
              <a:rPr lang="en-US" sz="1600" dirty="0" smtClean="0">
                <a:latin typeface="Courier New"/>
                <a:cs typeface="Courier New"/>
              </a:rPr>
              <a:t> node: </a:t>
            </a:r>
            <a:r>
              <a:rPr lang="en-US" sz="1600" dirty="0" smtClean="0">
                <a:solidFill>
                  <a:srgbClr val="660066"/>
                </a:solidFill>
                <a:latin typeface="Courier New"/>
                <a:cs typeface="Courier New"/>
              </a:rPr>
              <a:t>Statement</a:t>
            </a:r>
            <a:r>
              <a:rPr lang="en-US" sz="1600" dirty="0" smtClean="0">
                <a:latin typeface="Courier New"/>
                <a:cs typeface="Courier New"/>
              </a:rPr>
              <a:t> -&gt;</a:t>
            </a: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    # look for: if (..) throw new </a:t>
            </a:r>
            <a:r>
              <a:rPr lang="en-US" sz="1600" b="1" dirty="0" err="1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IllegalArgEx</a:t>
            </a: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()</a:t>
            </a:r>
            <a:endParaRPr lang="en-US" sz="1600" b="1" dirty="0">
              <a:solidFill>
                <a:srgbClr val="3366FF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  </a:t>
            </a:r>
            <a:r>
              <a:rPr lang="en-US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if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latin typeface="Courier New"/>
                <a:cs typeface="Courier New"/>
              </a:rPr>
              <a:t>node.kind</a:t>
            </a:r>
            <a:r>
              <a:rPr lang="en-US" sz="1600" dirty="0">
                <a:latin typeface="Courier New"/>
                <a:cs typeface="Courier New"/>
              </a:rPr>
              <a:t> == </a:t>
            </a:r>
            <a:r>
              <a:rPr lang="en-US" sz="1600" dirty="0" err="1" smtClean="0">
                <a:solidFill>
                  <a:srgbClr val="660066"/>
                </a:solidFill>
                <a:latin typeface="Courier New"/>
                <a:cs typeface="Courier New"/>
              </a:rPr>
              <a:t>StatementKind.IF</a:t>
            </a:r>
            <a:endParaRPr lang="en-US" sz="1600" dirty="0" smtClean="0">
              <a:solidFill>
                <a:srgbClr val="660066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dirty="0">
                <a:latin typeface="Courier New"/>
                <a:cs typeface="Courier New"/>
              </a:rPr>
              <a:t> </a:t>
            </a:r>
            <a:r>
              <a:rPr lang="en-US" sz="1600" b="1" dirty="0" smtClean="0">
                <a:latin typeface="Courier New"/>
                <a:cs typeface="Courier New"/>
              </a:rPr>
              <a:t>           &amp;&amp; </a:t>
            </a:r>
            <a:r>
              <a:rPr lang="en-US" sz="1600" b="1" dirty="0" err="1" smtClean="0">
                <a:latin typeface="Courier New"/>
                <a:cs typeface="Courier New"/>
              </a:rPr>
              <a:t>node.statements</a:t>
            </a:r>
            <a:r>
              <a:rPr lang="en-US" sz="1600" b="1" dirty="0">
                <a:latin typeface="Courier New"/>
                <a:cs typeface="Courier New"/>
              </a:rPr>
              <a:t>[0].kind == </a:t>
            </a:r>
            <a:r>
              <a:rPr lang="en-US" sz="1600" b="1" dirty="0" err="1" smtClean="0">
                <a:solidFill>
                  <a:srgbClr val="660066"/>
                </a:solidFill>
                <a:latin typeface="Courier New"/>
                <a:cs typeface="Courier New"/>
              </a:rPr>
              <a:t>StatementKind.THROW</a:t>
            </a:r>
            <a:endParaRPr lang="en-US" sz="1600" b="1" dirty="0">
              <a:solidFill>
                <a:srgbClr val="660066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smtClean="0">
                <a:latin typeface="Courier New"/>
                <a:cs typeface="Courier New"/>
              </a:rPr>
              <a:t>   }</a:t>
            </a:r>
            <a:r>
              <a:rPr lang="en-US" sz="1600" dirty="0">
                <a:latin typeface="Courier New"/>
                <a:cs typeface="Courier New"/>
              </a:rPr>
              <a:t>);</a:t>
            </a:r>
            <a:endParaRPr lang="en-US" sz="1600" b="1" dirty="0" smtClean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9211380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Opportunity: Assert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E681-85C0-4B75-A349-A0031478CC3A}" type="slidenum">
              <a:rPr lang="en-GB" altLang="en-US" smtClean="0"/>
              <a:pPr/>
              <a:t>64</a:t>
            </a:fld>
            <a:endParaRPr lang="en-GB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41719" y="1043842"/>
            <a:ext cx="8325554" cy="5670378"/>
          </a:xfrm>
          <a:prstGeom prst="rect">
            <a:avLst/>
          </a:prstGeom>
          <a:noFill/>
          <a:ln cap="flat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#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visit the method</a:t>
            </a:r>
            <a:endParaRPr lang="en-US" sz="1600" dirty="0" smtClean="0">
              <a:solidFill>
                <a:srgbClr val="3366FF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before</a:t>
            </a:r>
            <a:r>
              <a:rPr lang="en-US" sz="1600" dirty="0" smtClean="0">
                <a:latin typeface="Courier New"/>
                <a:cs typeface="Courier New"/>
              </a:rPr>
              <a:t> m: 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Method</a:t>
            </a:r>
            <a:r>
              <a:rPr lang="en-US" sz="1600" dirty="0">
                <a:latin typeface="Courier New"/>
                <a:cs typeface="Courier New"/>
              </a:rPr>
              <a:t> -</a:t>
            </a:r>
            <a:r>
              <a:rPr lang="en-US" sz="1600" dirty="0" smtClean="0">
                <a:latin typeface="Courier New"/>
                <a:cs typeface="Courier New"/>
              </a:rPr>
              <a:t>&gt;</a:t>
            </a:r>
            <a:endParaRPr lang="en-US" sz="16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</a:t>
            </a:r>
            <a:r>
              <a:rPr lang="en-US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if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800000"/>
                </a:solidFill>
                <a:latin typeface="Courier New"/>
                <a:cs typeface="Courier New"/>
              </a:rPr>
              <a:t>len</a:t>
            </a:r>
            <a:r>
              <a:rPr lang="en-US" sz="1600" dirty="0" smtClean="0"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latin typeface="Courier New"/>
                <a:cs typeface="Courier New"/>
              </a:rPr>
              <a:t>m.statements</a:t>
            </a:r>
            <a:r>
              <a:rPr lang="en-US" sz="1600" dirty="0">
                <a:latin typeface="Courier New"/>
                <a:cs typeface="Courier New"/>
              </a:rPr>
              <a:t>) &gt; </a:t>
            </a:r>
            <a:r>
              <a:rPr lang="en-US" sz="1600" dirty="0" smtClean="0">
                <a:latin typeface="Courier New"/>
                <a:cs typeface="Courier New"/>
              </a:rPr>
              <a:t>0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smtClean="0">
                <a:latin typeface="Courier New"/>
                <a:cs typeface="Courier New"/>
              </a:rPr>
              <a:t>     &amp;&amp; </a:t>
            </a:r>
            <a:r>
              <a:rPr lang="en-US" sz="1600" dirty="0" err="1">
                <a:solidFill>
                  <a:srgbClr val="800000"/>
                </a:solidFill>
                <a:latin typeface="Courier New"/>
                <a:cs typeface="Courier New"/>
              </a:rPr>
              <a:t>len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latin typeface="Courier New"/>
                <a:cs typeface="Courier New"/>
              </a:rPr>
              <a:t>m.statements</a:t>
            </a:r>
            <a:r>
              <a:rPr lang="en-US" sz="1600" dirty="0" smtClean="0">
                <a:latin typeface="Courier New"/>
                <a:cs typeface="Courier New"/>
              </a:rPr>
              <a:t>[0].statements) </a:t>
            </a:r>
            <a:r>
              <a:rPr lang="en-US" sz="1600" dirty="0">
                <a:latin typeface="Courier New"/>
                <a:cs typeface="Courier New"/>
              </a:rPr>
              <a:t>&gt; 0</a:t>
            </a:r>
            <a:r>
              <a:rPr lang="en-US" sz="1600" dirty="0" smtClean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#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visit the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first statement inside the method’s block</a:t>
            </a:r>
            <a:endParaRPr lang="en-US" sz="1600" dirty="0">
              <a:solidFill>
                <a:srgbClr val="3366FF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  </a:t>
            </a:r>
            <a:r>
              <a:rPr lang="en-US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visit</a:t>
            </a:r>
            <a:r>
              <a:rPr lang="en-US" sz="1600" dirty="0" smtClean="0"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latin typeface="Courier New"/>
                <a:cs typeface="Courier New"/>
              </a:rPr>
              <a:t>m.statements</a:t>
            </a:r>
            <a:r>
              <a:rPr lang="en-US" sz="1600" dirty="0">
                <a:latin typeface="Courier New"/>
                <a:cs typeface="Courier New"/>
              </a:rPr>
              <a:t>[0</a:t>
            </a:r>
            <a:r>
              <a:rPr lang="en-US" sz="1600" dirty="0" smtClean="0">
                <a:latin typeface="Courier New"/>
                <a:cs typeface="Courier New"/>
              </a:rPr>
              <a:t>].statements[0], 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visitor</a:t>
            </a:r>
            <a:r>
              <a:rPr lang="en-US" sz="1600" dirty="0">
                <a:latin typeface="Courier New"/>
                <a:cs typeface="Courier New"/>
              </a:rPr>
              <a:t> {</a:t>
            </a: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</a:t>
            </a:r>
            <a:r>
              <a:rPr lang="en-US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before</a:t>
            </a:r>
            <a:r>
              <a:rPr lang="en-US" sz="1600" dirty="0" smtClean="0">
                <a:latin typeface="Courier New"/>
                <a:cs typeface="Courier New"/>
              </a:rPr>
              <a:t> node: </a:t>
            </a:r>
            <a:r>
              <a:rPr lang="en-US" sz="1600" dirty="0" smtClean="0">
                <a:solidFill>
                  <a:srgbClr val="660066"/>
                </a:solidFill>
                <a:latin typeface="Courier New"/>
                <a:cs typeface="Courier New"/>
              </a:rPr>
              <a:t>Statement</a:t>
            </a:r>
            <a:r>
              <a:rPr lang="en-US" sz="1600" dirty="0" smtClean="0">
                <a:latin typeface="Courier New"/>
                <a:cs typeface="Courier New"/>
              </a:rPr>
              <a:t> -&gt;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    # look for: if (..) throw new </a:t>
            </a:r>
            <a:r>
              <a:rPr lang="en-US" sz="1600" b="1" dirty="0" err="1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IllegalArgEx</a:t>
            </a: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()</a:t>
            </a:r>
            <a:endParaRPr lang="en-US" sz="1600" b="1" dirty="0">
              <a:solidFill>
                <a:srgbClr val="3366FF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  </a:t>
            </a:r>
            <a:r>
              <a:rPr lang="en-US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if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latin typeface="Courier New"/>
                <a:cs typeface="Courier New"/>
              </a:rPr>
              <a:t>node.kind</a:t>
            </a:r>
            <a:r>
              <a:rPr lang="en-US" sz="1600" dirty="0">
                <a:latin typeface="Courier New"/>
                <a:cs typeface="Courier New"/>
              </a:rPr>
              <a:t> == </a:t>
            </a:r>
            <a:r>
              <a:rPr lang="en-US" sz="1600" dirty="0" err="1" smtClean="0">
                <a:solidFill>
                  <a:srgbClr val="660066"/>
                </a:solidFill>
                <a:latin typeface="Courier New"/>
                <a:cs typeface="Courier New"/>
              </a:rPr>
              <a:t>StatementKind.IF</a:t>
            </a:r>
            <a:endParaRPr lang="en-US" sz="1600" dirty="0" smtClean="0">
              <a:solidFill>
                <a:srgbClr val="660066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smtClean="0">
                <a:latin typeface="Courier New"/>
                <a:cs typeface="Courier New"/>
              </a:rPr>
              <a:t>           &amp;&amp; </a:t>
            </a:r>
            <a:r>
              <a:rPr lang="en-US" sz="1600" dirty="0" err="1" smtClean="0">
                <a:latin typeface="Courier New"/>
                <a:cs typeface="Courier New"/>
              </a:rPr>
              <a:t>node.statements</a:t>
            </a:r>
            <a:r>
              <a:rPr lang="en-US" sz="1600" dirty="0">
                <a:latin typeface="Courier New"/>
                <a:cs typeface="Courier New"/>
              </a:rPr>
              <a:t>[0].kind == </a:t>
            </a:r>
            <a:r>
              <a:rPr lang="en-US" sz="1600" dirty="0" err="1" smtClean="0">
                <a:solidFill>
                  <a:srgbClr val="660066"/>
                </a:solidFill>
                <a:latin typeface="Courier New"/>
                <a:cs typeface="Courier New"/>
              </a:rPr>
              <a:t>StatementKind.THROW</a:t>
            </a:r>
            <a:endParaRPr lang="en-US" sz="1600" dirty="0">
              <a:solidFill>
                <a:srgbClr val="660066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dirty="0">
                <a:latin typeface="Courier New"/>
                <a:cs typeface="Courier New"/>
              </a:rPr>
              <a:t> </a:t>
            </a:r>
            <a:r>
              <a:rPr lang="en-US" sz="1600" b="1" dirty="0" smtClean="0">
                <a:latin typeface="Courier New"/>
                <a:cs typeface="Courier New"/>
              </a:rPr>
              <a:t>           &amp;&amp; </a:t>
            </a:r>
            <a:r>
              <a:rPr lang="en-US" sz="1600" b="1" dirty="0" smtClean="0">
                <a:solidFill>
                  <a:srgbClr val="800000"/>
                </a:solidFill>
                <a:latin typeface="Courier New"/>
                <a:cs typeface="Courier New"/>
              </a:rPr>
              <a:t>match</a:t>
            </a:r>
            <a:r>
              <a:rPr lang="en-US" sz="1600" b="1" dirty="0">
                <a:latin typeface="Courier New"/>
                <a:cs typeface="Courier New"/>
              </a:rPr>
              <a:t>(</a:t>
            </a:r>
            <a:r>
              <a:rPr lang="en-US" sz="1600" b="1" dirty="0">
                <a:solidFill>
                  <a:srgbClr val="008000"/>
                </a:solidFill>
                <a:latin typeface="Courier New"/>
                <a:cs typeface="Courier New"/>
              </a:rPr>
              <a:t>`</a:t>
            </a:r>
            <a:r>
              <a:rPr lang="en-US" sz="1600" b="1" dirty="0" smtClean="0">
                <a:solidFill>
                  <a:srgbClr val="008000"/>
                </a:solidFill>
                <a:latin typeface="Courier New"/>
                <a:cs typeface="Courier New"/>
              </a:rPr>
              <a:t>^(java\.</a:t>
            </a:r>
            <a:r>
              <a:rPr lang="en-US" sz="16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lang</a:t>
            </a:r>
            <a:r>
              <a:rPr lang="en-US" sz="1600" b="1" dirty="0" smtClean="0">
                <a:solidFill>
                  <a:srgbClr val="008000"/>
                </a:solidFill>
                <a:latin typeface="Courier New"/>
                <a:cs typeface="Courier New"/>
              </a:rPr>
              <a:t>\.)?</a:t>
            </a:r>
            <a:r>
              <a:rPr lang="en-US" sz="16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IllegalArgumentException</a:t>
            </a:r>
            <a:r>
              <a:rPr lang="en-US" sz="1600" b="1" dirty="0">
                <a:solidFill>
                  <a:srgbClr val="008000"/>
                </a:solidFill>
                <a:latin typeface="Courier New"/>
                <a:cs typeface="Courier New"/>
              </a:rPr>
              <a:t>$`</a:t>
            </a:r>
            <a:r>
              <a:rPr lang="en-US" sz="1600" b="1" dirty="0" smtClean="0">
                <a:latin typeface="Courier New"/>
                <a:cs typeface="Courier New"/>
              </a:rPr>
              <a:t>,</a:t>
            </a:r>
          </a:p>
          <a:p>
            <a:pPr marL="0" indent="0">
              <a:buNone/>
            </a:pPr>
            <a:r>
              <a:rPr lang="en-US" sz="1600" b="1" dirty="0">
                <a:latin typeface="Courier New"/>
                <a:cs typeface="Courier New"/>
              </a:rPr>
              <a:t> </a:t>
            </a:r>
            <a:r>
              <a:rPr lang="en-US" sz="1600" b="1" dirty="0" smtClean="0">
                <a:latin typeface="Courier New"/>
                <a:cs typeface="Courier New"/>
              </a:rPr>
              <a:t>                    </a:t>
            </a:r>
            <a:r>
              <a:rPr lang="en-US" sz="1600" b="1" dirty="0" err="1" smtClean="0">
                <a:latin typeface="Courier New"/>
                <a:cs typeface="Courier New"/>
              </a:rPr>
              <a:t>node.statements</a:t>
            </a:r>
            <a:r>
              <a:rPr lang="en-US" sz="1600" b="1" dirty="0">
                <a:latin typeface="Courier New"/>
                <a:cs typeface="Courier New"/>
              </a:rPr>
              <a:t>[0].</a:t>
            </a:r>
            <a:r>
              <a:rPr lang="en-US" sz="1600" b="1" dirty="0" err="1">
                <a:latin typeface="Courier New"/>
                <a:cs typeface="Courier New"/>
              </a:rPr>
              <a:t>expression.new_type.name</a:t>
            </a:r>
            <a:r>
              <a:rPr lang="en-US" sz="1600" b="1" dirty="0">
                <a:latin typeface="Courier New"/>
                <a:cs typeface="Courier New"/>
              </a:rPr>
              <a:t>)</a:t>
            </a:r>
            <a:r>
              <a:rPr lang="en-US" sz="1600" b="1" dirty="0" smtClean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endParaRPr lang="en-US" sz="16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smtClean="0">
                <a:latin typeface="Courier New"/>
                <a:cs typeface="Courier New"/>
              </a:rPr>
              <a:t>   }</a:t>
            </a:r>
            <a:r>
              <a:rPr lang="en-US" sz="1600" dirty="0">
                <a:latin typeface="Courier New"/>
                <a:cs typeface="Courier New"/>
              </a:rPr>
              <a:t>);</a:t>
            </a:r>
            <a:endParaRPr lang="en-US" sz="1600" dirty="0" smtClean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2503066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Opportunity: Assert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E681-85C0-4B75-A349-A0031478CC3A}" type="slidenum">
              <a:rPr lang="en-GB" altLang="en-US" smtClean="0"/>
              <a:pPr/>
              <a:t>65</a:t>
            </a:fld>
            <a:endParaRPr lang="en-GB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41719" y="1043842"/>
            <a:ext cx="8325554" cy="5670378"/>
          </a:xfrm>
          <a:prstGeom prst="rect">
            <a:avLst/>
          </a:prstGeom>
          <a:noFill/>
          <a:ln cap="flat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#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visit the method</a:t>
            </a:r>
            <a:endParaRPr lang="en-US" sz="1600" dirty="0" smtClean="0">
              <a:solidFill>
                <a:srgbClr val="3366FF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before</a:t>
            </a:r>
            <a:r>
              <a:rPr lang="en-US" sz="1600" dirty="0" smtClean="0">
                <a:latin typeface="Courier New"/>
                <a:cs typeface="Courier New"/>
              </a:rPr>
              <a:t> m: 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Method</a:t>
            </a:r>
            <a:r>
              <a:rPr lang="en-US" sz="1600" dirty="0">
                <a:latin typeface="Courier New"/>
                <a:cs typeface="Courier New"/>
              </a:rPr>
              <a:t> -</a:t>
            </a:r>
            <a:r>
              <a:rPr lang="en-US" sz="1600" dirty="0" smtClean="0">
                <a:latin typeface="Courier New"/>
                <a:cs typeface="Courier New"/>
              </a:rPr>
              <a:t>&gt;</a:t>
            </a:r>
            <a:endParaRPr lang="en-US" sz="16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</a:t>
            </a:r>
            <a:r>
              <a:rPr lang="en-US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if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800000"/>
                </a:solidFill>
                <a:latin typeface="Courier New"/>
                <a:cs typeface="Courier New"/>
              </a:rPr>
              <a:t>len</a:t>
            </a:r>
            <a:r>
              <a:rPr lang="en-US" sz="1600" dirty="0" smtClean="0"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latin typeface="Courier New"/>
                <a:cs typeface="Courier New"/>
              </a:rPr>
              <a:t>m.statements</a:t>
            </a:r>
            <a:r>
              <a:rPr lang="en-US" sz="1600" dirty="0">
                <a:latin typeface="Courier New"/>
                <a:cs typeface="Courier New"/>
              </a:rPr>
              <a:t>) &gt; </a:t>
            </a:r>
            <a:r>
              <a:rPr lang="en-US" sz="1600" dirty="0" smtClean="0">
                <a:latin typeface="Courier New"/>
                <a:cs typeface="Courier New"/>
              </a:rPr>
              <a:t>0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smtClean="0">
                <a:latin typeface="Courier New"/>
                <a:cs typeface="Courier New"/>
              </a:rPr>
              <a:t>     &amp;&amp; </a:t>
            </a:r>
            <a:r>
              <a:rPr lang="en-US" sz="1600" dirty="0" err="1">
                <a:solidFill>
                  <a:srgbClr val="800000"/>
                </a:solidFill>
                <a:latin typeface="Courier New"/>
                <a:cs typeface="Courier New"/>
              </a:rPr>
              <a:t>len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latin typeface="Courier New"/>
                <a:cs typeface="Courier New"/>
              </a:rPr>
              <a:t>m.statements</a:t>
            </a:r>
            <a:r>
              <a:rPr lang="en-US" sz="1600" dirty="0" smtClean="0">
                <a:latin typeface="Courier New"/>
                <a:cs typeface="Courier New"/>
              </a:rPr>
              <a:t>[0].statements) </a:t>
            </a:r>
            <a:r>
              <a:rPr lang="en-US" sz="1600" dirty="0">
                <a:latin typeface="Courier New"/>
                <a:cs typeface="Courier New"/>
              </a:rPr>
              <a:t>&gt; 0</a:t>
            </a:r>
            <a:r>
              <a:rPr lang="en-US" sz="1600" dirty="0" smtClean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#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visit the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first statement inside the method’s block</a:t>
            </a:r>
            <a:endParaRPr lang="en-US" sz="1600" dirty="0">
              <a:solidFill>
                <a:srgbClr val="3366FF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  </a:t>
            </a:r>
            <a:r>
              <a:rPr lang="en-US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visit</a:t>
            </a:r>
            <a:r>
              <a:rPr lang="en-US" sz="1600" dirty="0" smtClean="0"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latin typeface="Courier New"/>
                <a:cs typeface="Courier New"/>
              </a:rPr>
              <a:t>m.statements</a:t>
            </a:r>
            <a:r>
              <a:rPr lang="en-US" sz="1600" dirty="0">
                <a:latin typeface="Courier New"/>
                <a:cs typeface="Courier New"/>
              </a:rPr>
              <a:t>[0</a:t>
            </a:r>
            <a:r>
              <a:rPr lang="en-US" sz="1600" dirty="0" smtClean="0">
                <a:latin typeface="Courier New"/>
                <a:cs typeface="Courier New"/>
              </a:rPr>
              <a:t>].statements[0], 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visitor</a:t>
            </a:r>
            <a:r>
              <a:rPr lang="en-US" sz="1600" dirty="0">
                <a:latin typeface="Courier New"/>
                <a:cs typeface="Courier New"/>
              </a:rPr>
              <a:t> {</a:t>
            </a: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</a:t>
            </a:r>
            <a:r>
              <a:rPr lang="en-US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before</a:t>
            </a:r>
            <a:r>
              <a:rPr lang="en-US" sz="1600" dirty="0" smtClean="0">
                <a:latin typeface="Courier New"/>
                <a:cs typeface="Courier New"/>
              </a:rPr>
              <a:t> node: </a:t>
            </a:r>
            <a:r>
              <a:rPr lang="en-US" sz="1600" dirty="0" smtClean="0">
                <a:solidFill>
                  <a:srgbClr val="660066"/>
                </a:solidFill>
                <a:latin typeface="Courier New"/>
                <a:cs typeface="Courier New"/>
              </a:rPr>
              <a:t>Statement</a:t>
            </a:r>
            <a:r>
              <a:rPr lang="en-US" sz="1600" dirty="0" smtClean="0">
                <a:latin typeface="Courier New"/>
                <a:cs typeface="Courier New"/>
              </a:rPr>
              <a:t> -&gt;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    # look for: if (..) throw new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IllegalArgEx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()</a:t>
            </a:r>
            <a:endParaRPr lang="en-US" sz="1600" dirty="0">
              <a:solidFill>
                <a:srgbClr val="3366FF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  </a:t>
            </a:r>
            <a:r>
              <a:rPr lang="en-US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if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latin typeface="Courier New"/>
                <a:cs typeface="Courier New"/>
              </a:rPr>
              <a:t>node.kind</a:t>
            </a:r>
            <a:r>
              <a:rPr lang="en-US" sz="1600" dirty="0">
                <a:latin typeface="Courier New"/>
                <a:cs typeface="Courier New"/>
              </a:rPr>
              <a:t> == </a:t>
            </a:r>
            <a:r>
              <a:rPr lang="en-US" sz="1600" dirty="0" err="1" smtClean="0">
                <a:solidFill>
                  <a:srgbClr val="660066"/>
                </a:solidFill>
                <a:latin typeface="Courier New"/>
                <a:cs typeface="Courier New"/>
              </a:rPr>
              <a:t>StatementKind.IF</a:t>
            </a:r>
            <a:endParaRPr lang="en-US" sz="1600" dirty="0" smtClean="0">
              <a:solidFill>
                <a:srgbClr val="660066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smtClean="0">
                <a:latin typeface="Courier New"/>
                <a:cs typeface="Courier New"/>
              </a:rPr>
              <a:t>           &amp;&amp; </a:t>
            </a:r>
            <a:r>
              <a:rPr lang="en-US" sz="1600" dirty="0" err="1" smtClean="0">
                <a:latin typeface="Courier New"/>
                <a:cs typeface="Courier New"/>
              </a:rPr>
              <a:t>node.statements</a:t>
            </a:r>
            <a:r>
              <a:rPr lang="en-US" sz="1600" dirty="0">
                <a:latin typeface="Courier New"/>
                <a:cs typeface="Courier New"/>
              </a:rPr>
              <a:t>[0].kind == </a:t>
            </a:r>
            <a:r>
              <a:rPr lang="en-US" sz="1600" dirty="0" err="1" smtClean="0">
                <a:solidFill>
                  <a:srgbClr val="660066"/>
                </a:solidFill>
                <a:latin typeface="Courier New"/>
                <a:cs typeface="Courier New"/>
              </a:rPr>
              <a:t>StatementKind.THROW</a:t>
            </a:r>
            <a:endParaRPr lang="en-US" sz="1600" dirty="0">
              <a:solidFill>
                <a:srgbClr val="660066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smtClean="0">
                <a:latin typeface="Courier New"/>
                <a:cs typeface="Courier New"/>
              </a:rPr>
              <a:t>           &amp;&amp; </a:t>
            </a:r>
            <a:r>
              <a:rPr lang="en-US" sz="1600" dirty="0" smtClean="0">
                <a:solidFill>
                  <a:srgbClr val="800000"/>
                </a:solidFill>
                <a:latin typeface="Courier New"/>
                <a:cs typeface="Courier New"/>
              </a:rPr>
              <a:t>match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008000"/>
                </a:solidFill>
                <a:latin typeface="Courier New"/>
                <a:cs typeface="Courier New"/>
              </a:rPr>
              <a:t>`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  <a:cs typeface="Courier New"/>
              </a:rPr>
              <a:t>^(java\.</a:t>
            </a:r>
            <a:r>
              <a:rPr lang="en-US" sz="16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lang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  <a:cs typeface="Courier New"/>
              </a:rPr>
              <a:t>\.)?</a:t>
            </a:r>
            <a:r>
              <a:rPr lang="en-US" sz="16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IllegalArgumentException</a:t>
            </a:r>
            <a:r>
              <a:rPr lang="en-US" sz="1600" dirty="0">
                <a:solidFill>
                  <a:srgbClr val="008000"/>
                </a:solidFill>
                <a:latin typeface="Courier New"/>
                <a:cs typeface="Courier New"/>
              </a:rPr>
              <a:t>$`</a:t>
            </a:r>
            <a:r>
              <a:rPr lang="en-US" sz="1600" dirty="0" smtClean="0">
                <a:latin typeface="Courier New"/>
                <a:cs typeface="Courier New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smtClean="0">
                <a:latin typeface="Courier New"/>
                <a:cs typeface="Courier New"/>
              </a:rPr>
              <a:t>                    </a:t>
            </a:r>
            <a:r>
              <a:rPr lang="en-US" sz="1600" dirty="0" err="1" smtClean="0">
                <a:latin typeface="Courier New"/>
                <a:cs typeface="Courier New"/>
              </a:rPr>
              <a:t>node.statements</a:t>
            </a:r>
            <a:r>
              <a:rPr lang="en-US" sz="1600" dirty="0">
                <a:latin typeface="Courier New"/>
                <a:cs typeface="Courier New"/>
              </a:rPr>
              <a:t>[0].</a:t>
            </a:r>
            <a:r>
              <a:rPr lang="en-US" sz="1600" dirty="0" err="1">
                <a:latin typeface="Courier New"/>
                <a:cs typeface="Courier New"/>
              </a:rPr>
              <a:t>expression.new_type.name</a:t>
            </a:r>
            <a:r>
              <a:rPr lang="en-US" sz="1600" dirty="0">
                <a:latin typeface="Courier New"/>
                <a:cs typeface="Courier New"/>
              </a:rPr>
              <a:t>)</a:t>
            </a:r>
            <a:r>
              <a:rPr lang="en-US" sz="1600" dirty="0" smtClean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endParaRPr lang="en-US" sz="16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ourier New"/>
                <a:cs typeface="Courier New"/>
              </a:rPr>
              <a:t>              </a:t>
            </a: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# found one!</a:t>
            </a:r>
          </a:p>
          <a:p>
            <a:pPr marL="0" indent="0">
              <a:buNone/>
            </a:pPr>
            <a:r>
              <a:rPr lang="en-US" sz="1600" b="1" dirty="0" smtClean="0">
                <a:latin typeface="Courier New"/>
                <a:cs typeface="Courier New"/>
              </a:rPr>
              <a:t>              o &lt;&lt; 1;</a:t>
            </a: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  });</a:t>
            </a:r>
            <a:endParaRPr lang="en-US" sz="16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2503066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1086C-DDBE-4C96-ADEB-03C022E9ADA0}" type="slidenum">
              <a:rPr lang="en-GB" altLang="en-US" smtClean="0">
                <a:latin typeface="Arial" charset="0"/>
              </a:rPr>
              <a:pPr>
                <a:defRPr/>
              </a:pPr>
              <a:t>66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 smtClean="0"/>
              <a:t>Opportunity: Binary Literals</a:t>
            </a:r>
            <a:endParaRPr lang="en-GB" altLang="en-US" dirty="0" smtClean="0"/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3019425" y="2836863"/>
            <a:ext cx="292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int 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x = 1 &lt;&lt; 5;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079625" y="1990725"/>
            <a:ext cx="4986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tx1"/>
                </a:solidFill>
              </a:rPr>
              <a:t>Find where literal 1 is shifted left.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22288" y="3865563"/>
            <a:ext cx="35020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short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[] phases = {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0x7,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0xE,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0xD,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0xB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932363" y="3865563"/>
            <a:ext cx="3502025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short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[] phases = {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0b0111,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0b1110,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0b1101,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0b1011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339020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ldLvl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Opportunity: Binary Literals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E681-85C0-4B75-A349-A0031478CC3A}" type="slidenum">
              <a:rPr lang="en-GB" altLang="en-US" smtClean="0"/>
              <a:pPr/>
              <a:t>67</a:t>
            </a:fld>
            <a:endParaRPr lang="en-GB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41719" y="1043842"/>
            <a:ext cx="8325554" cy="5670378"/>
          </a:xfrm>
          <a:prstGeom prst="rect">
            <a:avLst/>
          </a:prstGeom>
          <a:noFill/>
          <a:ln cap="flat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solidFill>
                  <a:srgbClr val="3366FF"/>
                </a:solidFill>
                <a:latin typeface="Courier New"/>
                <a:cs typeface="Courier New"/>
              </a:rPr>
              <a:t>before</a:t>
            </a:r>
            <a:r>
              <a:rPr lang="en-US" sz="1600" b="1" dirty="0" smtClean="0">
                <a:latin typeface="Courier New"/>
                <a:cs typeface="Courier New"/>
              </a:rPr>
              <a:t> e: </a:t>
            </a:r>
            <a:r>
              <a:rPr lang="en-US" sz="1600" b="1" dirty="0">
                <a:solidFill>
                  <a:srgbClr val="660066"/>
                </a:solidFill>
                <a:latin typeface="Courier New"/>
                <a:cs typeface="Courier New"/>
              </a:rPr>
              <a:t>Expression</a:t>
            </a:r>
            <a:r>
              <a:rPr lang="en-US" sz="1600" b="1" dirty="0">
                <a:latin typeface="Courier New"/>
                <a:cs typeface="Courier New"/>
              </a:rPr>
              <a:t> -</a:t>
            </a:r>
            <a:r>
              <a:rPr lang="en-US" sz="1600" b="1" dirty="0" smtClean="0">
                <a:latin typeface="Courier New"/>
                <a:cs typeface="Courier New"/>
              </a:rPr>
              <a:t>&gt;</a:t>
            </a:r>
            <a:endParaRPr lang="en-US" sz="16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# look for &lt;&lt; operator on 2 literal operands</a:t>
            </a:r>
            <a:endParaRPr lang="en-US" sz="16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ourier New"/>
                <a:cs typeface="Courier New"/>
              </a:rPr>
              <a:t>  </a:t>
            </a:r>
            <a:r>
              <a:rPr lang="en-US" sz="1600" b="1" dirty="0" smtClean="0">
                <a:solidFill>
                  <a:srgbClr val="3366FF"/>
                </a:solidFill>
                <a:latin typeface="Courier New"/>
                <a:cs typeface="Courier New"/>
              </a:rPr>
              <a:t>if</a:t>
            </a:r>
            <a:r>
              <a:rPr lang="en-US" sz="1600" b="1" dirty="0" smtClean="0">
                <a:latin typeface="Courier New"/>
                <a:cs typeface="Courier New"/>
              </a:rPr>
              <a:t> (</a:t>
            </a:r>
            <a:r>
              <a:rPr lang="en-US" sz="1600" b="1" dirty="0" err="1" smtClean="0">
                <a:latin typeface="Courier New"/>
                <a:cs typeface="Courier New"/>
              </a:rPr>
              <a:t>e.kind</a:t>
            </a:r>
            <a:r>
              <a:rPr lang="en-US" sz="1600" b="1" dirty="0" smtClean="0">
                <a:latin typeface="Courier New"/>
                <a:cs typeface="Courier New"/>
              </a:rPr>
              <a:t> == </a:t>
            </a:r>
            <a:r>
              <a:rPr lang="en-US" sz="1600" b="1" dirty="0" err="1" smtClean="0">
                <a:solidFill>
                  <a:srgbClr val="660066"/>
                </a:solidFill>
                <a:latin typeface="Courier New"/>
                <a:cs typeface="Courier New"/>
              </a:rPr>
              <a:t>ExpressionKind.BIT_LSHIFT</a:t>
            </a:r>
            <a:endParaRPr lang="en-US" sz="1600" b="1" dirty="0" smtClean="0">
              <a:solidFill>
                <a:srgbClr val="660066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ourier New"/>
                <a:cs typeface="Courier New"/>
              </a:rPr>
              <a:t>      &amp;</a:t>
            </a:r>
            <a:r>
              <a:rPr lang="en-US" sz="1600" b="1" dirty="0">
                <a:latin typeface="Courier New"/>
                <a:cs typeface="Courier New"/>
              </a:rPr>
              <a:t>&amp; </a:t>
            </a:r>
            <a:r>
              <a:rPr lang="en-US" sz="1600" b="1" dirty="0" err="1">
                <a:solidFill>
                  <a:srgbClr val="800000"/>
                </a:solidFill>
                <a:latin typeface="Courier New"/>
                <a:cs typeface="Courier New"/>
              </a:rPr>
              <a:t>len</a:t>
            </a:r>
            <a:r>
              <a:rPr lang="en-US" sz="1600" b="1" dirty="0" smtClean="0">
                <a:latin typeface="Courier New"/>
                <a:cs typeface="Courier New"/>
              </a:rPr>
              <a:t>(</a:t>
            </a:r>
            <a:r>
              <a:rPr lang="en-US" sz="1600" b="1" dirty="0" err="1" smtClean="0">
                <a:latin typeface="Courier New"/>
                <a:cs typeface="Courier New"/>
              </a:rPr>
              <a:t>e.expressions</a:t>
            </a:r>
            <a:r>
              <a:rPr lang="en-US" sz="1600" b="1" dirty="0">
                <a:latin typeface="Courier New"/>
                <a:cs typeface="Courier New"/>
              </a:rPr>
              <a:t>) == </a:t>
            </a:r>
            <a:r>
              <a:rPr lang="en-US" sz="1600" b="1" dirty="0" smtClean="0">
                <a:latin typeface="Courier New"/>
                <a:cs typeface="Courier New"/>
              </a:rPr>
              <a:t>2</a:t>
            </a:r>
            <a:endParaRPr lang="en-US" sz="16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ourier New"/>
                <a:cs typeface="Courier New"/>
              </a:rPr>
              <a:t>      &amp;&amp; </a:t>
            </a:r>
            <a:r>
              <a:rPr lang="en-US" sz="1600" b="1" dirty="0" err="1" smtClean="0">
                <a:latin typeface="Courier New"/>
                <a:cs typeface="Courier New"/>
              </a:rPr>
              <a:t>e.expressions</a:t>
            </a:r>
            <a:r>
              <a:rPr lang="en-US" sz="1600" b="1" dirty="0">
                <a:latin typeface="Courier New"/>
                <a:cs typeface="Courier New"/>
              </a:rPr>
              <a:t>[0].kind == </a:t>
            </a:r>
            <a:r>
              <a:rPr lang="en-US" sz="1600" b="1" dirty="0" err="1" smtClean="0">
                <a:solidFill>
                  <a:srgbClr val="660066"/>
                </a:solidFill>
                <a:latin typeface="Courier New"/>
                <a:cs typeface="Courier New"/>
              </a:rPr>
              <a:t>ExpressionKind.LITERAL</a:t>
            </a:r>
            <a:endParaRPr lang="en-US" sz="1600" b="1" dirty="0" smtClean="0">
              <a:solidFill>
                <a:srgbClr val="660066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dirty="0">
                <a:latin typeface="Courier New"/>
                <a:cs typeface="Courier New"/>
              </a:rPr>
              <a:t> </a:t>
            </a:r>
            <a:r>
              <a:rPr lang="en-US" sz="1600" b="1" dirty="0" smtClean="0">
                <a:latin typeface="Courier New"/>
                <a:cs typeface="Courier New"/>
              </a:rPr>
              <a:t>     &amp;</a:t>
            </a:r>
            <a:r>
              <a:rPr lang="en-US" sz="1600" b="1" dirty="0">
                <a:latin typeface="Courier New"/>
                <a:cs typeface="Courier New"/>
              </a:rPr>
              <a:t>&amp; </a:t>
            </a:r>
            <a:r>
              <a:rPr lang="en-US" sz="1600" b="1" dirty="0" err="1" smtClean="0">
                <a:latin typeface="Courier New"/>
                <a:cs typeface="Courier New"/>
              </a:rPr>
              <a:t>e.expressions</a:t>
            </a:r>
            <a:r>
              <a:rPr lang="en-US" sz="1600" b="1" dirty="0">
                <a:latin typeface="Courier New"/>
                <a:cs typeface="Courier New"/>
              </a:rPr>
              <a:t>[1].kind == </a:t>
            </a:r>
            <a:r>
              <a:rPr lang="en-US" sz="1600" b="1" dirty="0" err="1">
                <a:solidFill>
                  <a:srgbClr val="660066"/>
                </a:solidFill>
                <a:latin typeface="Courier New"/>
                <a:cs typeface="Courier New"/>
              </a:rPr>
              <a:t>ExpressionKind.LITERAL</a:t>
            </a:r>
            <a:r>
              <a:rPr lang="en-US" sz="1600" b="1" dirty="0" smtClean="0">
                <a:latin typeface="Courier New"/>
                <a:cs typeface="Courier New"/>
              </a:rPr>
              <a:t>)</a:t>
            </a:r>
            <a:endParaRPr lang="en-US" sz="1600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>
              <a:solidFill>
                <a:srgbClr val="800000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solidFill>
                <a:srgbClr val="800000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8417846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Opportunity: Binary Literals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E681-85C0-4B75-A349-A0031478CC3A}" type="slidenum">
              <a:rPr lang="en-GB" altLang="en-US" smtClean="0"/>
              <a:pPr/>
              <a:t>68</a:t>
            </a:fld>
            <a:endParaRPr lang="en-GB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41719" y="1043842"/>
            <a:ext cx="8325554" cy="5670378"/>
          </a:xfrm>
          <a:prstGeom prst="rect">
            <a:avLst/>
          </a:prstGeom>
          <a:noFill/>
          <a:ln cap="flat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before</a:t>
            </a:r>
            <a:r>
              <a:rPr lang="en-US" sz="1600" dirty="0" smtClean="0">
                <a:latin typeface="Courier New"/>
                <a:cs typeface="Courier New"/>
              </a:rPr>
              <a:t> e: 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Expression</a:t>
            </a:r>
            <a:r>
              <a:rPr lang="en-US" sz="1600" dirty="0">
                <a:latin typeface="Courier New"/>
                <a:cs typeface="Courier New"/>
              </a:rPr>
              <a:t> -</a:t>
            </a:r>
            <a:r>
              <a:rPr lang="en-US" sz="1600" dirty="0" smtClean="0">
                <a:latin typeface="Courier New"/>
                <a:cs typeface="Courier New"/>
              </a:rPr>
              <a:t>&gt;</a:t>
            </a:r>
            <a:endParaRPr lang="en-US" sz="16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# look for &lt;&lt; operator on 2 literal operands</a:t>
            </a:r>
            <a:endParaRPr lang="en-US" sz="16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</a:t>
            </a:r>
            <a:r>
              <a:rPr lang="en-US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if</a:t>
            </a:r>
            <a:r>
              <a:rPr lang="en-US" sz="1600" dirty="0" smtClean="0">
                <a:latin typeface="Courier New"/>
                <a:cs typeface="Courier New"/>
              </a:rPr>
              <a:t> (</a:t>
            </a:r>
            <a:r>
              <a:rPr lang="en-US" sz="1600" dirty="0" err="1" smtClean="0">
                <a:latin typeface="Courier New"/>
                <a:cs typeface="Courier New"/>
              </a:rPr>
              <a:t>e.kind</a:t>
            </a:r>
            <a:r>
              <a:rPr lang="en-US" sz="1600" dirty="0" smtClean="0">
                <a:latin typeface="Courier New"/>
                <a:cs typeface="Courier New"/>
              </a:rPr>
              <a:t> == </a:t>
            </a:r>
            <a:r>
              <a:rPr lang="en-US" sz="1600" dirty="0" err="1" smtClean="0">
                <a:solidFill>
                  <a:srgbClr val="660066"/>
                </a:solidFill>
                <a:latin typeface="Courier New"/>
                <a:cs typeface="Courier New"/>
              </a:rPr>
              <a:t>ExpressionKind.BIT_LSHIFT</a:t>
            </a:r>
            <a:endParaRPr lang="en-US" sz="1600" dirty="0" smtClean="0">
              <a:solidFill>
                <a:srgbClr val="660066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&amp;</a:t>
            </a:r>
            <a:r>
              <a:rPr lang="en-US" sz="1600" dirty="0">
                <a:latin typeface="Courier New"/>
                <a:cs typeface="Courier New"/>
              </a:rPr>
              <a:t>&amp; </a:t>
            </a:r>
            <a:r>
              <a:rPr lang="en-US" sz="1600" dirty="0" err="1">
                <a:solidFill>
                  <a:srgbClr val="800000"/>
                </a:solidFill>
                <a:latin typeface="Courier New"/>
                <a:cs typeface="Courier New"/>
              </a:rPr>
              <a:t>len</a:t>
            </a:r>
            <a:r>
              <a:rPr lang="en-US" sz="1600" dirty="0" smtClean="0"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latin typeface="Courier New"/>
                <a:cs typeface="Courier New"/>
              </a:rPr>
              <a:t>e.expressions</a:t>
            </a:r>
            <a:r>
              <a:rPr lang="en-US" sz="1600" dirty="0">
                <a:latin typeface="Courier New"/>
                <a:cs typeface="Courier New"/>
              </a:rPr>
              <a:t>) == </a:t>
            </a:r>
            <a:r>
              <a:rPr lang="en-US" sz="1600" dirty="0" smtClean="0">
                <a:latin typeface="Courier New"/>
                <a:cs typeface="Courier New"/>
              </a:rPr>
              <a:t>2</a:t>
            </a:r>
            <a:endParaRPr lang="en-US" sz="16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&amp;&amp; </a:t>
            </a:r>
            <a:r>
              <a:rPr lang="en-US" sz="1600" dirty="0" err="1" smtClean="0">
                <a:latin typeface="Courier New"/>
                <a:cs typeface="Courier New"/>
              </a:rPr>
              <a:t>e.expressions</a:t>
            </a:r>
            <a:r>
              <a:rPr lang="en-US" sz="1600" dirty="0">
                <a:latin typeface="Courier New"/>
                <a:cs typeface="Courier New"/>
              </a:rPr>
              <a:t>[0].kind == </a:t>
            </a:r>
            <a:r>
              <a:rPr lang="en-US" sz="1600" dirty="0" err="1" smtClean="0">
                <a:solidFill>
                  <a:srgbClr val="660066"/>
                </a:solidFill>
                <a:latin typeface="Courier New"/>
                <a:cs typeface="Courier New"/>
              </a:rPr>
              <a:t>ExpressionKind.LITERAL</a:t>
            </a:r>
            <a:endParaRPr lang="en-US" sz="1600" dirty="0" smtClean="0">
              <a:solidFill>
                <a:srgbClr val="660066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smtClean="0">
                <a:latin typeface="Courier New"/>
                <a:cs typeface="Courier New"/>
              </a:rPr>
              <a:t>     &amp;</a:t>
            </a:r>
            <a:r>
              <a:rPr lang="en-US" sz="1600" dirty="0">
                <a:latin typeface="Courier New"/>
                <a:cs typeface="Courier New"/>
              </a:rPr>
              <a:t>&amp; </a:t>
            </a:r>
            <a:r>
              <a:rPr lang="en-US" sz="1600" dirty="0" err="1" smtClean="0">
                <a:latin typeface="Courier New"/>
                <a:cs typeface="Courier New"/>
              </a:rPr>
              <a:t>e.expressions</a:t>
            </a:r>
            <a:r>
              <a:rPr lang="en-US" sz="1600" dirty="0">
                <a:latin typeface="Courier New"/>
                <a:cs typeface="Courier New"/>
              </a:rPr>
              <a:t>[1].kind == </a:t>
            </a:r>
            <a:r>
              <a:rPr lang="en-US" sz="1600" dirty="0" err="1">
                <a:solidFill>
                  <a:srgbClr val="660066"/>
                </a:solidFill>
                <a:latin typeface="Courier New"/>
                <a:cs typeface="Courier New"/>
              </a:rPr>
              <a:t>ExpressionKind.LITERAL</a:t>
            </a:r>
            <a:r>
              <a:rPr lang="en-US" sz="1600" dirty="0" smtClean="0">
                <a:latin typeface="Courier New"/>
                <a:cs typeface="Courier New"/>
              </a:rPr>
              <a:t>)</a:t>
            </a:r>
            <a:endParaRPr lang="en-US" sz="16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#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look for </a:t>
            </a: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1 &lt;&lt; [0-9]+</a:t>
            </a:r>
            <a:endParaRPr lang="en-US" sz="16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ourier New"/>
                <a:cs typeface="Courier New"/>
              </a:rPr>
              <a:t>    </a:t>
            </a:r>
            <a:r>
              <a:rPr lang="en-US" sz="1600" b="1" dirty="0">
                <a:solidFill>
                  <a:srgbClr val="3366FF"/>
                </a:solidFill>
                <a:latin typeface="Courier New"/>
                <a:cs typeface="Courier New"/>
              </a:rPr>
              <a:t>if</a:t>
            </a:r>
            <a:r>
              <a:rPr lang="en-US" sz="1600" b="1" dirty="0">
                <a:latin typeface="Courier New"/>
                <a:cs typeface="Courier New"/>
              </a:rPr>
              <a:t> </a:t>
            </a:r>
            <a:r>
              <a:rPr lang="en-US" sz="1600" b="1" dirty="0" smtClean="0">
                <a:latin typeface="Courier New"/>
                <a:cs typeface="Courier New"/>
              </a:rPr>
              <a:t>(</a:t>
            </a:r>
            <a:r>
              <a:rPr lang="en-US" sz="1600" b="1" dirty="0" err="1">
                <a:solidFill>
                  <a:srgbClr val="800000"/>
                </a:solidFill>
                <a:latin typeface="Courier New"/>
                <a:cs typeface="Courier New"/>
              </a:rPr>
              <a:t>def</a:t>
            </a:r>
            <a:r>
              <a:rPr lang="en-US" sz="1600" b="1" dirty="0" smtClean="0">
                <a:latin typeface="Courier New"/>
                <a:cs typeface="Courier New"/>
              </a:rPr>
              <a:t>(</a:t>
            </a:r>
            <a:r>
              <a:rPr lang="en-US" sz="1600" b="1" dirty="0" err="1">
                <a:latin typeface="Courier New"/>
                <a:cs typeface="Courier New"/>
              </a:rPr>
              <a:t>e</a:t>
            </a:r>
            <a:r>
              <a:rPr lang="en-US" sz="1600" b="1" dirty="0" err="1" smtClean="0">
                <a:latin typeface="Courier New"/>
                <a:cs typeface="Courier New"/>
              </a:rPr>
              <a:t>.expressions</a:t>
            </a:r>
            <a:r>
              <a:rPr lang="en-US" sz="1600" b="1" dirty="0">
                <a:latin typeface="Courier New"/>
                <a:cs typeface="Courier New"/>
              </a:rPr>
              <a:t>[0].literal</a:t>
            </a:r>
            <a:r>
              <a:rPr lang="en-US" sz="1600" b="1" dirty="0" smtClean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sz="1600" b="1" dirty="0" smtClean="0">
                <a:latin typeface="Courier New"/>
                <a:cs typeface="Courier New"/>
              </a:rPr>
              <a:t>        &amp;&amp; </a:t>
            </a:r>
            <a:r>
              <a:rPr lang="en-US" sz="1600" b="1" dirty="0" err="1" smtClean="0">
                <a:latin typeface="Courier New"/>
                <a:cs typeface="Courier New"/>
              </a:rPr>
              <a:t>e.expressions</a:t>
            </a:r>
            <a:r>
              <a:rPr lang="en-US" sz="1600" b="1" dirty="0">
                <a:latin typeface="Courier New"/>
                <a:cs typeface="Courier New"/>
              </a:rPr>
              <a:t>[0].literal == </a:t>
            </a:r>
            <a:r>
              <a:rPr lang="en-US" sz="1600" b="1" dirty="0">
                <a:solidFill>
                  <a:srgbClr val="008000"/>
                </a:solidFill>
                <a:latin typeface="Courier New"/>
                <a:cs typeface="Courier New"/>
              </a:rPr>
              <a:t>"</a:t>
            </a:r>
            <a:r>
              <a:rPr lang="en-US" sz="1600" b="1" dirty="0" smtClean="0">
                <a:solidFill>
                  <a:srgbClr val="008000"/>
                </a:solidFill>
                <a:latin typeface="Courier New"/>
                <a:cs typeface="Courier New"/>
              </a:rPr>
              <a:t>1”</a:t>
            </a:r>
          </a:p>
          <a:p>
            <a:pPr marL="0" indent="0">
              <a:buNone/>
            </a:pPr>
            <a:endParaRPr lang="en-US" sz="16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2380886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Opportunity: Binary Literals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E681-85C0-4B75-A349-A0031478CC3A}" type="slidenum">
              <a:rPr lang="en-GB" altLang="en-US" smtClean="0"/>
              <a:pPr/>
              <a:t>69</a:t>
            </a:fld>
            <a:endParaRPr lang="en-GB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41719" y="1043842"/>
            <a:ext cx="8325554" cy="5670378"/>
          </a:xfrm>
          <a:prstGeom prst="rect">
            <a:avLst/>
          </a:prstGeom>
          <a:noFill/>
          <a:ln cap="flat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before</a:t>
            </a:r>
            <a:r>
              <a:rPr lang="en-US" sz="1600" dirty="0" smtClean="0">
                <a:latin typeface="Courier New"/>
                <a:cs typeface="Courier New"/>
              </a:rPr>
              <a:t> e: 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Expression</a:t>
            </a:r>
            <a:r>
              <a:rPr lang="en-US" sz="1600" dirty="0">
                <a:latin typeface="Courier New"/>
                <a:cs typeface="Courier New"/>
              </a:rPr>
              <a:t> -</a:t>
            </a:r>
            <a:r>
              <a:rPr lang="en-US" sz="1600" dirty="0" smtClean="0">
                <a:latin typeface="Courier New"/>
                <a:cs typeface="Courier New"/>
              </a:rPr>
              <a:t>&gt;</a:t>
            </a:r>
            <a:endParaRPr lang="en-US" sz="16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# look for &lt;&lt; operator on 2 literal operands</a:t>
            </a:r>
            <a:endParaRPr lang="en-US" sz="16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</a:t>
            </a:r>
            <a:r>
              <a:rPr lang="en-US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if</a:t>
            </a:r>
            <a:r>
              <a:rPr lang="en-US" sz="1600" dirty="0" smtClean="0">
                <a:latin typeface="Courier New"/>
                <a:cs typeface="Courier New"/>
              </a:rPr>
              <a:t> (</a:t>
            </a:r>
            <a:r>
              <a:rPr lang="en-US" sz="1600" dirty="0" err="1" smtClean="0">
                <a:latin typeface="Courier New"/>
                <a:cs typeface="Courier New"/>
              </a:rPr>
              <a:t>e.kind</a:t>
            </a:r>
            <a:r>
              <a:rPr lang="en-US" sz="1600" dirty="0" smtClean="0">
                <a:latin typeface="Courier New"/>
                <a:cs typeface="Courier New"/>
              </a:rPr>
              <a:t> == </a:t>
            </a:r>
            <a:r>
              <a:rPr lang="en-US" sz="1600" dirty="0" err="1" smtClean="0">
                <a:solidFill>
                  <a:srgbClr val="660066"/>
                </a:solidFill>
                <a:latin typeface="Courier New"/>
                <a:cs typeface="Courier New"/>
              </a:rPr>
              <a:t>ExpressionKind.BIT_LSHIFT</a:t>
            </a:r>
            <a:endParaRPr lang="en-US" sz="1600" dirty="0" smtClean="0">
              <a:solidFill>
                <a:srgbClr val="660066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&amp;</a:t>
            </a:r>
            <a:r>
              <a:rPr lang="en-US" sz="1600" dirty="0">
                <a:latin typeface="Courier New"/>
                <a:cs typeface="Courier New"/>
              </a:rPr>
              <a:t>&amp; </a:t>
            </a:r>
            <a:r>
              <a:rPr lang="en-US" sz="1600" dirty="0" err="1">
                <a:solidFill>
                  <a:srgbClr val="800000"/>
                </a:solidFill>
                <a:latin typeface="Courier New"/>
                <a:cs typeface="Courier New"/>
              </a:rPr>
              <a:t>len</a:t>
            </a:r>
            <a:r>
              <a:rPr lang="en-US" sz="1600" dirty="0" smtClean="0"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latin typeface="Courier New"/>
                <a:cs typeface="Courier New"/>
              </a:rPr>
              <a:t>e.expressions</a:t>
            </a:r>
            <a:r>
              <a:rPr lang="en-US" sz="1600" dirty="0">
                <a:latin typeface="Courier New"/>
                <a:cs typeface="Courier New"/>
              </a:rPr>
              <a:t>) == </a:t>
            </a:r>
            <a:r>
              <a:rPr lang="en-US" sz="1600" dirty="0" smtClean="0">
                <a:latin typeface="Courier New"/>
                <a:cs typeface="Courier New"/>
              </a:rPr>
              <a:t>2</a:t>
            </a:r>
            <a:endParaRPr lang="en-US" sz="16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&amp;&amp; </a:t>
            </a:r>
            <a:r>
              <a:rPr lang="en-US" sz="1600" dirty="0" err="1" smtClean="0">
                <a:latin typeface="Courier New"/>
                <a:cs typeface="Courier New"/>
              </a:rPr>
              <a:t>e.expressions</a:t>
            </a:r>
            <a:r>
              <a:rPr lang="en-US" sz="1600" dirty="0">
                <a:latin typeface="Courier New"/>
                <a:cs typeface="Courier New"/>
              </a:rPr>
              <a:t>[0].kind == </a:t>
            </a:r>
            <a:r>
              <a:rPr lang="en-US" sz="1600" dirty="0" err="1" smtClean="0">
                <a:solidFill>
                  <a:srgbClr val="660066"/>
                </a:solidFill>
                <a:latin typeface="Courier New"/>
                <a:cs typeface="Courier New"/>
              </a:rPr>
              <a:t>ExpressionKind.LITERAL</a:t>
            </a:r>
            <a:endParaRPr lang="en-US" sz="1600" dirty="0" smtClean="0">
              <a:solidFill>
                <a:srgbClr val="660066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smtClean="0">
                <a:latin typeface="Courier New"/>
                <a:cs typeface="Courier New"/>
              </a:rPr>
              <a:t>     &amp;</a:t>
            </a:r>
            <a:r>
              <a:rPr lang="en-US" sz="1600" dirty="0">
                <a:latin typeface="Courier New"/>
                <a:cs typeface="Courier New"/>
              </a:rPr>
              <a:t>&amp; </a:t>
            </a:r>
            <a:r>
              <a:rPr lang="en-US" sz="1600" dirty="0" err="1" smtClean="0">
                <a:latin typeface="Courier New"/>
                <a:cs typeface="Courier New"/>
              </a:rPr>
              <a:t>e.expressions</a:t>
            </a:r>
            <a:r>
              <a:rPr lang="en-US" sz="1600" dirty="0">
                <a:latin typeface="Courier New"/>
                <a:cs typeface="Courier New"/>
              </a:rPr>
              <a:t>[1].kind == </a:t>
            </a:r>
            <a:r>
              <a:rPr lang="en-US" sz="1600" dirty="0" err="1">
                <a:solidFill>
                  <a:srgbClr val="660066"/>
                </a:solidFill>
                <a:latin typeface="Courier New"/>
                <a:cs typeface="Courier New"/>
              </a:rPr>
              <a:t>ExpressionKind.LITERAL</a:t>
            </a:r>
            <a:r>
              <a:rPr lang="en-US" sz="1600" dirty="0" smtClean="0">
                <a:latin typeface="Courier New"/>
                <a:cs typeface="Courier New"/>
              </a:rPr>
              <a:t>)</a:t>
            </a:r>
            <a:endParaRPr lang="en-US" sz="16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#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look for </a:t>
            </a: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1 &lt;&lt; [0-9]+</a:t>
            </a:r>
            <a:endParaRPr lang="en-US" sz="16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3366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smtClean="0"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800000"/>
                </a:solidFill>
                <a:latin typeface="Courier New"/>
                <a:cs typeface="Courier New"/>
              </a:rPr>
              <a:t>def</a:t>
            </a:r>
            <a:r>
              <a:rPr lang="en-US" sz="1600" dirty="0" smtClean="0">
                <a:latin typeface="Courier New"/>
                <a:cs typeface="Courier New"/>
              </a:rPr>
              <a:t>(</a:t>
            </a:r>
            <a:r>
              <a:rPr lang="en-US" sz="1600" dirty="0" err="1">
                <a:latin typeface="Courier New"/>
                <a:cs typeface="Courier New"/>
              </a:rPr>
              <a:t>e</a:t>
            </a:r>
            <a:r>
              <a:rPr lang="en-US" sz="1600" dirty="0" err="1" smtClean="0">
                <a:latin typeface="Courier New"/>
                <a:cs typeface="Courier New"/>
              </a:rPr>
              <a:t>.expressions</a:t>
            </a:r>
            <a:r>
              <a:rPr lang="en-US" sz="1600" dirty="0">
                <a:latin typeface="Courier New"/>
                <a:cs typeface="Courier New"/>
              </a:rPr>
              <a:t>[0].literal</a:t>
            </a:r>
            <a:r>
              <a:rPr lang="en-US" sz="1600" dirty="0" smtClean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  &amp;&amp; </a:t>
            </a:r>
            <a:r>
              <a:rPr lang="en-US" sz="1600" dirty="0" err="1" smtClean="0">
                <a:latin typeface="Courier New"/>
                <a:cs typeface="Courier New"/>
              </a:rPr>
              <a:t>e.expressions</a:t>
            </a:r>
            <a:r>
              <a:rPr lang="en-US" sz="1600" dirty="0">
                <a:latin typeface="Courier New"/>
                <a:cs typeface="Courier New"/>
              </a:rPr>
              <a:t>[0].literal == </a:t>
            </a:r>
            <a:r>
              <a:rPr lang="en-US" sz="1600" dirty="0">
                <a:solidFill>
                  <a:srgbClr val="008000"/>
                </a:solidFill>
                <a:latin typeface="Courier New"/>
                <a:cs typeface="Courier New"/>
              </a:rPr>
              <a:t>"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  <a:cs typeface="Courier New"/>
              </a:rPr>
              <a:t>1”</a:t>
            </a:r>
          </a:p>
          <a:p>
            <a:pPr marL="0" indent="0">
              <a:buNone/>
            </a:pPr>
            <a:r>
              <a:rPr lang="en-US" sz="1600" b="1" dirty="0" smtClean="0">
                <a:latin typeface="Courier New"/>
                <a:cs typeface="Courier New"/>
              </a:rPr>
              <a:t>        &amp;</a:t>
            </a:r>
            <a:r>
              <a:rPr lang="en-US" sz="1600" b="1" dirty="0">
                <a:latin typeface="Courier New"/>
                <a:cs typeface="Courier New"/>
              </a:rPr>
              <a:t>&amp; </a:t>
            </a:r>
            <a:r>
              <a:rPr lang="en-US" sz="1600" b="1" dirty="0" err="1">
                <a:solidFill>
                  <a:srgbClr val="800000"/>
                </a:solidFill>
                <a:latin typeface="Courier New"/>
                <a:cs typeface="Courier New"/>
              </a:rPr>
              <a:t>def</a:t>
            </a:r>
            <a:r>
              <a:rPr lang="en-US" sz="1600" b="1" dirty="0" smtClean="0">
                <a:latin typeface="Courier New"/>
                <a:cs typeface="Courier New"/>
              </a:rPr>
              <a:t>(</a:t>
            </a:r>
            <a:r>
              <a:rPr lang="en-US" sz="1600" b="1" dirty="0" err="1" smtClean="0">
                <a:latin typeface="Courier New"/>
                <a:cs typeface="Courier New"/>
              </a:rPr>
              <a:t>e.expressions</a:t>
            </a:r>
            <a:r>
              <a:rPr lang="en-US" sz="1600" b="1" dirty="0">
                <a:latin typeface="Courier New"/>
                <a:cs typeface="Courier New"/>
              </a:rPr>
              <a:t>[1].literal))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800000"/>
                </a:solidFill>
                <a:latin typeface="Courier New"/>
                <a:cs typeface="Courier New"/>
              </a:rPr>
              <a:t>        </a:t>
            </a:r>
            <a:r>
              <a:rPr lang="en-US" sz="1600" b="1" dirty="0">
                <a:latin typeface="Courier New"/>
                <a:cs typeface="Courier New"/>
              </a:rPr>
              <a:t>&amp;&amp;</a:t>
            </a:r>
            <a:r>
              <a:rPr lang="en-US" sz="1600" b="1" dirty="0" smtClean="0">
                <a:solidFill>
                  <a:srgbClr val="800000"/>
                </a:solidFill>
                <a:latin typeface="Courier New"/>
                <a:cs typeface="Courier New"/>
              </a:rPr>
              <a:t> match</a:t>
            </a:r>
            <a:r>
              <a:rPr lang="en-US" sz="1600" b="1" dirty="0" smtClean="0">
                <a:latin typeface="Courier New"/>
                <a:cs typeface="Courier New"/>
              </a:rPr>
              <a:t>(</a:t>
            </a:r>
            <a:r>
              <a:rPr lang="en-US" sz="1600" b="1" dirty="0" smtClean="0">
                <a:solidFill>
                  <a:srgbClr val="008000"/>
                </a:solidFill>
                <a:latin typeface="Courier New"/>
                <a:cs typeface="Courier New"/>
              </a:rPr>
              <a:t>`^[0-9]+$`</a:t>
            </a:r>
            <a:r>
              <a:rPr lang="en-US" sz="1600" b="1" dirty="0" smtClean="0">
                <a:latin typeface="Courier New"/>
                <a:cs typeface="Courier New"/>
              </a:rPr>
              <a:t>, </a:t>
            </a:r>
            <a:r>
              <a:rPr lang="en-US" sz="1600" b="1" dirty="0" err="1" smtClean="0">
                <a:latin typeface="Courier New"/>
                <a:cs typeface="Courier New"/>
              </a:rPr>
              <a:t>e.expressions</a:t>
            </a:r>
            <a:r>
              <a:rPr lang="en-US" sz="1600" b="1" dirty="0" smtClean="0">
                <a:latin typeface="Courier New"/>
                <a:cs typeface="Courier New"/>
              </a:rPr>
              <a:t>[1].literal))</a:t>
            </a: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29481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8470-ABEC-488A-B722-B621CE80B80E}" type="slidenum">
              <a:rPr lang="en-GB" altLang="en-US"/>
              <a:pPr/>
              <a:t>7</a:t>
            </a:fld>
            <a:endParaRPr lang="en-GB" altLang="en-US"/>
          </a:p>
        </p:txBody>
      </p:sp>
      <p:grpSp>
        <p:nvGrpSpPr>
          <p:cNvPr id="14338" name="Group 2"/>
          <p:cNvGrpSpPr>
            <a:grpSpLocks noChangeAspect="1"/>
          </p:cNvGrpSpPr>
          <p:nvPr/>
        </p:nvGrpSpPr>
        <p:grpSpPr bwMode="auto">
          <a:xfrm>
            <a:off x="746125" y="774700"/>
            <a:ext cx="7870825" cy="5180013"/>
            <a:chOff x="0" y="0"/>
            <a:chExt cx="12393" cy="8158"/>
          </a:xfrm>
        </p:grpSpPr>
        <p:pic>
          <p:nvPicPr>
            <p:cNvPr id="14339" name="Picture 3" descr="find-bu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6" y="6238"/>
              <a:ext cx="1920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0" name="Picture 4" descr="branchmangement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072" cy="46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1" name="Picture 5" descr="collaboration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1" y="4112"/>
              <a:ext cx="5022" cy="3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2" name="Picture 6" descr="Wikipedia-log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" y="5104"/>
              <a:ext cx="2623" cy="2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3" name="Picture 7" descr="mail_ic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9" y="568"/>
              <a:ext cx="2739" cy="2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4344" name="Picture 8" descr="dashboar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611188"/>
            <a:ext cx="28575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5" name="Picture 9" descr="6a00d83452098b69e2019aff53c4ce970c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3743325"/>
            <a:ext cx="2354262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Software-Development-Life-Cycle-by-5-Elements-RPO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2979738"/>
            <a:ext cx="291782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47" name="AutoShape 11"/>
          <p:cNvCxnSpPr>
            <a:cxnSpLocks noChangeShapeType="1"/>
            <a:endCxn id="14344" idx="1"/>
          </p:cNvCxnSpPr>
          <p:nvPr/>
        </p:nvCxnSpPr>
        <p:spPr bwMode="auto">
          <a:xfrm>
            <a:off x="4616450" y="1584325"/>
            <a:ext cx="1306513" cy="7938"/>
          </a:xfrm>
          <a:prstGeom prst="straightConnector1">
            <a:avLst/>
          </a:prstGeom>
          <a:noFill/>
          <a:ln w="38100" cap="flat" cmpd="sng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8" name="AutoShape 12"/>
          <p:cNvCxnSpPr>
            <a:cxnSpLocks noChangeShapeType="1"/>
            <a:stCxn id="14345" idx="1"/>
            <a:endCxn id="14346" idx="3"/>
          </p:cNvCxnSpPr>
          <p:nvPr/>
        </p:nvCxnSpPr>
        <p:spPr bwMode="auto">
          <a:xfrm flipH="1">
            <a:off x="4475163" y="4918075"/>
            <a:ext cx="996950" cy="125413"/>
          </a:xfrm>
          <a:prstGeom prst="straightConnector1">
            <a:avLst/>
          </a:prstGeom>
          <a:noFill/>
          <a:ln w="38100" cap="flat" cmpd="sng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49" name="Curve 289"/>
          <p:cNvSpPr>
            <a:spLocks/>
          </p:cNvSpPr>
          <p:nvPr/>
        </p:nvSpPr>
        <p:spPr bwMode="auto">
          <a:xfrm>
            <a:off x="274638" y="3222625"/>
            <a:ext cx="1455737" cy="2068513"/>
          </a:xfrm>
          <a:custGeom>
            <a:avLst/>
            <a:gdLst>
              <a:gd name="T0" fmla="*/ 21600 w 21600"/>
              <a:gd name="T1" fmla="*/ 21600 h 21600"/>
              <a:gd name="T2" fmla="*/ 6528 w 21600"/>
              <a:gd name="T3" fmla="*/ 17335 h 21600"/>
              <a:gd name="T4" fmla="*/ 461 w 21600"/>
              <a:gd name="T5" fmla="*/ 8800 h 21600"/>
              <a:gd name="T6" fmla="*/ 8704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8359" y="20731"/>
                  <a:pt x="10757" y="19895"/>
                  <a:pt x="6528" y="17335"/>
                </a:cubicBezTo>
                <a:cubicBezTo>
                  <a:pt x="2298" y="14775"/>
                  <a:pt x="0" y="12282"/>
                  <a:pt x="461" y="8800"/>
                </a:cubicBezTo>
                <a:cubicBezTo>
                  <a:pt x="960" y="5318"/>
                  <a:pt x="5199" y="2148"/>
                  <a:pt x="8704" y="0"/>
                </a:cubicBezTo>
              </a:path>
            </a:pathLst>
          </a:custGeom>
          <a:noFill/>
          <a:ln w="38100" cap="flat" cmpd="sng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Curve 289"/>
          <p:cNvSpPr>
            <a:spLocks/>
          </p:cNvSpPr>
          <p:nvPr/>
        </p:nvSpPr>
        <p:spPr bwMode="auto">
          <a:xfrm>
            <a:off x="7272338" y="2555875"/>
            <a:ext cx="1111250" cy="1987550"/>
          </a:xfrm>
          <a:custGeom>
            <a:avLst/>
            <a:gdLst>
              <a:gd name="T0" fmla="*/ 3062 w 21600"/>
              <a:gd name="T1" fmla="*/ 0 h 21600"/>
              <a:gd name="T2" fmla="*/ 17363 w 21600"/>
              <a:gd name="T3" fmla="*/ 5831 h 21600"/>
              <a:gd name="T4" fmla="*/ 21118 w 21600"/>
              <a:gd name="T5" fmla="*/ 13380 h 21600"/>
              <a:gd name="T6" fmla="*/ 4075 w 21600"/>
              <a:gd name="T7" fmla="*/ 1910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062" y="0"/>
                </a:moveTo>
                <a:cubicBezTo>
                  <a:pt x="1741" y="1014"/>
                  <a:pt x="13757" y="3153"/>
                  <a:pt x="17363" y="5831"/>
                </a:cubicBezTo>
                <a:cubicBezTo>
                  <a:pt x="20970" y="8508"/>
                  <a:pt x="21600" y="9833"/>
                  <a:pt x="21118" y="13380"/>
                </a:cubicBezTo>
                <a:cubicBezTo>
                  <a:pt x="20710" y="16928"/>
                  <a:pt x="0" y="21600"/>
                  <a:pt x="4075" y="19108"/>
                </a:cubicBezTo>
              </a:path>
            </a:pathLst>
          </a:custGeom>
          <a:noFill/>
          <a:ln w="38100" cap="flat" cmpd="sng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65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43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238333 -0.246481 " pathEditMode="relative" rAng="0" ptsTypes="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1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 animBg="1"/>
      <p:bldP spid="1435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Opportunity: Binary Literals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E681-85C0-4B75-A349-A0031478CC3A}" type="slidenum">
              <a:rPr lang="en-GB" altLang="en-US" smtClean="0"/>
              <a:pPr/>
              <a:t>70</a:t>
            </a:fld>
            <a:endParaRPr lang="en-GB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41719" y="1043842"/>
            <a:ext cx="8325554" cy="5670378"/>
          </a:xfrm>
          <a:prstGeom prst="rect">
            <a:avLst/>
          </a:prstGeom>
          <a:noFill/>
          <a:ln cap="flat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before</a:t>
            </a:r>
            <a:r>
              <a:rPr lang="en-US" sz="1600" dirty="0" smtClean="0">
                <a:latin typeface="Courier New"/>
                <a:cs typeface="Courier New"/>
              </a:rPr>
              <a:t> e: 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Expression</a:t>
            </a:r>
            <a:r>
              <a:rPr lang="en-US" sz="1600" dirty="0">
                <a:latin typeface="Courier New"/>
                <a:cs typeface="Courier New"/>
              </a:rPr>
              <a:t> -</a:t>
            </a:r>
            <a:r>
              <a:rPr lang="en-US" sz="1600" dirty="0" smtClean="0">
                <a:latin typeface="Courier New"/>
                <a:cs typeface="Courier New"/>
              </a:rPr>
              <a:t>&gt;</a:t>
            </a:r>
            <a:endParaRPr lang="en-US" sz="16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# look for &lt;&lt; operator on 2 literal operands</a:t>
            </a:r>
            <a:endParaRPr lang="en-US" sz="16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</a:t>
            </a:r>
            <a:r>
              <a:rPr lang="en-US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if</a:t>
            </a:r>
            <a:r>
              <a:rPr lang="en-US" sz="1600" dirty="0" smtClean="0">
                <a:latin typeface="Courier New"/>
                <a:cs typeface="Courier New"/>
              </a:rPr>
              <a:t> (</a:t>
            </a:r>
            <a:r>
              <a:rPr lang="en-US" sz="1600" dirty="0" err="1" smtClean="0">
                <a:latin typeface="Courier New"/>
                <a:cs typeface="Courier New"/>
              </a:rPr>
              <a:t>e.kind</a:t>
            </a:r>
            <a:r>
              <a:rPr lang="en-US" sz="1600" dirty="0" smtClean="0">
                <a:latin typeface="Courier New"/>
                <a:cs typeface="Courier New"/>
              </a:rPr>
              <a:t> == </a:t>
            </a:r>
            <a:r>
              <a:rPr lang="en-US" sz="1600" dirty="0" err="1" smtClean="0">
                <a:solidFill>
                  <a:srgbClr val="660066"/>
                </a:solidFill>
                <a:latin typeface="Courier New"/>
                <a:cs typeface="Courier New"/>
              </a:rPr>
              <a:t>ExpressionKind.BIT_LSHIFT</a:t>
            </a:r>
            <a:endParaRPr lang="en-US" sz="1600" dirty="0" smtClean="0">
              <a:solidFill>
                <a:srgbClr val="660066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&amp;</a:t>
            </a:r>
            <a:r>
              <a:rPr lang="en-US" sz="1600" dirty="0">
                <a:latin typeface="Courier New"/>
                <a:cs typeface="Courier New"/>
              </a:rPr>
              <a:t>&amp; </a:t>
            </a:r>
            <a:r>
              <a:rPr lang="en-US" sz="1600" dirty="0" err="1">
                <a:solidFill>
                  <a:srgbClr val="800000"/>
                </a:solidFill>
                <a:latin typeface="Courier New"/>
                <a:cs typeface="Courier New"/>
              </a:rPr>
              <a:t>len</a:t>
            </a:r>
            <a:r>
              <a:rPr lang="en-US" sz="1600" dirty="0" smtClean="0"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latin typeface="Courier New"/>
                <a:cs typeface="Courier New"/>
              </a:rPr>
              <a:t>e.expressions</a:t>
            </a:r>
            <a:r>
              <a:rPr lang="en-US" sz="1600" dirty="0">
                <a:latin typeface="Courier New"/>
                <a:cs typeface="Courier New"/>
              </a:rPr>
              <a:t>) == </a:t>
            </a:r>
            <a:r>
              <a:rPr lang="en-US" sz="1600" dirty="0" smtClean="0">
                <a:latin typeface="Courier New"/>
                <a:cs typeface="Courier New"/>
              </a:rPr>
              <a:t>2</a:t>
            </a:r>
            <a:endParaRPr lang="en-US" sz="16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&amp;&amp; </a:t>
            </a:r>
            <a:r>
              <a:rPr lang="en-US" sz="1600" dirty="0" err="1" smtClean="0">
                <a:latin typeface="Courier New"/>
                <a:cs typeface="Courier New"/>
              </a:rPr>
              <a:t>e.expressions</a:t>
            </a:r>
            <a:r>
              <a:rPr lang="en-US" sz="1600" dirty="0">
                <a:latin typeface="Courier New"/>
                <a:cs typeface="Courier New"/>
              </a:rPr>
              <a:t>[0].kind == </a:t>
            </a:r>
            <a:r>
              <a:rPr lang="en-US" sz="1600" dirty="0" err="1" smtClean="0">
                <a:solidFill>
                  <a:srgbClr val="660066"/>
                </a:solidFill>
                <a:latin typeface="Courier New"/>
                <a:cs typeface="Courier New"/>
              </a:rPr>
              <a:t>ExpressionKind.LITERAL</a:t>
            </a:r>
            <a:endParaRPr lang="en-US" sz="1600" dirty="0" smtClean="0">
              <a:solidFill>
                <a:srgbClr val="660066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smtClean="0">
                <a:latin typeface="Courier New"/>
                <a:cs typeface="Courier New"/>
              </a:rPr>
              <a:t>     &amp;</a:t>
            </a:r>
            <a:r>
              <a:rPr lang="en-US" sz="1600" dirty="0">
                <a:latin typeface="Courier New"/>
                <a:cs typeface="Courier New"/>
              </a:rPr>
              <a:t>&amp; </a:t>
            </a:r>
            <a:r>
              <a:rPr lang="en-US" sz="1600" dirty="0" err="1" smtClean="0">
                <a:latin typeface="Courier New"/>
                <a:cs typeface="Courier New"/>
              </a:rPr>
              <a:t>e.expressions</a:t>
            </a:r>
            <a:r>
              <a:rPr lang="en-US" sz="1600" dirty="0">
                <a:latin typeface="Courier New"/>
                <a:cs typeface="Courier New"/>
              </a:rPr>
              <a:t>[1].kind == </a:t>
            </a:r>
            <a:r>
              <a:rPr lang="en-US" sz="1600" dirty="0" err="1">
                <a:solidFill>
                  <a:srgbClr val="660066"/>
                </a:solidFill>
                <a:latin typeface="Courier New"/>
                <a:cs typeface="Courier New"/>
              </a:rPr>
              <a:t>ExpressionKind.LITERAL</a:t>
            </a:r>
            <a:r>
              <a:rPr lang="en-US" sz="1600" dirty="0" smtClean="0">
                <a:latin typeface="Courier New"/>
                <a:cs typeface="Courier New"/>
              </a:rPr>
              <a:t>)</a:t>
            </a:r>
            <a:endParaRPr lang="en-US" sz="16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#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look for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1 &lt;&lt; [0-9]+</a:t>
            </a:r>
            <a:endParaRPr lang="en-US" sz="16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3366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smtClean="0"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800000"/>
                </a:solidFill>
                <a:latin typeface="Courier New"/>
                <a:cs typeface="Courier New"/>
              </a:rPr>
              <a:t>def</a:t>
            </a:r>
            <a:r>
              <a:rPr lang="en-US" sz="1600" dirty="0" smtClean="0">
                <a:latin typeface="Courier New"/>
                <a:cs typeface="Courier New"/>
              </a:rPr>
              <a:t>(</a:t>
            </a:r>
            <a:r>
              <a:rPr lang="en-US" sz="1600" dirty="0" err="1">
                <a:latin typeface="Courier New"/>
                <a:cs typeface="Courier New"/>
              </a:rPr>
              <a:t>e</a:t>
            </a:r>
            <a:r>
              <a:rPr lang="en-US" sz="1600" dirty="0" err="1" smtClean="0">
                <a:latin typeface="Courier New"/>
                <a:cs typeface="Courier New"/>
              </a:rPr>
              <a:t>.expressions</a:t>
            </a:r>
            <a:r>
              <a:rPr lang="en-US" sz="1600" dirty="0">
                <a:latin typeface="Courier New"/>
                <a:cs typeface="Courier New"/>
              </a:rPr>
              <a:t>[0].literal</a:t>
            </a:r>
            <a:r>
              <a:rPr lang="en-US" sz="1600" dirty="0" smtClean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  &amp;&amp; </a:t>
            </a:r>
            <a:r>
              <a:rPr lang="en-US" sz="1600" dirty="0" err="1" smtClean="0">
                <a:latin typeface="Courier New"/>
                <a:cs typeface="Courier New"/>
              </a:rPr>
              <a:t>e.expressions</a:t>
            </a:r>
            <a:r>
              <a:rPr lang="en-US" sz="1600" dirty="0">
                <a:latin typeface="Courier New"/>
                <a:cs typeface="Courier New"/>
              </a:rPr>
              <a:t>[0].literal == </a:t>
            </a:r>
            <a:r>
              <a:rPr lang="en-US" sz="1600" dirty="0">
                <a:solidFill>
                  <a:srgbClr val="008000"/>
                </a:solidFill>
                <a:latin typeface="Courier New"/>
                <a:cs typeface="Courier New"/>
              </a:rPr>
              <a:t>"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  <a:cs typeface="Courier New"/>
              </a:rPr>
              <a:t>1”</a:t>
            </a: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  &amp;</a:t>
            </a:r>
            <a:r>
              <a:rPr lang="en-US" sz="1600" dirty="0">
                <a:latin typeface="Courier New"/>
                <a:cs typeface="Courier New"/>
              </a:rPr>
              <a:t>&amp; </a:t>
            </a:r>
            <a:r>
              <a:rPr lang="en-US" sz="1600" dirty="0" err="1">
                <a:solidFill>
                  <a:srgbClr val="800000"/>
                </a:solidFill>
                <a:latin typeface="Courier New"/>
                <a:cs typeface="Courier New"/>
              </a:rPr>
              <a:t>def</a:t>
            </a:r>
            <a:r>
              <a:rPr lang="en-US" sz="1600" dirty="0" smtClean="0"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latin typeface="Courier New"/>
                <a:cs typeface="Courier New"/>
              </a:rPr>
              <a:t>e.expressions</a:t>
            </a:r>
            <a:r>
              <a:rPr lang="en-US" sz="1600" dirty="0">
                <a:latin typeface="Courier New"/>
                <a:cs typeface="Courier New"/>
              </a:rPr>
              <a:t>[1].literal))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8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latin typeface="Courier New"/>
                <a:cs typeface="Courier New"/>
              </a:rPr>
              <a:t>&amp;&amp;</a:t>
            </a:r>
            <a:r>
              <a:rPr lang="en-US" sz="1600" dirty="0" smtClean="0">
                <a:solidFill>
                  <a:srgbClr val="800000"/>
                </a:solidFill>
                <a:latin typeface="Courier New"/>
                <a:cs typeface="Courier New"/>
              </a:rPr>
              <a:t> match</a:t>
            </a:r>
            <a:r>
              <a:rPr lang="en-US" sz="1600" dirty="0" smtClean="0">
                <a:latin typeface="Courier New"/>
                <a:cs typeface="Courier New"/>
              </a:rPr>
              <a:t>(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  <a:cs typeface="Courier New"/>
              </a:rPr>
              <a:t>`^[0-9]+$`</a:t>
            </a:r>
            <a:r>
              <a:rPr lang="en-US" sz="1600" dirty="0" smtClean="0">
                <a:latin typeface="Courier New"/>
                <a:cs typeface="Courier New"/>
              </a:rPr>
              <a:t>, </a:t>
            </a:r>
            <a:r>
              <a:rPr lang="en-US" sz="1600" dirty="0" err="1" smtClean="0">
                <a:latin typeface="Courier New"/>
                <a:cs typeface="Courier New"/>
              </a:rPr>
              <a:t>e.expressions</a:t>
            </a:r>
            <a:r>
              <a:rPr lang="en-US" sz="1600" dirty="0" smtClean="0">
                <a:latin typeface="Courier New"/>
                <a:cs typeface="Courier New"/>
              </a:rPr>
              <a:t>[1].literal))</a:t>
            </a: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  #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found one!</a:t>
            </a:r>
          </a:p>
          <a:p>
            <a:pPr marL="0" indent="0">
              <a:buNone/>
            </a:pPr>
            <a:r>
              <a:rPr lang="en-US" sz="1600" b="1" dirty="0" smtClean="0">
                <a:latin typeface="Courier New"/>
                <a:cs typeface="Courier New"/>
              </a:rPr>
              <a:t>      o </a:t>
            </a:r>
            <a:r>
              <a:rPr lang="en-US" sz="1600" b="1" dirty="0">
                <a:latin typeface="Courier New"/>
                <a:cs typeface="Courier New"/>
              </a:rPr>
              <a:t>&lt;&lt; 1;</a:t>
            </a:r>
            <a:endParaRPr lang="en-US" sz="16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23808868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D7ED5-2847-468B-9667-87D026E081C5}" type="slidenum">
              <a:rPr lang="en-GB" altLang="en-US" smtClean="0">
                <a:latin typeface="Arial" charset="0"/>
              </a:rPr>
              <a:pPr>
                <a:defRPr/>
              </a:pPr>
              <a:t>71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 smtClean="0"/>
              <a:t>Opportunity: Underscore Literals</a:t>
            </a:r>
            <a:endParaRPr lang="en-GB" altLang="en-US" dirty="0" smtClean="0"/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3019425" y="3063875"/>
            <a:ext cx="310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int 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x = 1000000;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019425" y="4410075"/>
            <a:ext cx="347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int 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x = 1_000_000;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454025" y="1990725"/>
            <a:ext cx="8235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tx1"/>
                </a:solidFill>
              </a:rPr>
              <a:t>Find integers with 7 or more digits and no underscores.</a:t>
            </a:r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162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bldLvl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Opportunity: Underscore Literals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E681-85C0-4B75-A349-A0031478CC3A}" type="slidenum">
              <a:rPr lang="en-GB" altLang="en-US" smtClean="0"/>
              <a:pPr/>
              <a:t>72</a:t>
            </a:fld>
            <a:endParaRPr lang="en-GB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41719" y="1043842"/>
            <a:ext cx="8325554" cy="5670378"/>
          </a:xfrm>
          <a:prstGeom prst="rect">
            <a:avLst/>
          </a:prstGeom>
          <a:noFill/>
          <a:ln cap="flat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solidFill>
                  <a:srgbClr val="3366FF"/>
                </a:solidFill>
                <a:latin typeface="Courier New"/>
                <a:cs typeface="Courier New"/>
              </a:rPr>
              <a:t>before</a:t>
            </a:r>
            <a:r>
              <a:rPr lang="en-US" sz="1600" b="1" dirty="0" smtClean="0">
                <a:latin typeface="Courier New"/>
                <a:cs typeface="Courier New"/>
              </a:rPr>
              <a:t> e: </a:t>
            </a:r>
            <a:r>
              <a:rPr lang="en-US" sz="1600" b="1" dirty="0">
                <a:solidFill>
                  <a:srgbClr val="660066"/>
                </a:solidFill>
                <a:latin typeface="Courier New"/>
                <a:cs typeface="Courier New"/>
              </a:rPr>
              <a:t>Expression</a:t>
            </a:r>
            <a:r>
              <a:rPr lang="en-US" sz="1600" b="1" dirty="0">
                <a:latin typeface="Courier New"/>
                <a:cs typeface="Courier New"/>
              </a:rPr>
              <a:t> -</a:t>
            </a:r>
            <a:r>
              <a:rPr lang="en-US" sz="1600" b="1" dirty="0" smtClean="0">
                <a:latin typeface="Courier New"/>
                <a:cs typeface="Courier New"/>
              </a:rPr>
              <a:t>&gt;</a:t>
            </a:r>
            <a:endParaRPr lang="en-US" sz="16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# </a:t>
            </a: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look for literals without _ in it</a:t>
            </a:r>
            <a:endParaRPr lang="en-US" sz="16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ourier New"/>
                <a:cs typeface="Courier New"/>
              </a:rPr>
              <a:t>  </a:t>
            </a:r>
            <a:r>
              <a:rPr lang="en-US" sz="1600" b="1" dirty="0" smtClean="0">
                <a:solidFill>
                  <a:srgbClr val="3366FF"/>
                </a:solidFill>
                <a:latin typeface="Courier New"/>
                <a:cs typeface="Courier New"/>
              </a:rPr>
              <a:t>if</a:t>
            </a:r>
            <a:r>
              <a:rPr lang="en-US" sz="1600" b="1" dirty="0" smtClean="0">
                <a:latin typeface="Courier New"/>
                <a:cs typeface="Courier New"/>
              </a:rPr>
              <a:t> (</a:t>
            </a:r>
            <a:r>
              <a:rPr lang="en-US" sz="1600" b="1" dirty="0" err="1" smtClean="0">
                <a:latin typeface="Courier New"/>
                <a:cs typeface="Courier New"/>
              </a:rPr>
              <a:t>e.kind</a:t>
            </a:r>
            <a:r>
              <a:rPr lang="en-US" sz="1600" b="1" dirty="0" smtClean="0">
                <a:latin typeface="Courier New"/>
                <a:cs typeface="Courier New"/>
              </a:rPr>
              <a:t> == </a:t>
            </a:r>
            <a:r>
              <a:rPr lang="en-US" sz="1600" b="1" dirty="0" err="1" smtClean="0">
                <a:solidFill>
                  <a:srgbClr val="660066"/>
                </a:solidFill>
                <a:latin typeface="Courier New"/>
                <a:cs typeface="Courier New"/>
              </a:rPr>
              <a:t>ExpressionKind.LITERAL</a:t>
            </a:r>
            <a:endParaRPr lang="en-US" sz="16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ourier New"/>
                <a:cs typeface="Courier New"/>
              </a:rPr>
              <a:t>      &amp;</a:t>
            </a:r>
            <a:r>
              <a:rPr lang="en-US" sz="1600" b="1" dirty="0">
                <a:latin typeface="Courier New"/>
                <a:cs typeface="Courier New"/>
              </a:rPr>
              <a:t>&amp; </a:t>
            </a:r>
            <a:r>
              <a:rPr lang="en-US" sz="1600" b="1" dirty="0" err="1">
                <a:solidFill>
                  <a:srgbClr val="800000"/>
                </a:solidFill>
                <a:latin typeface="Courier New"/>
                <a:cs typeface="Courier New"/>
              </a:rPr>
              <a:t>def</a:t>
            </a:r>
            <a:r>
              <a:rPr lang="en-US" sz="1600" b="1" dirty="0" smtClean="0">
                <a:latin typeface="Courier New"/>
                <a:cs typeface="Courier New"/>
              </a:rPr>
              <a:t>(</a:t>
            </a:r>
            <a:r>
              <a:rPr lang="en-US" sz="1600" b="1" dirty="0" err="1" smtClean="0">
                <a:latin typeface="Courier New"/>
                <a:cs typeface="Courier New"/>
              </a:rPr>
              <a:t>e.literal</a:t>
            </a:r>
            <a:r>
              <a:rPr lang="en-US" sz="1600" b="1" dirty="0" smtClean="0">
                <a:latin typeface="Courier New"/>
                <a:cs typeface="Courier New"/>
              </a:rPr>
              <a:t>) &amp;</a:t>
            </a:r>
            <a:r>
              <a:rPr lang="en-US" sz="1600" b="1" dirty="0">
                <a:latin typeface="Courier New"/>
                <a:cs typeface="Courier New"/>
              </a:rPr>
              <a:t>&amp; </a:t>
            </a:r>
            <a:r>
              <a:rPr lang="en-US" sz="1600" b="1" dirty="0" err="1">
                <a:solidFill>
                  <a:srgbClr val="800000"/>
                </a:solidFill>
                <a:latin typeface="Courier New"/>
                <a:cs typeface="Courier New"/>
              </a:rPr>
              <a:t>strfind</a:t>
            </a:r>
            <a:r>
              <a:rPr lang="en-US" sz="1600" b="1" dirty="0">
                <a:latin typeface="Courier New"/>
                <a:cs typeface="Courier New"/>
              </a:rPr>
              <a:t>(</a:t>
            </a:r>
            <a:r>
              <a:rPr lang="en-US" sz="1600" b="1" dirty="0">
                <a:solidFill>
                  <a:srgbClr val="008000"/>
                </a:solidFill>
                <a:latin typeface="Courier New"/>
                <a:cs typeface="Courier New"/>
              </a:rPr>
              <a:t>"_"</a:t>
            </a:r>
            <a:r>
              <a:rPr lang="en-US" sz="1600" b="1" dirty="0">
                <a:latin typeface="Courier New"/>
                <a:cs typeface="Courier New"/>
              </a:rPr>
              <a:t>, </a:t>
            </a:r>
            <a:r>
              <a:rPr lang="en-US" sz="1600" b="1" dirty="0" err="1" smtClean="0">
                <a:latin typeface="Courier New"/>
                <a:cs typeface="Courier New"/>
              </a:rPr>
              <a:t>e.literal</a:t>
            </a:r>
            <a:r>
              <a:rPr lang="en-US" sz="1600" b="1" dirty="0">
                <a:latin typeface="Courier New"/>
                <a:cs typeface="Courier New"/>
              </a:rPr>
              <a:t>) == -1</a:t>
            </a:r>
            <a:r>
              <a:rPr lang="en-US" sz="1600" b="1" dirty="0" smtClean="0">
                <a:latin typeface="Courier New"/>
                <a:cs typeface="Courier New"/>
              </a:rPr>
              <a:t>)</a:t>
            </a:r>
            <a:endParaRPr lang="en-US" sz="1600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094888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Opportunity: Underscore Literals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E681-85C0-4B75-A349-A0031478CC3A}" type="slidenum">
              <a:rPr lang="en-GB" altLang="en-US" smtClean="0"/>
              <a:pPr/>
              <a:t>73</a:t>
            </a:fld>
            <a:endParaRPr lang="en-GB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41719" y="1043842"/>
            <a:ext cx="8325554" cy="5670378"/>
          </a:xfrm>
          <a:prstGeom prst="rect">
            <a:avLst/>
          </a:prstGeom>
          <a:noFill/>
          <a:ln cap="flat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before</a:t>
            </a:r>
            <a:r>
              <a:rPr lang="en-US" sz="1600" dirty="0" smtClean="0">
                <a:latin typeface="Courier New"/>
                <a:cs typeface="Courier New"/>
              </a:rPr>
              <a:t> e: </a:t>
            </a:r>
            <a:r>
              <a:rPr lang="en-US" sz="1600" dirty="0" smtClean="0">
                <a:solidFill>
                  <a:srgbClr val="660066"/>
                </a:solidFill>
                <a:latin typeface="Courier New"/>
                <a:cs typeface="Courier New"/>
              </a:rPr>
              <a:t>Expression</a:t>
            </a:r>
            <a:r>
              <a:rPr lang="en-US" sz="1600" dirty="0" smtClean="0">
                <a:latin typeface="Courier New"/>
                <a:cs typeface="Courier New"/>
              </a:rPr>
              <a:t> -&gt;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# look for literals without _ in it</a:t>
            </a:r>
            <a:endParaRPr lang="en-US" sz="16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</a:t>
            </a:r>
            <a:r>
              <a:rPr lang="en-US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if</a:t>
            </a:r>
            <a:r>
              <a:rPr lang="en-US" sz="1600" dirty="0" smtClean="0">
                <a:latin typeface="Courier New"/>
                <a:cs typeface="Courier New"/>
              </a:rPr>
              <a:t> (</a:t>
            </a:r>
            <a:r>
              <a:rPr lang="en-US" sz="1600" dirty="0" err="1" smtClean="0">
                <a:latin typeface="Courier New"/>
                <a:cs typeface="Courier New"/>
              </a:rPr>
              <a:t>e.kind</a:t>
            </a:r>
            <a:r>
              <a:rPr lang="en-US" sz="1600" dirty="0" smtClean="0">
                <a:latin typeface="Courier New"/>
                <a:cs typeface="Courier New"/>
              </a:rPr>
              <a:t> == </a:t>
            </a:r>
            <a:r>
              <a:rPr lang="en-US" sz="1600" dirty="0" err="1" smtClean="0">
                <a:solidFill>
                  <a:srgbClr val="660066"/>
                </a:solidFill>
                <a:latin typeface="Courier New"/>
                <a:cs typeface="Courier New"/>
              </a:rPr>
              <a:t>ExpressionKind.LITERAL</a:t>
            </a:r>
            <a:endParaRPr lang="en-US" sz="16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&amp;&amp; </a:t>
            </a:r>
            <a:r>
              <a:rPr lang="en-US" sz="1600" dirty="0" err="1" smtClean="0">
                <a:solidFill>
                  <a:srgbClr val="800000"/>
                </a:solidFill>
                <a:latin typeface="Courier New"/>
                <a:cs typeface="Courier New"/>
              </a:rPr>
              <a:t>def</a:t>
            </a:r>
            <a:r>
              <a:rPr lang="en-US" sz="1600" dirty="0" smtClean="0"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latin typeface="Courier New"/>
                <a:cs typeface="Courier New"/>
              </a:rPr>
              <a:t>e.literal</a:t>
            </a:r>
            <a:r>
              <a:rPr lang="en-US" sz="1600" dirty="0" smtClean="0">
                <a:latin typeface="Courier New"/>
                <a:cs typeface="Courier New"/>
              </a:rPr>
              <a:t>) &amp;&amp; </a:t>
            </a:r>
            <a:r>
              <a:rPr lang="en-US" sz="1600" dirty="0" err="1" smtClean="0">
                <a:solidFill>
                  <a:srgbClr val="800000"/>
                </a:solidFill>
                <a:latin typeface="Courier New"/>
                <a:cs typeface="Courier New"/>
              </a:rPr>
              <a:t>strfind</a:t>
            </a:r>
            <a:r>
              <a:rPr lang="en-US" sz="1600" dirty="0" smtClean="0">
                <a:latin typeface="Courier New"/>
                <a:cs typeface="Courier New"/>
              </a:rPr>
              <a:t>(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  <a:cs typeface="Courier New"/>
              </a:rPr>
              <a:t>"_"</a:t>
            </a:r>
            <a:r>
              <a:rPr lang="en-US" sz="1600" dirty="0" smtClean="0">
                <a:latin typeface="Courier New"/>
                <a:cs typeface="Courier New"/>
              </a:rPr>
              <a:t>, </a:t>
            </a:r>
            <a:r>
              <a:rPr lang="en-US" sz="1600" dirty="0" err="1" smtClean="0">
                <a:latin typeface="Courier New"/>
                <a:cs typeface="Courier New"/>
              </a:rPr>
              <a:t>e.literal</a:t>
            </a:r>
            <a:r>
              <a:rPr lang="en-US" sz="1600" dirty="0" smtClean="0">
                <a:latin typeface="Courier New"/>
                <a:cs typeface="Courier New"/>
              </a:rPr>
              <a:t>) == -1)</a:t>
            </a: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# </a:t>
            </a: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now find integer literals of 7+ digits</a:t>
            </a:r>
            <a:endParaRPr lang="en-US" sz="16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ourier New"/>
                <a:cs typeface="Courier New"/>
              </a:rPr>
              <a:t>    </a:t>
            </a:r>
            <a:r>
              <a:rPr lang="en-US" sz="1600" b="1" dirty="0" smtClean="0">
                <a:solidFill>
                  <a:srgbClr val="3366FF"/>
                </a:solidFill>
                <a:latin typeface="Courier New"/>
                <a:cs typeface="Courier New"/>
              </a:rPr>
              <a:t>if </a:t>
            </a:r>
            <a:r>
              <a:rPr lang="en-US" sz="1600" b="1" dirty="0" smtClean="0">
                <a:latin typeface="Courier New"/>
                <a:cs typeface="Courier New"/>
              </a:rPr>
              <a:t>(</a:t>
            </a:r>
            <a:r>
              <a:rPr lang="en-US" sz="1600" b="1" dirty="0" err="1" smtClean="0">
                <a:solidFill>
                  <a:srgbClr val="800000"/>
                </a:solidFill>
                <a:latin typeface="Courier New"/>
                <a:cs typeface="Courier New"/>
              </a:rPr>
              <a:t>len</a:t>
            </a:r>
            <a:r>
              <a:rPr lang="en-US" sz="1600" b="1" dirty="0" smtClean="0">
                <a:latin typeface="Courier New"/>
                <a:cs typeface="Courier New"/>
              </a:rPr>
              <a:t>(</a:t>
            </a:r>
            <a:r>
              <a:rPr lang="en-US" sz="1600" b="1" dirty="0" err="1" smtClean="0">
                <a:latin typeface="Courier New"/>
                <a:cs typeface="Courier New"/>
              </a:rPr>
              <a:t>e.literal</a:t>
            </a:r>
            <a:r>
              <a:rPr lang="en-US" sz="1600" b="1" dirty="0">
                <a:latin typeface="Courier New"/>
                <a:cs typeface="Courier New"/>
              </a:rPr>
              <a:t>) &gt; </a:t>
            </a:r>
            <a:r>
              <a:rPr lang="en-US" sz="1600" b="1" dirty="0" smtClean="0">
                <a:latin typeface="Courier New"/>
                <a:cs typeface="Courier New"/>
              </a:rPr>
              <a:t>6 &amp;</a:t>
            </a:r>
            <a:r>
              <a:rPr lang="en-US" sz="1600" b="1" dirty="0">
                <a:latin typeface="Courier New"/>
                <a:cs typeface="Courier New"/>
              </a:rPr>
              <a:t>&amp; </a:t>
            </a:r>
            <a:r>
              <a:rPr lang="en-US" sz="1600" b="1" dirty="0">
                <a:solidFill>
                  <a:srgbClr val="800000"/>
                </a:solidFill>
                <a:latin typeface="Courier New"/>
                <a:cs typeface="Courier New"/>
              </a:rPr>
              <a:t>match</a:t>
            </a:r>
            <a:r>
              <a:rPr lang="en-US" sz="1600" b="1" dirty="0">
                <a:latin typeface="Courier New"/>
                <a:cs typeface="Courier New"/>
              </a:rPr>
              <a:t>(</a:t>
            </a:r>
            <a:r>
              <a:rPr lang="en-US" sz="1600" b="1" dirty="0" smtClean="0">
                <a:solidFill>
                  <a:srgbClr val="008000"/>
                </a:solidFill>
                <a:latin typeface="Courier New"/>
                <a:cs typeface="Courier New"/>
              </a:rPr>
              <a:t>`^[</a:t>
            </a:r>
            <a:r>
              <a:rPr lang="en-US" sz="1600" b="1" dirty="0">
                <a:solidFill>
                  <a:srgbClr val="008000"/>
                </a:solidFill>
                <a:latin typeface="Courier New"/>
                <a:cs typeface="Courier New"/>
              </a:rPr>
              <a:t>0-9]+[</a:t>
            </a:r>
            <a:r>
              <a:rPr lang="en-US" sz="1600" b="1" dirty="0" err="1">
                <a:solidFill>
                  <a:srgbClr val="008000"/>
                </a:solidFill>
                <a:latin typeface="Courier New"/>
                <a:cs typeface="Courier New"/>
              </a:rPr>
              <a:t>Ll</a:t>
            </a:r>
            <a:r>
              <a:rPr lang="en-US" sz="1600" b="1" dirty="0">
                <a:solidFill>
                  <a:srgbClr val="008000"/>
                </a:solidFill>
                <a:latin typeface="Courier New"/>
                <a:cs typeface="Courier New"/>
              </a:rPr>
              <a:t>]</a:t>
            </a:r>
            <a:r>
              <a:rPr lang="en-US" sz="1600" b="1" dirty="0" smtClean="0">
                <a:solidFill>
                  <a:srgbClr val="008000"/>
                </a:solidFill>
                <a:latin typeface="Courier New"/>
                <a:cs typeface="Courier New"/>
              </a:rPr>
              <a:t>?$`</a:t>
            </a:r>
            <a:r>
              <a:rPr lang="en-US" sz="1600" b="1" dirty="0">
                <a:latin typeface="Courier New"/>
                <a:cs typeface="Courier New"/>
              </a:rPr>
              <a:t>, </a:t>
            </a:r>
            <a:r>
              <a:rPr lang="en-US" sz="1600" b="1" dirty="0" err="1" smtClean="0">
                <a:latin typeface="Courier New"/>
                <a:cs typeface="Courier New"/>
              </a:rPr>
              <a:t>e.literal</a:t>
            </a:r>
            <a:r>
              <a:rPr lang="en-US" sz="1600" b="1" dirty="0">
                <a:latin typeface="Courier New"/>
                <a:cs typeface="Courier New"/>
              </a:rPr>
              <a:t>)</a:t>
            </a:r>
            <a:r>
              <a:rPr lang="en-US" sz="1600" b="1" dirty="0" smtClean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endParaRPr lang="en-US" sz="1600" b="1" dirty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52820084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Opportunity: Underscore Literals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E681-85C0-4B75-A349-A0031478CC3A}" type="slidenum">
              <a:rPr lang="en-GB" altLang="en-US" smtClean="0"/>
              <a:pPr/>
              <a:t>74</a:t>
            </a:fld>
            <a:endParaRPr lang="en-GB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41719" y="1043842"/>
            <a:ext cx="8325554" cy="5670378"/>
          </a:xfrm>
          <a:prstGeom prst="rect">
            <a:avLst/>
          </a:prstGeom>
          <a:noFill/>
          <a:ln cap="flat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before</a:t>
            </a:r>
            <a:r>
              <a:rPr lang="en-US" sz="1600" dirty="0" smtClean="0">
                <a:latin typeface="Courier New"/>
                <a:cs typeface="Courier New"/>
              </a:rPr>
              <a:t> e: 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Expression</a:t>
            </a:r>
            <a:r>
              <a:rPr lang="en-US" sz="1600" dirty="0">
                <a:latin typeface="Courier New"/>
                <a:cs typeface="Courier New"/>
              </a:rPr>
              <a:t> -</a:t>
            </a:r>
            <a:r>
              <a:rPr lang="en-US" sz="1600" dirty="0" smtClean="0">
                <a:latin typeface="Courier New"/>
                <a:cs typeface="Courier New"/>
              </a:rPr>
              <a:t>&gt;</a:t>
            </a:r>
            <a:endParaRPr lang="en-US" sz="16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#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look for literals without _ in it</a:t>
            </a:r>
            <a:endParaRPr lang="en-US" sz="16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</a:t>
            </a:r>
            <a:r>
              <a:rPr lang="en-US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if</a:t>
            </a:r>
            <a:r>
              <a:rPr lang="en-US" sz="1600" dirty="0" smtClean="0">
                <a:latin typeface="Courier New"/>
                <a:cs typeface="Courier New"/>
              </a:rPr>
              <a:t> (</a:t>
            </a:r>
            <a:r>
              <a:rPr lang="en-US" sz="1600" dirty="0" err="1" smtClean="0">
                <a:latin typeface="Courier New"/>
                <a:cs typeface="Courier New"/>
              </a:rPr>
              <a:t>e.kind</a:t>
            </a:r>
            <a:r>
              <a:rPr lang="en-US" sz="1600" dirty="0" smtClean="0">
                <a:latin typeface="Courier New"/>
                <a:cs typeface="Courier New"/>
              </a:rPr>
              <a:t> == </a:t>
            </a:r>
            <a:r>
              <a:rPr lang="en-US" sz="1600" dirty="0" err="1" smtClean="0">
                <a:solidFill>
                  <a:srgbClr val="660066"/>
                </a:solidFill>
                <a:latin typeface="Courier New"/>
                <a:cs typeface="Courier New"/>
              </a:rPr>
              <a:t>ExpressionKind.LITERAL</a:t>
            </a:r>
            <a:endParaRPr lang="en-US" sz="16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&amp;</a:t>
            </a:r>
            <a:r>
              <a:rPr lang="en-US" sz="1600" dirty="0">
                <a:latin typeface="Courier New"/>
                <a:cs typeface="Courier New"/>
              </a:rPr>
              <a:t>&amp; </a:t>
            </a:r>
            <a:r>
              <a:rPr lang="en-US" sz="1600" dirty="0" err="1">
                <a:solidFill>
                  <a:srgbClr val="800000"/>
                </a:solidFill>
                <a:latin typeface="Courier New"/>
                <a:cs typeface="Courier New"/>
              </a:rPr>
              <a:t>def</a:t>
            </a:r>
            <a:r>
              <a:rPr lang="en-US" sz="1600" dirty="0" smtClean="0"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latin typeface="Courier New"/>
                <a:cs typeface="Courier New"/>
              </a:rPr>
              <a:t>e.literal</a:t>
            </a:r>
            <a:r>
              <a:rPr lang="en-US" sz="1600" dirty="0" smtClean="0">
                <a:latin typeface="Courier New"/>
                <a:cs typeface="Courier New"/>
              </a:rPr>
              <a:t>) &amp;</a:t>
            </a:r>
            <a:r>
              <a:rPr lang="en-US" sz="1600" dirty="0">
                <a:latin typeface="Courier New"/>
                <a:cs typeface="Courier New"/>
              </a:rPr>
              <a:t>&amp; </a:t>
            </a:r>
            <a:r>
              <a:rPr lang="en-US" sz="1600" dirty="0" err="1">
                <a:solidFill>
                  <a:srgbClr val="800000"/>
                </a:solidFill>
                <a:latin typeface="Courier New"/>
                <a:cs typeface="Courier New"/>
              </a:rPr>
              <a:t>strfind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008000"/>
                </a:solidFill>
                <a:latin typeface="Courier New"/>
                <a:cs typeface="Courier New"/>
              </a:rPr>
              <a:t>"_"</a:t>
            </a:r>
            <a:r>
              <a:rPr lang="en-US" sz="1600" dirty="0">
                <a:latin typeface="Courier New"/>
                <a:cs typeface="Courier New"/>
              </a:rPr>
              <a:t>, </a:t>
            </a:r>
            <a:r>
              <a:rPr lang="en-US" sz="1600" dirty="0" err="1" smtClean="0">
                <a:latin typeface="Courier New"/>
                <a:cs typeface="Courier New"/>
              </a:rPr>
              <a:t>e.literal</a:t>
            </a:r>
            <a:r>
              <a:rPr lang="en-US" sz="1600" dirty="0">
                <a:latin typeface="Courier New"/>
                <a:cs typeface="Courier New"/>
              </a:rPr>
              <a:t>) == -1</a:t>
            </a:r>
            <a:r>
              <a:rPr lang="en-US" sz="1600" dirty="0" smtClean="0">
                <a:latin typeface="Courier New"/>
                <a:cs typeface="Courier New"/>
              </a:rPr>
              <a:t>)</a:t>
            </a:r>
            <a:endParaRPr lang="en-US" sz="16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#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now find integer literals of 7+ digits</a:t>
            </a:r>
            <a:endParaRPr lang="en-US" sz="16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  </a:t>
            </a:r>
            <a:r>
              <a:rPr lang="en-US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if </a:t>
            </a:r>
            <a:r>
              <a:rPr lang="en-US" sz="1600" dirty="0" smtClean="0"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solidFill>
                  <a:srgbClr val="800000"/>
                </a:solidFill>
                <a:latin typeface="Courier New"/>
                <a:cs typeface="Courier New"/>
              </a:rPr>
              <a:t>len</a:t>
            </a:r>
            <a:r>
              <a:rPr lang="en-US" sz="1600" dirty="0" smtClean="0"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latin typeface="Courier New"/>
                <a:cs typeface="Courier New"/>
              </a:rPr>
              <a:t>e.literal</a:t>
            </a:r>
            <a:r>
              <a:rPr lang="en-US" sz="1600" dirty="0">
                <a:latin typeface="Courier New"/>
                <a:cs typeface="Courier New"/>
              </a:rPr>
              <a:t>) &gt; </a:t>
            </a:r>
            <a:r>
              <a:rPr lang="en-US" sz="1600" dirty="0" smtClean="0">
                <a:latin typeface="Courier New"/>
                <a:cs typeface="Courier New"/>
              </a:rPr>
              <a:t>6 &amp;</a:t>
            </a:r>
            <a:r>
              <a:rPr lang="en-US" sz="1600" dirty="0">
                <a:latin typeface="Courier New"/>
                <a:cs typeface="Courier New"/>
              </a:rPr>
              <a:t>&amp; </a:t>
            </a:r>
            <a:r>
              <a:rPr lang="en-US" sz="1600" dirty="0">
                <a:solidFill>
                  <a:srgbClr val="800000"/>
                </a:solidFill>
                <a:latin typeface="Courier New"/>
                <a:cs typeface="Courier New"/>
              </a:rPr>
              <a:t>match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  <a:cs typeface="Courier New"/>
              </a:rPr>
              <a:t>`^[</a:t>
            </a:r>
            <a:r>
              <a:rPr lang="en-US" sz="1600" dirty="0">
                <a:solidFill>
                  <a:srgbClr val="008000"/>
                </a:solidFill>
                <a:latin typeface="Courier New"/>
                <a:cs typeface="Courier New"/>
              </a:rPr>
              <a:t>0-9]+[</a:t>
            </a:r>
            <a:r>
              <a:rPr lang="en-US" sz="1600" dirty="0" err="1">
                <a:solidFill>
                  <a:srgbClr val="008000"/>
                </a:solidFill>
                <a:latin typeface="Courier New"/>
                <a:cs typeface="Courier New"/>
              </a:rPr>
              <a:t>Ll</a:t>
            </a:r>
            <a:r>
              <a:rPr lang="en-US" sz="1600" dirty="0">
                <a:solidFill>
                  <a:srgbClr val="008000"/>
                </a:solidFill>
                <a:latin typeface="Courier New"/>
                <a:cs typeface="Courier New"/>
              </a:rPr>
              <a:t>]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  <a:cs typeface="Courier New"/>
              </a:rPr>
              <a:t>?$`</a:t>
            </a:r>
            <a:r>
              <a:rPr lang="en-US" sz="1600" dirty="0">
                <a:latin typeface="Courier New"/>
                <a:cs typeface="Courier New"/>
              </a:rPr>
              <a:t>, </a:t>
            </a:r>
            <a:r>
              <a:rPr lang="en-US" sz="1600" dirty="0" err="1" smtClean="0">
                <a:latin typeface="Courier New"/>
                <a:cs typeface="Courier New"/>
              </a:rPr>
              <a:t>e.literal</a:t>
            </a:r>
            <a:r>
              <a:rPr lang="en-US" sz="1600" dirty="0">
                <a:latin typeface="Courier New"/>
                <a:cs typeface="Courier New"/>
              </a:rPr>
              <a:t>)</a:t>
            </a:r>
            <a:r>
              <a:rPr lang="en-US" sz="1600" dirty="0" smtClean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endParaRPr lang="en-US" sz="1600" b="1" dirty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  # found one!</a:t>
            </a:r>
          </a:p>
          <a:p>
            <a:pPr marL="0" indent="0">
              <a:buNone/>
            </a:pPr>
            <a:r>
              <a:rPr lang="en-US" sz="1600" b="1" dirty="0">
                <a:latin typeface="Courier New"/>
                <a:cs typeface="Courier New"/>
              </a:rPr>
              <a:t>      o &lt;&lt; 1;</a:t>
            </a:r>
            <a:endParaRPr lang="en-US" sz="16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5282008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9A7C7-7CE5-402E-898B-73B1D59DF9FD}" type="slidenum">
              <a:rPr lang="en-GB" altLang="en-US" smtClean="0">
                <a:latin typeface="Arial" charset="0"/>
              </a:rPr>
              <a:pPr>
                <a:defRPr/>
              </a:pPr>
              <a:t>75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 smtClean="0"/>
              <a:t>Opportunity: Diamond</a:t>
            </a:r>
            <a:endParaRPr lang="en-GB" altLang="en-US" dirty="0" smtClean="0"/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746125" y="3063875"/>
            <a:ext cx="7743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List&lt;String&gt; l = </a:t>
            </a:r>
            <a:r>
              <a:rPr lang="en-GB" alt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ArrayList&lt;String&gt;();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46125" y="4410075"/>
            <a:ext cx="66373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List&lt;String&gt; l = </a:t>
            </a:r>
            <a:r>
              <a:rPr lang="en-GB" alt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ArrayList&lt;&gt;();</a:t>
            </a:r>
          </a:p>
        </p:txBody>
      </p:sp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1276350" y="1990725"/>
            <a:ext cx="659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tx1"/>
                </a:solidFill>
              </a:rPr>
              <a:t>Instantiation of generics not using diamond.</a:t>
            </a:r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552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ldLvl="0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Opportunity: Diamond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E681-85C0-4B75-A349-A0031478CC3A}" type="slidenum">
              <a:rPr lang="en-GB" altLang="en-US" smtClean="0"/>
              <a:pPr/>
              <a:t>76</a:t>
            </a:fld>
            <a:endParaRPr lang="en-GB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41719" y="1043842"/>
            <a:ext cx="8325554" cy="5670378"/>
          </a:xfrm>
          <a:prstGeom prst="rect">
            <a:avLst/>
          </a:prstGeom>
          <a:noFill/>
          <a:ln cap="flat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solidFill>
                  <a:srgbClr val="3366FF"/>
                </a:solidFill>
                <a:latin typeface="Courier New"/>
                <a:cs typeface="Courier New"/>
              </a:rPr>
              <a:t>before</a:t>
            </a:r>
            <a:r>
              <a:rPr lang="en-US" sz="1600" b="1" dirty="0" smtClean="0">
                <a:latin typeface="Courier New"/>
                <a:cs typeface="Courier New"/>
              </a:rPr>
              <a:t> e: </a:t>
            </a:r>
            <a:r>
              <a:rPr lang="en-US" sz="1600" b="1" dirty="0">
                <a:solidFill>
                  <a:srgbClr val="660066"/>
                </a:solidFill>
                <a:latin typeface="Courier New"/>
                <a:cs typeface="Courier New"/>
              </a:rPr>
              <a:t>Expression</a:t>
            </a:r>
            <a:r>
              <a:rPr lang="en-US" sz="1600" b="1" dirty="0">
                <a:latin typeface="Courier New"/>
                <a:cs typeface="Courier New"/>
              </a:rPr>
              <a:t> -</a:t>
            </a:r>
            <a:r>
              <a:rPr lang="en-US" sz="1600" b="1" dirty="0" smtClean="0">
                <a:latin typeface="Courier New"/>
                <a:cs typeface="Courier New"/>
              </a:rPr>
              <a:t>&gt;</a:t>
            </a:r>
            <a:endParaRPr lang="en-US" sz="16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ourier New"/>
                <a:cs typeface="Courier New"/>
              </a:rPr>
              <a:t>  </a:t>
            </a:r>
            <a:r>
              <a:rPr lang="en-US" sz="1600" b="1" dirty="0" smtClean="0">
                <a:solidFill>
                  <a:srgbClr val="3366FF"/>
                </a:solidFill>
                <a:latin typeface="Courier New"/>
                <a:cs typeface="Courier New"/>
              </a:rPr>
              <a:t>if</a:t>
            </a:r>
            <a:r>
              <a:rPr lang="en-US" sz="1600" b="1" dirty="0" smtClean="0">
                <a:latin typeface="Courier New"/>
                <a:cs typeface="Courier New"/>
              </a:rPr>
              <a:t> (</a:t>
            </a:r>
            <a:r>
              <a:rPr lang="en-US" sz="1600" b="1" dirty="0" err="1" smtClean="0">
                <a:latin typeface="Courier New"/>
                <a:cs typeface="Courier New"/>
              </a:rPr>
              <a:t>e.kind</a:t>
            </a:r>
            <a:r>
              <a:rPr lang="en-US" sz="1600" b="1" dirty="0" smtClean="0">
                <a:latin typeface="Courier New"/>
                <a:cs typeface="Courier New"/>
              </a:rPr>
              <a:t> </a:t>
            </a:r>
            <a:r>
              <a:rPr lang="en-US" sz="1600" b="1" dirty="0">
                <a:latin typeface="Courier New"/>
                <a:cs typeface="Courier New"/>
              </a:rPr>
              <a:t>== </a:t>
            </a:r>
            <a:r>
              <a:rPr lang="en-US" sz="1600" b="1" dirty="0" err="1" smtClean="0">
                <a:solidFill>
                  <a:srgbClr val="660066"/>
                </a:solidFill>
                <a:latin typeface="Courier New"/>
                <a:cs typeface="Courier New"/>
              </a:rPr>
              <a:t>ExpressionKind.NEW</a:t>
            </a:r>
            <a:endParaRPr lang="en-US" sz="1600" b="1" dirty="0" smtClean="0">
              <a:solidFill>
                <a:srgbClr val="660066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4037867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Opportunity: Diamond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E681-85C0-4B75-A349-A0031478CC3A}" type="slidenum">
              <a:rPr lang="en-GB" altLang="en-US" smtClean="0"/>
              <a:pPr/>
              <a:t>77</a:t>
            </a:fld>
            <a:endParaRPr lang="en-GB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41719" y="1043842"/>
            <a:ext cx="8325554" cy="5670378"/>
          </a:xfrm>
          <a:prstGeom prst="rect">
            <a:avLst/>
          </a:prstGeom>
          <a:noFill/>
          <a:ln cap="flat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before</a:t>
            </a:r>
            <a:r>
              <a:rPr lang="en-US" sz="1600" dirty="0" smtClean="0">
                <a:latin typeface="Courier New"/>
                <a:cs typeface="Courier New"/>
              </a:rPr>
              <a:t> e: 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Expression</a:t>
            </a:r>
            <a:r>
              <a:rPr lang="en-US" sz="1600" dirty="0">
                <a:latin typeface="Courier New"/>
                <a:cs typeface="Courier New"/>
              </a:rPr>
              <a:t> -</a:t>
            </a:r>
            <a:r>
              <a:rPr lang="en-US" sz="1600" dirty="0" smtClean="0">
                <a:latin typeface="Courier New"/>
                <a:cs typeface="Courier New"/>
              </a:rPr>
              <a:t>&gt;</a:t>
            </a:r>
            <a:endParaRPr lang="en-US" sz="16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</a:t>
            </a:r>
            <a:r>
              <a:rPr lang="en-US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if</a:t>
            </a:r>
            <a:r>
              <a:rPr lang="en-US" sz="1600" dirty="0" smtClean="0">
                <a:latin typeface="Courier New"/>
                <a:cs typeface="Courier New"/>
              </a:rPr>
              <a:t> (</a:t>
            </a:r>
            <a:r>
              <a:rPr lang="en-US" sz="1600" dirty="0" err="1" smtClean="0">
                <a:latin typeface="Courier New"/>
                <a:cs typeface="Courier New"/>
              </a:rPr>
              <a:t>e.kind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>
                <a:latin typeface="Courier New"/>
                <a:cs typeface="Courier New"/>
              </a:rPr>
              <a:t>== </a:t>
            </a:r>
            <a:r>
              <a:rPr lang="en-US" sz="1600" dirty="0" err="1" smtClean="0">
                <a:solidFill>
                  <a:srgbClr val="660066"/>
                </a:solidFill>
                <a:latin typeface="Courier New"/>
                <a:cs typeface="Courier New"/>
              </a:rPr>
              <a:t>ExpressionKind.NEW</a:t>
            </a:r>
            <a:endParaRPr lang="en-US" sz="1600" dirty="0" smtClean="0">
              <a:solidFill>
                <a:srgbClr val="660066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 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# </a:t>
            </a: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make sure it is a generic type</a:t>
            </a:r>
            <a:endParaRPr lang="en-US" sz="16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ourier New"/>
                <a:cs typeface="Courier New"/>
              </a:rPr>
              <a:t>      &amp;</a:t>
            </a:r>
            <a:r>
              <a:rPr lang="en-US" sz="1600" b="1" dirty="0">
                <a:latin typeface="Courier New"/>
                <a:cs typeface="Courier New"/>
              </a:rPr>
              <a:t>&amp; </a:t>
            </a:r>
            <a:r>
              <a:rPr lang="en-US" sz="1600" b="1" dirty="0" err="1">
                <a:solidFill>
                  <a:srgbClr val="800000"/>
                </a:solidFill>
                <a:latin typeface="Courier New"/>
                <a:cs typeface="Courier New"/>
              </a:rPr>
              <a:t>def</a:t>
            </a:r>
            <a:r>
              <a:rPr lang="en-US" sz="1600" b="1" dirty="0" smtClean="0">
                <a:latin typeface="Courier New"/>
                <a:cs typeface="Courier New"/>
              </a:rPr>
              <a:t>(</a:t>
            </a:r>
            <a:r>
              <a:rPr lang="en-US" sz="1600" b="1" dirty="0" err="1" smtClean="0">
                <a:latin typeface="Courier New"/>
                <a:cs typeface="Courier New"/>
              </a:rPr>
              <a:t>e.new_type</a:t>
            </a:r>
            <a:r>
              <a:rPr lang="en-US" sz="1600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sz="1600" b="1" dirty="0" smtClean="0">
                <a:latin typeface="Courier New"/>
                <a:cs typeface="Courier New"/>
              </a:rPr>
              <a:t>      &amp;</a:t>
            </a:r>
            <a:r>
              <a:rPr lang="en-US" sz="1600" b="1" dirty="0">
                <a:latin typeface="Courier New"/>
                <a:cs typeface="Courier New"/>
              </a:rPr>
              <a:t>&amp; </a:t>
            </a:r>
            <a:r>
              <a:rPr lang="en-US" sz="1600" b="1" dirty="0" err="1">
                <a:solidFill>
                  <a:srgbClr val="800000"/>
                </a:solidFill>
                <a:latin typeface="Courier New"/>
                <a:cs typeface="Courier New"/>
              </a:rPr>
              <a:t>strfind</a:t>
            </a:r>
            <a:r>
              <a:rPr lang="en-US" sz="1600" b="1" dirty="0">
                <a:latin typeface="Courier New"/>
                <a:cs typeface="Courier New"/>
              </a:rPr>
              <a:t>(</a:t>
            </a:r>
            <a:r>
              <a:rPr lang="en-US" sz="1600" b="1" dirty="0">
                <a:solidFill>
                  <a:srgbClr val="008000"/>
                </a:solidFill>
                <a:latin typeface="Courier New"/>
                <a:cs typeface="Courier New"/>
              </a:rPr>
              <a:t>"&lt;"</a:t>
            </a:r>
            <a:r>
              <a:rPr lang="en-US" sz="1600" b="1" dirty="0">
                <a:latin typeface="Courier New"/>
                <a:cs typeface="Courier New"/>
              </a:rPr>
              <a:t>, </a:t>
            </a:r>
            <a:r>
              <a:rPr lang="en-US" sz="1600" b="1" dirty="0" err="1" smtClean="0">
                <a:latin typeface="Courier New"/>
                <a:cs typeface="Courier New"/>
              </a:rPr>
              <a:t>e.new_type.name</a:t>
            </a:r>
            <a:r>
              <a:rPr lang="en-US" sz="1600" b="1" dirty="0">
                <a:latin typeface="Courier New"/>
                <a:cs typeface="Courier New"/>
              </a:rPr>
              <a:t>) &gt; -</a:t>
            </a:r>
            <a:r>
              <a:rPr lang="en-US" sz="1600" b="1" dirty="0" smtClean="0">
                <a:latin typeface="Courier New"/>
                <a:cs typeface="Courier New"/>
              </a:rPr>
              <a:t>1</a:t>
            </a: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07764866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Opportunity: Diamond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E681-85C0-4B75-A349-A0031478CC3A}" type="slidenum">
              <a:rPr lang="en-GB" altLang="en-US" smtClean="0"/>
              <a:pPr/>
              <a:t>78</a:t>
            </a:fld>
            <a:endParaRPr lang="en-GB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41719" y="1043842"/>
            <a:ext cx="8325554" cy="5670378"/>
          </a:xfrm>
          <a:prstGeom prst="rect">
            <a:avLst/>
          </a:prstGeom>
          <a:noFill/>
          <a:ln cap="flat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before</a:t>
            </a:r>
            <a:r>
              <a:rPr lang="en-US" sz="1600" dirty="0" smtClean="0">
                <a:latin typeface="Courier New"/>
                <a:cs typeface="Courier New"/>
              </a:rPr>
              <a:t> e: 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Expression</a:t>
            </a:r>
            <a:r>
              <a:rPr lang="en-US" sz="1600" dirty="0">
                <a:latin typeface="Courier New"/>
                <a:cs typeface="Courier New"/>
              </a:rPr>
              <a:t> -</a:t>
            </a:r>
            <a:r>
              <a:rPr lang="en-US" sz="1600" dirty="0" smtClean="0">
                <a:latin typeface="Courier New"/>
                <a:cs typeface="Courier New"/>
              </a:rPr>
              <a:t>&gt;</a:t>
            </a:r>
            <a:endParaRPr lang="en-US" sz="16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</a:t>
            </a:r>
            <a:r>
              <a:rPr lang="en-US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if</a:t>
            </a:r>
            <a:r>
              <a:rPr lang="en-US" sz="1600" dirty="0" smtClean="0">
                <a:latin typeface="Courier New"/>
                <a:cs typeface="Courier New"/>
              </a:rPr>
              <a:t> (</a:t>
            </a:r>
            <a:r>
              <a:rPr lang="en-US" sz="1600" dirty="0" err="1" smtClean="0">
                <a:latin typeface="Courier New"/>
                <a:cs typeface="Courier New"/>
              </a:rPr>
              <a:t>e.kind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>
                <a:latin typeface="Courier New"/>
                <a:cs typeface="Courier New"/>
              </a:rPr>
              <a:t>== </a:t>
            </a:r>
            <a:r>
              <a:rPr lang="en-US" sz="1600" dirty="0" err="1" smtClean="0">
                <a:solidFill>
                  <a:srgbClr val="660066"/>
                </a:solidFill>
                <a:latin typeface="Courier New"/>
                <a:cs typeface="Courier New"/>
              </a:rPr>
              <a:t>ExpressionKind.NEW</a:t>
            </a:r>
            <a:endParaRPr lang="en-US" sz="1600" dirty="0" smtClean="0">
              <a:solidFill>
                <a:srgbClr val="660066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 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#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make sure it is a generic type</a:t>
            </a:r>
            <a:endParaRPr lang="en-US" sz="16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&amp;</a:t>
            </a:r>
            <a:r>
              <a:rPr lang="en-US" sz="1600" dirty="0">
                <a:latin typeface="Courier New"/>
                <a:cs typeface="Courier New"/>
              </a:rPr>
              <a:t>&amp; </a:t>
            </a:r>
            <a:r>
              <a:rPr lang="en-US" sz="1600" dirty="0" err="1">
                <a:solidFill>
                  <a:srgbClr val="800000"/>
                </a:solidFill>
                <a:latin typeface="Courier New"/>
                <a:cs typeface="Courier New"/>
              </a:rPr>
              <a:t>def</a:t>
            </a:r>
            <a:r>
              <a:rPr lang="en-US" sz="1600" dirty="0" smtClean="0"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latin typeface="Courier New"/>
                <a:cs typeface="Courier New"/>
              </a:rPr>
              <a:t>e.new_type</a:t>
            </a:r>
            <a:r>
              <a:rPr lang="en-US" sz="1600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&amp;</a:t>
            </a:r>
            <a:r>
              <a:rPr lang="en-US" sz="1600" dirty="0">
                <a:latin typeface="Courier New"/>
                <a:cs typeface="Courier New"/>
              </a:rPr>
              <a:t>&amp; </a:t>
            </a:r>
            <a:r>
              <a:rPr lang="en-US" sz="1600" dirty="0" err="1">
                <a:solidFill>
                  <a:srgbClr val="800000"/>
                </a:solidFill>
                <a:latin typeface="Courier New"/>
                <a:cs typeface="Courier New"/>
              </a:rPr>
              <a:t>strfind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008000"/>
                </a:solidFill>
                <a:latin typeface="Courier New"/>
                <a:cs typeface="Courier New"/>
              </a:rPr>
              <a:t>"&lt;"</a:t>
            </a:r>
            <a:r>
              <a:rPr lang="en-US" sz="1600" dirty="0">
                <a:latin typeface="Courier New"/>
                <a:cs typeface="Courier New"/>
              </a:rPr>
              <a:t>, </a:t>
            </a:r>
            <a:r>
              <a:rPr lang="en-US" sz="1600" dirty="0" err="1" smtClean="0">
                <a:latin typeface="Courier New"/>
                <a:cs typeface="Courier New"/>
              </a:rPr>
              <a:t>e.new_type.name</a:t>
            </a:r>
            <a:r>
              <a:rPr lang="en-US" sz="1600" dirty="0">
                <a:latin typeface="Courier New"/>
                <a:cs typeface="Courier New"/>
              </a:rPr>
              <a:t>) &gt; -</a:t>
            </a:r>
            <a:r>
              <a:rPr lang="en-US" sz="1600" dirty="0" smtClean="0">
                <a:latin typeface="Courier New"/>
                <a:cs typeface="Courier New"/>
              </a:rPr>
              <a:t>1</a:t>
            </a: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# make sure it </a:t>
            </a: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isn’t using a diamond already</a:t>
            </a:r>
            <a:endParaRPr lang="en-US" sz="16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ourier New"/>
                <a:cs typeface="Courier New"/>
              </a:rPr>
              <a:t>      &amp;</a:t>
            </a:r>
            <a:r>
              <a:rPr lang="en-US" sz="1600" b="1" dirty="0">
                <a:latin typeface="Courier New"/>
                <a:cs typeface="Courier New"/>
              </a:rPr>
              <a:t>&amp; </a:t>
            </a:r>
            <a:r>
              <a:rPr lang="en-US" sz="1600" b="1" dirty="0" err="1" smtClean="0">
                <a:solidFill>
                  <a:srgbClr val="800000"/>
                </a:solidFill>
                <a:latin typeface="Courier New"/>
                <a:cs typeface="Courier New"/>
              </a:rPr>
              <a:t>strfind</a:t>
            </a:r>
            <a:r>
              <a:rPr lang="en-US" sz="1600" b="1" dirty="0" smtClean="0">
                <a:latin typeface="Courier New"/>
                <a:cs typeface="Courier New"/>
              </a:rPr>
              <a:t>(</a:t>
            </a:r>
            <a:r>
              <a:rPr lang="en-US" sz="1600" b="1" dirty="0">
                <a:solidFill>
                  <a:srgbClr val="008000"/>
                </a:solidFill>
                <a:latin typeface="Courier New"/>
                <a:cs typeface="Courier New"/>
              </a:rPr>
              <a:t>"&lt;&gt;"</a:t>
            </a:r>
            <a:r>
              <a:rPr lang="en-US" sz="1600" b="1" dirty="0">
                <a:latin typeface="Courier New"/>
                <a:cs typeface="Courier New"/>
              </a:rPr>
              <a:t>, </a:t>
            </a:r>
            <a:r>
              <a:rPr lang="en-US" sz="1600" b="1" dirty="0" err="1" smtClean="0">
                <a:latin typeface="Courier New"/>
                <a:cs typeface="Courier New"/>
              </a:rPr>
              <a:t>e.new_type.name</a:t>
            </a:r>
            <a:r>
              <a:rPr lang="en-US" sz="1600" b="1" dirty="0">
                <a:latin typeface="Courier New"/>
                <a:cs typeface="Courier New"/>
              </a:rPr>
              <a:t>) == -1</a:t>
            </a:r>
            <a:r>
              <a:rPr lang="en-US" sz="1600" b="1" dirty="0" smtClean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endParaRPr lang="en-US" sz="1600" b="1" dirty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0776486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Opportunity: Diamond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E681-85C0-4B75-A349-A0031478CC3A}" type="slidenum">
              <a:rPr lang="en-GB" altLang="en-US" smtClean="0"/>
              <a:pPr/>
              <a:t>79</a:t>
            </a:fld>
            <a:endParaRPr lang="en-GB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41719" y="1043842"/>
            <a:ext cx="8325554" cy="5670378"/>
          </a:xfrm>
          <a:prstGeom prst="rect">
            <a:avLst/>
          </a:prstGeom>
          <a:noFill/>
          <a:ln cap="flat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before</a:t>
            </a:r>
            <a:r>
              <a:rPr lang="en-US" sz="1600" dirty="0" smtClean="0">
                <a:latin typeface="Courier New"/>
                <a:cs typeface="Courier New"/>
              </a:rPr>
              <a:t> e: 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Expression</a:t>
            </a:r>
            <a:r>
              <a:rPr lang="en-US" sz="1600" dirty="0">
                <a:latin typeface="Courier New"/>
                <a:cs typeface="Courier New"/>
              </a:rPr>
              <a:t> -</a:t>
            </a:r>
            <a:r>
              <a:rPr lang="en-US" sz="1600" dirty="0" smtClean="0">
                <a:latin typeface="Courier New"/>
                <a:cs typeface="Courier New"/>
              </a:rPr>
              <a:t>&gt;</a:t>
            </a:r>
            <a:endParaRPr lang="en-US" sz="16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</a:t>
            </a:r>
            <a:r>
              <a:rPr lang="en-US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if</a:t>
            </a:r>
            <a:r>
              <a:rPr lang="en-US" sz="1600" dirty="0" smtClean="0">
                <a:latin typeface="Courier New"/>
                <a:cs typeface="Courier New"/>
              </a:rPr>
              <a:t> (</a:t>
            </a:r>
            <a:r>
              <a:rPr lang="en-US" sz="1600" dirty="0" err="1" smtClean="0">
                <a:latin typeface="Courier New"/>
                <a:cs typeface="Courier New"/>
              </a:rPr>
              <a:t>e.kind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>
                <a:latin typeface="Courier New"/>
                <a:cs typeface="Courier New"/>
              </a:rPr>
              <a:t>== </a:t>
            </a:r>
            <a:r>
              <a:rPr lang="en-US" sz="1600" dirty="0" err="1" smtClean="0">
                <a:solidFill>
                  <a:srgbClr val="660066"/>
                </a:solidFill>
                <a:latin typeface="Courier New"/>
                <a:cs typeface="Courier New"/>
              </a:rPr>
              <a:t>ExpressionKind.NEW</a:t>
            </a:r>
            <a:endParaRPr lang="en-US" sz="1600" dirty="0" smtClean="0">
              <a:solidFill>
                <a:srgbClr val="660066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 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#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make sure it is a generic type</a:t>
            </a:r>
            <a:endParaRPr lang="en-US" sz="16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&amp;</a:t>
            </a:r>
            <a:r>
              <a:rPr lang="en-US" sz="1600" dirty="0">
                <a:latin typeface="Courier New"/>
                <a:cs typeface="Courier New"/>
              </a:rPr>
              <a:t>&amp; </a:t>
            </a:r>
            <a:r>
              <a:rPr lang="en-US" sz="1600" dirty="0" err="1">
                <a:solidFill>
                  <a:srgbClr val="800000"/>
                </a:solidFill>
                <a:latin typeface="Courier New"/>
                <a:cs typeface="Courier New"/>
              </a:rPr>
              <a:t>def</a:t>
            </a:r>
            <a:r>
              <a:rPr lang="en-US" sz="1600" dirty="0" smtClean="0"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latin typeface="Courier New"/>
                <a:cs typeface="Courier New"/>
              </a:rPr>
              <a:t>e.new_type</a:t>
            </a:r>
            <a:r>
              <a:rPr lang="en-US" sz="1600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&amp;</a:t>
            </a:r>
            <a:r>
              <a:rPr lang="en-US" sz="1600" dirty="0">
                <a:latin typeface="Courier New"/>
                <a:cs typeface="Courier New"/>
              </a:rPr>
              <a:t>&amp; </a:t>
            </a:r>
            <a:r>
              <a:rPr lang="en-US" sz="1600" dirty="0" err="1">
                <a:solidFill>
                  <a:srgbClr val="800000"/>
                </a:solidFill>
                <a:latin typeface="Courier New"/>
                <a:cs typeface="Courier New"/>
              </a:rPr>
              <a:t>strfind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008000"/>
                </a:solidFill>
                <a:latin typeface="Courier New"/>
                <a:cs typeface="Courier New"/>
              </a:rPr>
              <a:t>"&lt;"</a:t>
            </a:r>
            <a:r>
              <a:rPr lang="en-US" sz="1600" dirty="0">
                <a:latin typeface="Courier New"/>
                <a:cs typeface="Courier New"/>
              </a:rPr>
              <a:t>, </a:t>
            </a:r>
            <a:r>
              <a:rPr lang="en-US" sz="1600" dirty="0" err="1" smtClean="0">
                <a:latin typeface="Courier New"/>
                <a:cs typeface="Courier New"/>
              </a:rPr>
              <a:t>e.new_type.name</a:t>
            </a:r>
            <a:r>
              <a:rPr lang="en-US" sz="1600" dirty="0">
                <a:latin typeface="Courier New"/>
                <a:cs typeface="Courier New"/>
              </a:rPr>
              <a:t>) &gt; -</a:t>
            </a:r>
            <a:r>
              <a:rPr lang="en-US" sz="1600" dirty="0" smtClean="0">
                <a:latin typeface="Courier New"/>
                <a:cs typeface="Courier New"/>
              </a:rPr>
              <a:t>1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# make sure it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isn’t using a diamond already</a:t>
            </a:r>
            <a:endParaRPr lang="en-US" sz="16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&amp;</a:t>
            </a:r>
            <a:r>
              <a:rPr lang="en-US" sz="1600" dirty="0">
                <a:latin typeface="Courier New"/>
                <a:cs typeface="Courier New"/>
              </a:rPr>
              <a:t>&amp; </a:t>
            </a:r>
            <a:r>
              <a:rPr lang="en-US" sz="1600" dirty="0" err="1" smtClean="0">
                <a:solidFill>
                  <a:srgbClr val="800000"/>
                </a:solidFill>
                <a:latin typeface="Courier New"/>
                <a:cs typeface="Courier New"/>
              </a:rPr>
              <a:t>strfind</a:t>
            </a:r>
            <a:r>
              <a:rPr lang="en-US" sz="1600" dirty="0" smtClean="0"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008000"/>
                </a:solidFill>
                <a:latin typeface="Courier New"/>
                <a:cs typeface="Courier New"/>
              </a:rPr>
              <a:t>"&lt;&gt;"</a:t>
            </a:r>
            <a:r>
              <a:rPr lang="en-US" sz="1600" dirty="0">
                <a:latin typeface="Courier New"/>
                <a:cs typeface="Courier New"/>
              </a:rPr>
              <a:t>, </a:t>
            </a:r>
            <a:r>
              <a:rPr lang="en-US" sz="1600" dirty="0" err="1" smtClean="0">
                <a:latin typeface="Courier New"/>
                <a:cs typeface="Courier New"/>
              </a:rPr>
              <a:t>e.new_type.name</a:t>
            </a:r>
            <a:r>
              <a:rPr lang="en-US" sz="1600" dirty="0">
                <a:latin typeface="Courier New"/>
                <a:cs typeface="Courier New"/>
              </a:rPr>
              <a:t>) == -1</a:t>
            </a:r>
            <a:r>
              <a:rPr lang="en-US" sz="1600" dirty="0" smtClean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endParaRPr lang="en-US" sz="1600" b="1" dirty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#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found one!</a:t>
            </a:r>
          </a:p>
          <a:p>
            <a:pPr marL="0" indent="0">
              <a:buNone/>
            </a:pPr>
            <a:r>
              <a:rPr lang="en-US" sz="1600" b="1" dirty="0" smtClean="0">
                <a:latin typeface="Courier New"/>
                <a:cs typeface="Courier New"/>
              </a:rPr>
              <a:t>    o </a:t>
            </a:r>
            <a:r>
              <a:rPr lang="en-US" sz="1600" b="1" dirty="0">
                <a:latin typeface="Courier New"/>
                <a:cs typeface="Courier New"/>
              </a:rPr>
              <a:t>&lt;&lt; 1;</a:t>
            </a:r>
            <a:endParaRPr lang="en-US" sz="16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077648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98763"/>
            <a:ext cx="9144000" cy="806450"/>
          </a:xfrm>
          <a:ln/>
        </p:spPr>
        <p:txBody>
          <a:bodyPr/>
          <a:lstStyle/>
          <a:p>
            <a:r>
              <a:rPr lang="en-GB" altLang="en-US" sz="3200" dirty="0"/>
              <a:t>What are some </a:t>
            </a:r>
            <a:r>
              <a:rPr lang="en-GB" altLang="en-US" sz="3200" b="1" dirty="0"/>
              <a:t>examples</a:t>
            </a:r>
            <a:r>
              <a:rPr lang="en-GB" altLang="en-US" sz="3200" dirty="0"/>
              <a:t> of</a:t>
            </a:r>
            <a:br>
              <a:rPr lang="en-GB" altLang="en-US" sz="3200" dirty="0"/>
            </a:br>
            <a:r>
              <a:rPr lang="en-GB" altLang="en-US" sz="3200" dirty="0"/>
              <a:t>software repository mining?</a:t>
            </a:r>
            <a:endParaRPr lang="en-GB" altLang="en-US" dirty="0"/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DB2A-1B88-499F-84B7-76B7D3CD2A54}" type="slidenum">
              <a:rPr lang="en-GB" altLang="en-US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67538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267AF-A91C-4308-AB91-5E4B6FD426A7}" type="slidenum">
              <a:rPr lang="en-GB" altLang="en-US" smtClean="0">
                <a:latin typeface="Arial" charset="0"/>
              </a:rPr>
              <a:pPr>
                <a:defRPr/>
              </a:pPr>
              <a:t>80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 smtClean="0"/>
              <a:t>Opportunity: Try w/ Resources</a:t>
            </a:r>
            <a:endParaRPr lang="en-GB" altLang="en-US" dirty="0" smtClean="0"/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3155950" y="2754313"/>
            <a:ext cx="283210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..</a:t>
            </a:r>
            <a:b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 </a:t>
            </a:r>
            <a:r>
              <a:rPr lang="en-GB" alt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finally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var.close();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155950" y="5257800"/>
            <a:ext cx="3105150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(var = ..) {</a:t>
            </a:r>
            <a:b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..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927100" y="1990725"/>
            <a:ext cx="728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tx1"/>
                </a:solidFill>
              </a:rPr>
              <a:t>Try statements calling close() in the finally block.</a:t>
            </a:r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2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ldLvl="0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Opportunity: Try w/ Resources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E681-85C0-4B75-A349-A0031478CC3A}" type="slidenum">
              <a:rPr lang="en-GB" altLang="en-US" smtClean="0"/>
              <a:pPr/>
              <a:t>81</a:t>
            </a:fld>
            <a:endParaRPr lang="en-GB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6704" y="1043842"/>
            <a:ext cx="8865590" cy="5670378"/>
          </a:xfrm>
          <a:prstGeom prst="rect">
            <a:avLst/>
          </a:prstGeom>
          <a:noFill/>
          <a:ln cap="flat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before</a:t>
            </a:r>
            <a:r>
              <a:rPr lang="en-US" sz="1600" b="1" dirty="0" smtClean="0">
                <a:latin typeface="Courier New"/>
                <a:cs typeface="Courier New"/>
              </a:rPr>
              <a:t> s: </a:t>
            </a:r>
            <a:r>
              <a:rPr lang="en-US" sz="1600" b="1" dirty="0">
                <a:solidFill>
                  <a:srgbClr val="660066"/>
                </a:solidFill>
                <a:latin typeface="Courier New"/>
                <a:cs typeface="Courier New"/>
              </a:rPr>
              <a:t>Statement</a:t>
            </a:r>
            <a:r>
              <a:rPr lang="en-US" sz="1600" b="1" dirty="0">
                <a:latin typeface="Courier New"/>
                <a:cs typeface="Courier New"/>
              </a:rPr>
              <a:t> -</a:t>
            </a:r>
            <a:r>
              <a:rPr lang="en-US" sz="1600" b="1" dirty="0" smtClean="0">
                <a:latin typeface="Courier New"/>
                <a:cs typeface="Courier New"/>
              </a:rPr>
              <a:t>&gt;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# </a:t>
            </a: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try statement</a:t>
            </a:r>
            <a:endParaRPr lang="en-US" sz="16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ourier New"/>
                <a:cs typeface="Courier New"/>
              </a:rPr>
              <a:t>  </a:t>
            </a: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if </a:t>
            </a:r>
            <a:r>
              <a:rPr lang="en-US" sz="1600" b="1" dirty="0" smtClean="0">
                <a:latin typeface="Courier New"/>
                <a:cs typeface="Courier New"/>
              </a:rPr>
              <a:t>(</a:t>
            </a:r>
            <a:r>
              <a:rPr lang="en-US" sz="1600" b="1" dirty="0" err="1" smtClean="0">
                <a:latin typeface="Courier New"/>
                <a:cs typeface="Courier New"/>
              </a:rPr>
              <a:t>s.kind</a:t>
            </a:r>
            <a:r>
              <a:rPr lang="en-US" sz="1600" b="1" dirty="0" smtClean="0">
                <a:latin typeface="Courier New"/>
                <a:cs typeface="Courier New"/>
              </a:rPr>
              <a:t> == </a:t>
            </a:r>
            <a:r>
              <a:rPr lang="en-US" sz="1600" b="1" dirty="0" err="1" smtClean="0">
                <a:solidFill>
                  <a:srgbClr val="660066"/>
                </a:solidFill>
                <a:latin typeface="Courier New"/>
                <a:cs typeface="Courier New"/>
              </a:rPr>
              <a:t>StatementKind.TRY</a:t>
            </a:r>
            <a:endParaRPr lang="en-US" sz="1600" b="1" dirty="0" smtClean="0">
              <a:solidFill>
                <a:srgbClr val="660066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solidFill>
                <a:srgbClr val="0000FF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>
              <a:solidFill>
                <a:srgbClr val="0000FF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solidFill>
                <a:srgbClr val="0000FF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80577943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Opportunity: Try w/ Resources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E681-85C0-4B75-A349-A0031478CC3A}" type="slidenum">
              <a:rPr lang="en-GB" altLang="en-US" smtClean="0"/>
              <a:pPr/>
              <a:t>82</a:t>
            </a:fld>
            <a:endParaRPr lang="en-GB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6704" y="1043842"/>
            <a:ext cx="8865590" cy="5670378"/>
          </a:xfrm>
          <a:prstGeom prst="rect">
            <a:avLst/>
          </a:prstGeom>
          <a:noFill/>
          <a:ln cap="flat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rgbClr val="0000FF"/>
                </a:solidFill>
                <a:latin typeface="Courier New"/>
                <a:cs typeface="Courier New"/>
              </a:rPr>
              <a:t>before</a:t>
            </a:r>
            <a:r>
              <a:rPr lang="en-US" sz="1600" dirty="0" smtClean="0">
                <a:latin typeface="Courier New"/>
                <a:cs typeface="Courier New"/>
              </a:rPr>
              <a:t> s: 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Statement</a:t>
            </a:r>
            <a:r>
              <a:rPr lang="en-US" sz="1600" dirty="0">
                <a:latin typeface="Courier New"/>
                <a:cs typeface="Courier New"/>
              </a:rPr>
              <a:t> -</a:t>
            </a:r>
            <a:r>
              <a:rPr lang="en-US" sz="1600" dirty="0" smtClean="0">
                <a:latin typeface="Courier New"/>
                <a:cs typeface="Courier New"/>
              </a:rPr>
              <a:t>&gt;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# </a:t>
            </a: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try statement with at a finally block</a:t>
            </a:r>
            <a:endParaRPr lang="en-US" sz="16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</a:t>
            </a:r>
            <a:r>
              <a:rPr lang="en-US" sz="1600" dirty="0" smtClean="0">
                <a:solidFill>
                  <a:srgbClr val="0000FF"/>
                </a:solidFill>
                <a:latin typeface="Courier New"/>
                <a:cs typeface="Courier New"/>
              </a:rPr>
              <a:t>if </a:t>
            </a:r>
            <a:r>
              <a:rPr lang="en-US" sz="1600" dirty="0" smtClean="0"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latin typeface="Courier New"/>
                <a:cs typeface="Courier New"/>
              </a:rPr>
              <a:t>s.kind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>
                <a:latin typeface="Courier New"/>
                <a:cs typeface="Courier New"/>
              </a:rPr>
              <a:t>== </a:t>
            </a:r>
            <a:r>
              <a:rPr lang="en-US" sz="1600" dirty="0" err="1" smtClean="0">
                <a:solidFill>
                  <a:srgbClr val="660066"/>
                </a:solidFill>
                <a:latin typeface="Courier New"/>
                <a:cs typeface="Courier New"/>
              </a:rPr>
              <a:t>StatementKind.TRY</a:t>
            </a:r>
            <a:endParaRPr lang="en-US" sz="1600" dirty="0">
              <a:solidFill>
                <a:srgbClr val="660066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ourier New"/>
                <a:cs typeface="Courier New"/>
              </a:rPr>
              <a:t>      &amp;&amp; </a:t>
            </a:r>
            <a:r>
              <a:rPr lang="en-US" sz="1600" b="1" dirty="0" err="1" smtClean="0">
                <a:solidFill>
                  <a:srgbClr val="800000"/>
                </a:solidFill>
                <a:latin typeface="Courier New"/>
                <a:cs typeface="Courier New"/>
              </a:rPr>
              <a:t>len</a:t>
            </a:r>
            <a:r>
              <a:rPr lang="en-US" sz="1600" b="1" dirty="0" smtClean="0">
                <a:latin typeface="Courier New"/>
                <a:cs typeface="Courier New"/>
              </a:rPr>
              <a:t>(</a:t>
            </a:r>
            <a:r>
              <a:rPr lang="en-US" sz="1600" b="1" dirty="0" err="1" smtClean="0">
                <a:latin typeface="Courier New"/>
                <a:cs typeface="Courier New"/>
              </a:rPr>
              <a:t>s.statements</a:t>
            </a:r>
            <a:r>
              <a:rPr lang="en-US" sz="1600" b="1" dirty="0">
                <a:latin typeface="Courier New"/>
                <a:cs typeface="Courier New"/>
              </a:rPr>
              <a:t>) &gt; </a:t>
            </a:r>
            <a:r>
              <a:rPr lang="en-US" sz="1600" b="1" dirty="0" smtClean="0">
                <a:latin typeface="Courier New"/>
                <a:cs typeface="Courier New"/>
              </a:rPr>
              <a:t>1</a:t>
            </a:r>
          </a:p>
          <a:p>
            <a:pPr marL="0" indent="0">
              <a:buNone/>
            </a:pPr>
            <a:r>
              <a:rPr lang="en-US" sz="1600" b="1" dirty="0">
                <a:latin typeface="Courier New"/>
                <a:cs typeface="Courier New"/>
              </a:rPr>
              <a:t> </a:t>
            </a:r>
            <a:r>
              <a:rPr lang="en-US" sz="1600" b="1" dirty="0" smtClean="0">
                <a:latin typeface="Courier New"/>
                <a:cs typeface="Courier New"/>
              </a:rPr>
              <a:t>     &amp;</a:t>
            </a:r>
            <a:r>
              <a:rPr lang="en-US" sz="1600" b="1" dirty="0">
                <a:latin typeface="Courier New"/>
                <a:cs typeface="Courier New"/>
              </a:rPr>
              <a:t>&amp; </a:t>
            </a:r>
            <a:r>
              <a:rPr lang="en-US" sz="1600" b="1" dirty="0" err="1" smtClean="0">
                <a:latin typeface="Courier New"/>
                <a:cs typeface="Courier New"/>
              </a:rPr>
              <a:t>s.statements</a:t>
            </a:r>
            <a:r>
              <a:rPr lang="en-US" sz="1600" b="1" dirty="0">
                <a:latin typeface="Courier New"/>
                <a:cs typeface="Courier New"/>
              </a:rPr>
              <a:t>[</a:t>
            </a:r>
            <a:r>
              <a:rPr lang="en-US" sz="1600" b="1" dirty="0" err="1">
                <a:solidFill>
                  <a:srgbClr val="800000"/>
                </a:solidFill>
                <a:latin typeface="Courier New"/>
                <a:cs typeface="Courier New"/>
              </a:rPr>
              <a:t>len</a:t>
            </a:r>
            <a:r>
              <a:rPr lang="en-US" sz="1600" b="1" dirty="0" smtClean="0">
                <a:latin typeface="Courier New"/>
                <a:cs typeface="Courier New"/>
              </a:rPr>
              <a:t>(</a:t>
            </a:r>
            <a:r>
              <a:rPr lang="en-US" sz="1600" b="1" dirty="0" err="1" smtClean="0">
                <a:latin typeface="Courier New"/>
                <a:cs typeface="Courier New"/>
              </a:rPr>
              <a:t>s.statements</a:t>
            </a:r>
            <a:r>
              <a:rPr lang="en-US" sz="1600" b="1" dirty="0" smtClean="0">
                <a:latin typeface="Courier New"/>
                <a:cs typeface="Courier New"/>
              </a:rPr>
              <a:t>)-1</a:t>
            </a:r>
            <a:r>
              <a:rPr lang="en-US" sz="1600" b="1" dirty="0">
                <a:latin typeface="Courier New"/>
                <a:cs typeface="Courier New"/>
              </a:rPr>
              <a:t>].kind == </a:t>
            </a:r>
            <a:r>
              <a:rPr lang="en-US" sz="1600" b="1" dirty="0" err="1" smtClean="0">
                <a:solidFill>
                  <a:srgbClr val="660066"/>
                </a:solidFill>
                <a:latin typeface="Courier New"/>
                <a:cs typeface="Courier New"/>
              </a:rPr>
              <a:t>StatementKind.BLOCK</a:t>
            </a:r>
            <a:r>
              <a:rPr lang="en-US" sz="1600" b="1" dirty="0" smtClean="0">
                <a:latin typeface="Courier New"/>
                <a:cs typeface="Courier New"/>
              </a:rPr>
              <a:t>)</a:t>
            </a:r>
            <a:endParaRPr lang="en-US" sz="1600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solidFill>
                <a:srgbClr val="0000FF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>
              <a:solidFill>
                <a:srgbClr val="0000FF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solidFill>
                <a:srgbClr val="0000FF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7931384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Opportunity: Try w/ Resources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E681-85C0-4B75-A349-A0031478CC3A}" type="slidenum">
              <a:rPr lang="en-GB" altLang="en-US" smtClean="0"/>
              <a:pPr/>
              <a:t>83</a:t>
            </a:fld>
            <a:endParaRPr lang="en-GB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6704" y="1043842"/>
            <a:ext cx="8865590" cy="5670378"/>
          </a:xfrm>
          <a:prstGeom prst="rect">
            <a:avLst/>
          </a:prstGeom>
          <a:noFill/>
          <a:ln cap="flat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rgbClr val="0000FF"/>
                </a:solidFill>
                <a:latin typeface="Courier New"/>
                <a:cs typeface="Courier New"/>
              </a:rPr>
              <a:t>before</a:t>
            </a:r>
            <a:r>
              <a:rPr lang="en-US" sz="1600" dirty="0" smtClean="0">
                <a:latin typeface="Courier New"/>
                <a:cs typeface="Courier New"/>
              </a:rPr>
              <a:t> s: 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Statement</a:t>
            </a:r>
            <a:r>
              <a:rPr lang="en-US" sz="1600" dirty="0">
                <a:latin typeface="Courier New"/>
                <a:cs typeface="Courier New"/>
              </a:rPr>
              <a:t> -</a:t>
            </a:r>
            <a:r>
              <a:rPr lang="en-US" sz="1600" dirty="0" smtClean="0">
                <a:latin typeface="Courier New"/>
                <a:cs typeface="Courier New"/>
              </a:rPr>
              <a:t>&gt;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#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try statement with at least a finally</a:t>
            </a:r>
            <a:endParaRPr lang="en-US" sz="16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</a:t>
            </a:r>
            <a:r>
              <a:rPr lang="en-US" sz="1600" dirty="0" smtClean="0">
                <a:solidFill>
                  <a:srgbClr val="0000FF"/>
                </a:solidFill>
                <a:latin typeface="Courier New"/>
                <a:cs typeface="Courier New"/>
              </a:rPr>
              <a:t>if </a:t>
            </a:r>
            <a:r>
              <a:rPr lang="en-US" sz="1600" dirty="0" smtClean="0"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latin typeface="Courier New"/>
                <a:cs typeface="Courier New"/>
              </a:rPr>
              <a:t>s.kind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>
                <a:latin typeface="Courier New"/>
                <a:cs typeface="Courier New"/>
              </a:rPr>
              <a:t>== </a:t>
            </a:r>
            <a:r>
              <a:rPr lang="en-US" sz="1600" dirty="0" err="1" smtClean="0">
                <a:solidFill>
                  <a:srgbClr val="660066"/>
                </a:solidFill>
                <a:latin typeface="Courier New"/>
                <a:cs typeface="Courier New"/>
              </a:rPr>
              <a:t>StatementKind.TRY</a:t>
            </a:r>
            <a:endParaRPr lang="en-US" sz="1600" dirty="0">
              <a:solidFill>
                <a:srgbClr val="660066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&amp;&amp; </a:t>
            </a:r>
            <a:r>
              <a:rPr lang="en-US" sz="1600" dirty="0" err="1" smtClean="0">
                <a:solidFill>
                  <a:srgbClr val="800000"/>
                </a:solidFill>
                <a:latin typeface="Courier New"/>
                <a:cs typeface="Courier New"/>
              </a:rPr>
              <a:t>len</a:t>
            </a:r>
            <a:r>
              <a:rPr lang="en-US" sz="1600" dirty="0" smtClean="0"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latin typeface="Courier New"/>
                <a:cs typeface="Courier New"/>
              </a:rPr>
              <a:t>s.statements</a:t>
            </a:r>
            <a:r>
              <a:rPr lang="en-US" sz="1600" dirty="0">
                <a:latin typeface="Courier New"/>
                <a:cs typeface="Courier New"/>
              </a:rPr>
              <a:t>) &gt; </a:t>
            </a:r>
            <a:r>
              <a:rPr lang="en-US" sz="1600" dirty="0" smtClean="0">
                <a:latin typeface="Courier New"/>
                <a:cs typeface="Courier New"/>
              </a:rPr>
              <a:t>1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smtClean="0">
                <a:latin typeface="Courier New"/>
                <a:cs typeface="Courier New"/>
              </a:rPr>
              <a:t>     &amp;</a:t>
            </a:r>
            <a:r>
              <a:rPr lang="en-US" sz="1600" dirty="0">
                <a:latin typeface="Courier New"/>
                <a:cs typeface="Courier New"/>
              </a:rPr>
              <a:t>&amp; </a:t>
            </a:r>
            <a:r>
              <a:rPr lang="en-US" sz="1600" dirty="0" err="1" smtClean="0">
                <a:latin typeface="Courier New"/>
                <a:cs typeface="Courier New"/>
              </a:rPr>
              <a:t>s.statements</a:t>
            </a:r>
            <a:r>
              <a:rPr lang="en-US" sz="1600" dirty="0"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rgbClr val="800000"/>
                </a:solidFill>
                <a:latin typeface="Courier New"/>
                <a:cs typeface="Courier New"/>
              </a:rPr>
              <a:t>len</a:t>
            </a:r>
            <a:r>
              <a:rPr lang="en-US" sz="1600" dirty="0" smtClean="0"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latin typeface="Courier New"/>
                <a:cs typeface="Courier New"/>
              </a:rPr>
              <a:t>s.statements</a:t>
            </a:r>
            <a:r>
              <a:rPr lang="en-US" sz="1600" dirty="0" smtClean="0">
                <a:latin typeface="Courier New"/>
                <a:cs typeface="Courier New"/>
              </a:rPr>
              <a:t>)-1</a:t>
            </a:r>
            <a:r>
              <a:rPr lang="en-US" sz="1600" dirty="0">
                <a:latin typeface="Courier New"/>
                <a:cs typeface="Courier New"/>
              </a:rPr>
              <a:t>].kind == </a:t>
            </a:r>
            <a:r>
              <a:rPr lang="en-US" sz="1600" dirty="0" err="1" smtClean="0">
                <a:solidFill>
                  <a:srgbClr val="660066"/>
                </a:solidFill>
                <a:latin typeface="Courier New"/>
                <a:cs typeface="Courier New"/>
              </a:rPr>
              <a:t>StatementKind.BLOCK</a:t>
            </a:r>
            <a:r>
              <a:rPr lang="en-US" sz="1600" dirty="0" smtClean="0">
                <a:latin typeface="Courier New"/>
                <a:cs typeface="Courier New"/>
              </a:rPr>
              <a:t>)</a:t>
            </a:r>
            <a:endParaRPr lang="en-US" sz="16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    visit</a:t>
            </a:r>
            <a:r>
              <a:rPr lang="en-US" sz="1600" b="1" dirty="0" smtClean="0">
                <a:latin typeface="Courier New"/>
                <a:cs typeface="Courier New"/>
              </a:rPr>
              <a:t>(</a:t>
            </a:r>
            <a:r>
              <a:rPr lang="en-US" sz="1600" b="1" dirty="0" err="1" smtClean="0">
                <a:latin typeface="Courier New"/>
                <a:cs typeface="Courier New"/>
              </a:rPr>
              <a:t>s.statements</a:t>
            </a:r>
            <a:r>
              <a:rPr lang="en-US" sz="1600" b="1" dirty="0">
                <a:latin typeface="Courier New"/>
                <a:cs typeface="Courier New"/>
              </a:rPr>
              <a:t>[</a:t>
            </a:r>
            <a:r>
              <a:rPr lang="en-US" sz="1600" b="1" dirty="0" err="1">
                <a:solidFill>
                  <a:srgbClr val="800000"/>
                </a:solidFill>
                <a:latin typeface="Courier New"/>
                <a:cs typeface="Courier New"/>
              </a:rPr>
              <a:t>len</a:t>
            </a:r>
            <a:r>
              <a:rPr lang="en-US" sz="1600" b="1" dirty="0" smtClean="0">
                <a:latin typeface="Courier New"/>
                <a:cs typeface="Courier New"/>
              </a:rPr>
              <a:t>(</a:t>
            </a:r>
            <a:r>
              <a:rPr lang="en-US" sz="1600" b="1" dirty="0" err="1" smtClean="0">
                <a:latin typeface="Courier New"/>
                <a:cs typeface="Courier New"/>
              </a:rPr>
              <a:t>s.statements</a:t>
            </a:r>
            <a:r>
              <a:rPr lang="en-US" sz="1600" b="1" dirty="0">
                <a:latin typeface="Courier New"/>
                <a:cs typeface="Courier New"/>
              </a:rPr>
              <a:t>) - 1], </a:t>
            </a:r>
            <a:r>
              <a:rPr lang="en-US" sz="1600" b="1" dirty="0">
                <a:solidFill>
                  <a:srgbClr val="660066"/>
                </a:solidFill>
                <a:latin typeface="Courier New"/>
                <a:cs typeface="Courier New"/>
              </a:rPr>
              <a:t>visitor</a:t>
            </a:r>
            <a:r>
              <a:rPr lang="en-US" sz="1600" b="1" dirty="0">
                <a:latin typeface="Courier New"/>
                <a:cs typeface="Courier New"/>
              </a:rPr>
              <a:t> {</a:t>
            </a:r>
          </a:p>
          <a:p>
            <a:pPr marL="0" indent="0">
              <a:buNone/>
            </a:pPr>
            <a:r>
              <a:rPr lang="en-US" sz="1600" b="1" dirty="0" smtClean="0">
                <a:latin typeface="Courier New"/>
                <a:cs typeface="Courier New"/>
              </a:rPr>
              <a:t>      </a:t>
            </a: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before</a:t>
            </a:r>
            <a:r>
              <a:rPr lang="en-US" sz="1600" b="1" dirty="0" smtClean="0">
                <a:latin typeface="Courier New"/>
                <a:cs typeface="Courier New"/>
              </a:rPr>
              <a:t> e: </a:t>
            </a:r>
            <a:r>
              <a:rPr lang="en-US" sz="1600" b="1" dirty="0">
                <a:solidFill>
                  <a:srgbClr val="660066"/>
                </a:solidFill>
                <a:latin typeface="Courier New"/>
                <a:cs typeface="Courier New"/>
              </a:rPr>
              <a:t>Expression</a:t>
            </a:r>
            <a:r>
              <a:rPr lang="en-US" sz="1600" b="1" dirty="0">
                <a:latin typeface="Courier New"/>
                <a:cs typeface="Courier New"/>
              </a:rPr>
              <a:t> -&gt;</a:t>
            </a: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ourier New"/>
                <a:cs typeface="Courier New"/>
              </a:rPr>
              <a:t>    });</a:t>
            </a:r>
            <a:endParaRPr lang="en-US" sz="16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80577943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Opportunity: Try w/ Resources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E681-85C0-4B75-A349-A0031478CC3A}" type="slidenum">
              <a:rPr lang="en-GB" altLang="en-US" smtClean="0"/>
              <a:pPr/>
              <a:t>84</a:t>
            </a:fld>
            <a:endParaRPr lang="en-GB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6704" y="1043842"/>
            <a:ext cx="8865590" cy="5670378"/>
          </a:xfrm>
          <a:prstGeom prst="rect">
            <a:avLst/>
          </a:prstGeom>
          <a:noFill/>
          <a:ln cap="flat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rgbClr val="0000FF"/>
                </a:solidFill>
                <a:latin typeface="Courier New"/>
                <a:cs typeface="Courier New"/>
              </a:rPr>
              <a:t>before</a:t>
            </a:r>
            <a:r>
              <a:rPr lang="en-US" sz="1600" dirty="0" smtClean="0">
                <a:latin typeface="Courier New"/>
                <a:cs typeface="Courier New"/>
              </a:rPr>
              <a:t> s: 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Statement</a:t>
            </a:r>
            <a:r>
              <a:rPr lang="en-US" sz="1600" dirty="0">
                <a:latin typeface="Courier New"/>
                <a:cs typeface="Courier New"/>
              </a:rPr>
              <a:t> -</a:t>
            </a:r>
            <a:r>
              <a:rPr lang="en-US" sz="1600" dirty="0" smtClean="0">
                <a:latin typeface="Courier New"/>
                <a:cs typeface="Courier New"/>
              </a:rPr>
              <a:t>&gt;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#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try statement with at least a finally</a:t>
            </a:r>
            <a:endParaRPr lang="en-US" sz="16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</a:t>
            </a:r>
            <a:r>
              <a:rPr lang="en-US" sz="1600" dirty="0" smtClean="0">
                <a:solidFill>
                  <a:srgbClr val="0000FF"/>
                </a:solidFill>
                <a:latin typeface="Courier New"/>
                <a:cs typeface="Courier New"/>
              </a:rPr>
              <a:t>if </a:t>
            </a:r>
            <a:r>
              <a:rPr lang="en-US" sz="1600" dirty="0" smtClean="0"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latin typeface="Courier New"/>
                <a:cs typeface="Courier New"/>
              </a:rPr>
              <a:t>s.kind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>
                <a:latin typeface="Courier New"/>
                <a:cs typeface="Courier New"/>
              </a:rPr>
              <a:t>== </a:t>
            </a:r>
            <a:r>
              <a:rPr lang="en-US" sz="1600" dirty="0" err="1" smtClean="0">
                <a:solidFill>
                  <a:srgbClr val="660066"/>
                </a:solidFill>
                <a:latin typeface="Courier New"/>
                <a:cs typeface="Courier New"/>
              </a:rPr>
              <a:t>StatementKind.TRY</a:t>
            </a:r>
            <a:endParaRPr lang="en-US" sz="1600" dirty="0">
              <a:solidFill>
                <a:srgbClr val="660066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&amp;&amp; </a:t>
            </a:r>
            <a:r>
              <a:rPr lang="en-US" sz="1600" dirty="0" err="1" smtClean="0">
                <a:solidFill>
                  <a:srgbClr val="800000"/>
                </a:solidFill>
                <a:latin typeface="Courier New"/>
                <a:cs typeface="Courier New"/>
              </a:rPr>
              <a:t>len</a:t>
            </a:r>
            <a:r>
              <a:rPr lang="en-US" sz="1600" dirty="0" smtClean="0"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latin typeface="Courier New"/>
                <a:cs typeface="Courier New"/>
              </a:rPr>
              <a:t>s.statements</a:t>
            </a:r>
            <a:r>
              <a:rPr lang="en-US" sz="1600" dirty="0">
                <a:latin typeface="Courier New"/>
                <a:cs typeface="Courier New"/>
              </a:rPr>
              <a:t>) &gt; </a:t>
            </a:r>
            <a:r>
              <a:rPr lang="en-US" sz="1600" dirty="0" smtClean="0">
                <a:latin typeface="Courier New"/>
                <a:cs typeface="Courier New"/>
              </a:rPr>
              <a:t>1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smtClean="0">
                <a:latin typeface="Courier New"/>
                <a:cs typeface="Courier New"/>
              </a:rPr>
              <a:t>     &amp;</a:t>
            </a:r>
            <a:r>
              <a:rPr lang="en-US" sz="1600" dirty="0">
                <a:latin typeface="Courier New"/>
                <a:cs typeface="Courier New"/>
              </a:rPr>
              <a:t>&amp; </a:t>
            </a:r>
            <a:r>
              <a:rPr lang="en-US" sz="1600" dirty="0" err="1" smtClean="0">
                <a:latin typeface="Courier New"/>
                <a:cs typeface="Courier New"/>
              </a:rPr>
              <a:t>s.statements</a:t>
            </a:r>
            <a:r>
              <a:rPr lang="en-US" sz="1600" dirty="0"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rgbClr val="800000"/>
                </a:solidFill>
                <a:latin typeface="Courier New"/>
                <a:cs typeface="Courier New"/>
              </a:rPr>
              <a:t>len</a:t>
            </a:r>
            <a:r>
              <a:rPr lang="en-US" sz="1600" dirty="0" smtClean="0"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latin typeface="Courier New"/>
                <a:cs typeface="Courier New"/>
              </a:rPr>
              <a:t>s.statements</a:t>
            </a:r>
            <a:r>
              <a:rPr lang="en-US" sz="1600" dirty="0" smtClean="0">
                <a:latin typeface="Courier New"/>
                <a:cs typeface="Courier New"/>
              </a:rPr>
              <a:t>)-1</a:t>
            </a:r>
            <a:r>
              <a:rPr lang="en-US" sz="1600" dirty="0">
                <a:latin typeface="Courier New"/>
                <a:cs typeface="Courier New"/>
              </a:rPr>
              <a:t>].kind == </a:t>
            </a:r>
            <a:r>
              <a:rPr lang="en-US" sz="1600" dirty="0" err="1" smtClean="0">
                <a:solidFill>
                  <a:srgbClr val="660066"/>
                </a:solidFill>
                <a:latin typeface="Courier New"/>
                <a:cs typeface="Courier New"/>
              </a:rPr>
              <a:t>StatementKind.BLOCK</a:t>
            </a:r>
            <a:r>
              <a:rPr lang="en-US" sz="1600" dirty="0" smtClean="0">
                <a:latin typeface="Courier New"/>
                <a:cs typeface="Courier New"/>
              </a:rPr>
              <a:t>)</a:t>
            </a:r>
            <a:endParaRPr lang="en-US" sz="16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000FF"/>
                </a:solidFill>
                <a:latin typeface="Courier New"/>
                <a:cs typeface="Courier New"/>
              </a:rPr>
              <a:t>    visit</a:t>
            </a:r>
            <a:r>
              <a:rPr lang="en-US" sz="1600" dirty="0" smtClean="0"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latin typeface="Courier New"/>
                <a:cs typeface="Courier New"/>
              </a:rPr>
              <a:t>s.statements</a:t>
            </a:r>
            <a:r>
              <a:rPr lang="en-US" sz="1600" dirty="0"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rgbClr val="800000"/>
                </a:solidFill>
                <a:latin typeface="Courier New"/>
                <a:cs typeface="Courier New"/>
              </a:rPr>
              <a:t>len</a:t>
            </a:r>
            <a:r>
              <a:rPr lang="en-US" sz="1600" dirty="0" smtClean="0"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latin typeface="Courier New"/>
                <a:cs typeface="Courier New"/>
              </a:rPr>
              <a:t>s.statements</a:t>
            </a:r>
            <a:r>
              <a:rPr lang="en-US" sz="1600" dirty="0">
                <a:latin typeface="Courier New"/>
                <a:cs typeface="Courier New"/>
              </a:rPr>
              <a:t>) - 1], 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visitor</a:t>
            </a:r>
            <a:r>
              <a:rPr lang="en-US" sz="1600" dirty="0">
                <a:latin typeface="Courier New"/>
                <a:cs typeface="Courier New"/>
              </a:rPr>
              <a:t> {</a:t>
            </a: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</a:t>
            </a:r>
            <a:r>
              <a:rPr lang="en-US" sz="1600" dirty="0" smtClean="0">
                <a:solidFill>
                  <a:srgbClr val="0000FF"/>
                </a:solidFill>
                <a:latin typeface="Courier New"/>
                <a:cs typeface="Courier New"/>
              </a:rPr>
              <a:t>before</a:t>
            </a:r>
            <a:r>
              <a:rPr lang="en-US" sz="1600" dirty="0" smtClean="0">
                <a:latin typeface="Courier New"/>
                <a:cs typeface="Courier New"/>
              </a:rPr>
              <a:t> e: 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Expression</a:t>
            </a:r>
            <a:r>
              <a:rPr lang="en-US" sz="1600" dirty="0">
                <a:latin typeface="Courier New"/>
                <a:cs typeface="Courier New"/>
              </a:rPr>
              <a:t> -&gt;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   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# find a call to close()</a:t>
            </a:r>
            <a:endParaRPr lang="en-US" sz="16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ourier New"/>
                <a:cs typeface="Courier New"/>
              </a:rPr>
              <a:t>        </a:t>
            </a: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if</a:t>
            </a:r>
            <a:r>
              <a:rPr lang="en-US" sz="1600" b="1" dirty="0" smtClean="0">
                <a:latin typeface="Courier New"/>
                <a:cs typeface="Courier New"/>
              </a:rPr>
              <a:t> (</a:t>
            </a:r>
            <a:r>
              <a:rPr lang="en-US" sz="1600" b="1" dirty="0" err="1" smtClean="0">
                <a:latin typeface="Courier New"/>
                <a:cs typeface="Courier New"/>
              </a:rPr>
              <a:t>e.kind</a:t>
            </a:r>
            <a:r>
              <a:rPr lang="en-US" sz="1600" b="1" dirty="0" smtClean="0">
                <a:latin typeface="Courier New"/>
                <a:cs typeface="Courier New"/>
              </a:rPr>
              <a:t> </a:t>
            </a:r>
            <a:r>
              <a:rPr lang="en-US" sz="1600" b="1" dirty="0">
                <a:latin typeface="Courier New"/>
                <a:cs typeface="Courier New"/>
              </a:rPr>
              <a:t>== </a:t>
            </a:r>
            <a:r>
              <a:rPr lang="en-US" sz="1600" b="1" dirty="0" err="1" smtClean="0">
                <a:solidFill>
                  <a:srgbClr val="660066"/>
                </a:solidFill>
                <a:latin typeface="Courier New"/>
                <a:cs typeface="Courier New"/>
              </a:rPr>
              <a:t>ExpressionKind.METHODCALL</a:t>
            </a:r>
            <a:endParaRPr lang="en-US" sz="1600" b="1" dirty="0" smtClean="0">
              <a:solidFill>
                <a:srgbClr val="660066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dirty="0">
                <a:latin typeface="Courier New"/>
                <a:cs typeface="Courier New"/>
              </a:rPr>
              <a:t> </a:t>
            </a:r>
            <a:r>
              <a:rPr lang="en-US" sz="1600" b="1" dirty="0" smtClean="0">
                <a:latin typeface="Courier New"/>
                <a:cs typeface="Courier New"/>
              </a:rPr>
              <a:t>           &amp;</a:t>
            </a:r>
            <a:r>
              <a:rPr lang="en-US" sz="1600" b="1" dirty="0">
                <a:latin typeface="Courier New"/>
                <a:cs typeface="Courier New"/>
              </a:rPr>
              <a:t>&amp; </a:t>
            </a:r>
            <a:r>
              <a:rPr lang="en-US" sz="1600" b="1" dirty="0" err="1">
                <a:solidFill>
                  <a:srgbClr val="800000"/>
                </a:solidFill>
                <a:latin typeface="Courier New"/>
                <a:cs typeface="Courier New"/>
              </a:rPr>
              <a:t>def</a:t>
            </a:r>
            <a:r>
              <a:rPr lang="en-US" sz="1600" b="1" dirty="0" smtClean="0">
                <a:latin typeface="Courier New"/>
                <a:cs typeface="Courier New"/>
              </a:rPr>
              <a:t>(</a:t>
            </a:r>
            <a:r>
              <a:rPr lang="en-US" sz="1600" b="1" dirty="0" err="1" smtClean="0">
                <a:latin typeface="Courier New"/>
                <a:cs typeface="Courier New"/>
              </a:rPr>
              <a:t>e.method</a:t>
            </a:r>
            <a:r>
              <a:rPr lang="en-US" sz="1600" b="1" dirty="0" smtClean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sz="1600" b="1" dirty="0">
                <a:latin typeface="Courier New"/>
                <a:cs typeface="Courier New"/>
              </a:rPr>
              <a:t> </a:t>
            </a:r>
            <a:r>
              <a:rPr lang="en-US" sz="1600" b="1" dirty="0" smtClean="0">
                <a:latin typeface="Courier New"/>
                <a:cs typeface="Courier New"/>
              </a:rPr>
              <a:t>           &amp;</a:t>
            </a:r>
            <a:r>
              <a:rPr lang="en-US" sz="1600" b="1" dirty="0">
                <a:latin typeface="Courier New"/>
                <a:cs typeface="Courier New"/>
              </a:rPr>
              <a:t>&amp; </a:t>
            </a:r>
            <a:r>
              <a:rPr lang="en-US" sz="1600" b="1" dirty="0" err="1" smtClean="0">
                <a:latin typeface="Courier New"/>
                <a:cs typeface="Courier New"/>
              </a:rPr>
              <a:t>e.method</a:t>
            </a:r>
            <a:r>
              <a:rPr lang="en-US" sz="1600" b="1" dirty="0" smtClean="0">
                <a:latin typeface="Courier New"/>
                <a:cs typeface="Courier New"/>
              </a:rPr>
              <a:t> </a:t>
            </a:r>
            <a:r>
              <a:rPr lang="en-US" sz="1600" b="1" dirty="0">
                <a:latin typeface="Courier New"/>
                <a:cs typeface="Courier New"/>
              </a:rPr>
              <a:t>== </a:t>
            </a:r>
            <a:r>
              <a:rPr lang="en-US" sz="1600" b="1" dirty="0">
                <a:solidFill>
                  <a:srgbClr val="008000"/>
                </a:solidFill>
                <a:latin typeface="Courier New"/>
                <a:cs typeface="Courier New"/>
              </a:rPr>
              <a:t>"</a:t>
            </a:r>
            <a:r>
              <a:rPr lang="en-US" sz="1600" b="1" dirty="0" smtClean="0">
                <a:solidFill>
                  <a:srgbClr val="008000"/>
                </a:solidFill>
                <a:latin typeface="Courier New"/>
                <a:cs typeface="Courier New"/>
              </a:rPr>
              <a:t>close”</a:t>
            </a:r>
          </a:p>
          <a:p>
            <a:pPr marL="0" indent="0">
              <a:buNone/>
            </a:pPr>
            <a:r>
              <a:rPr lang="en-US" sz="1600" b="1" dirty="0">
                <a:latin typeface="Courier New"/>
                <a:cs typeface="Courier New"/>
              </a:rPr>
              <a:t> </a:t>
            </a:r>
            <a:r>
              <a:rPr lang="en-US" sz="1600" b="1" dirty="0" smtClean="0">
                <a:latin typeface="Courier New"/>
                <a:cs typeface="Courier New"/>
              </a:rPr>
              <a:t>           &amp;</a:t>
            </a:r>
            <a:r>
              <a:rPr lang="en-US" sz="1600" b="1" dirty="0">
                <a:latin typeface="Courier New"/>
                <a:cs typeface="Courier New"/>
              </a:rPr>
              <a:t>&amp; </a:t>
            </a:r>
            <a:r>
              <a:rPr lang="en-US" sz="1600" b="1" dirty="0" err="1">
                <a:solidFill>
                  <a:srgbClr val="800000"/>
                </a:solidFill>
                <a:latin typeface="Courier New"/>
                <a:cs typeface="Courier New"/>
              </a:rPr>
              <a:t>len</a:t>
            </a:r>
            <a:r>
              <a:rPr lang="en-US" sz="1600" b="1" dirty="0" smtClean="0">
                <a:latin typeface="Courier New"/>
                <a:cs typeface="Courier New"/>
              </a:rPr>
              <a:t>(</a:t>
            </a:r>
            <a:r>
              <a:rPr lang="en-US" sz="1600" b="1" dirty="0" err="1" smtClean="0">
                <a:latin typeface="Courier New"/>
                <a:cs typeface="Courier New"/>
              </a:rPr>
              <a:t>e.method_args</a:t>
            </a:r>
            <a:r>
              <a:rPr lang="en-US" sz="1600" b="1" dirty="0">
                <a:latin typeface="Courier New"/>
                <a:cs typeface="Courier New"/>
              </a:rPr>
              <a:t>) == 0</a:t>
            </a:r>
            <a:r>
              <a:rPr lang="en-US" sz="1600" b="1" dirty="0" smtClean="0">
                <a:latin typeface="Courier New"/>
                <a:cs typeface="Courier New"/>
              </a:rPr>
              <a:t>)</a:t>
            </a:r>
            <a:endParaRPr lang="en-US" sz="1600" b="1" dirty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ourier New"/>
                <a:cs typeface="Courier New"/>
              </a:rPr>
              <a:t>    });</a:t>
            </a:r>
            <a:endParaRPr lang="en-US" sz="16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80577943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Opportunity: Try w/ Resources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E681-85C0-4B75-A349-A0031478CC3A}" type="slidenum">
              <a:rPr lang="en-GB" altLang="en-US" smtClean="0"/>
              <a:pPr/>
              <a:t>85</a:t>
            </a:fld>
            <a:endParaRPr lang="en-GB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6704" y="1043842"/>
            <a:ext cx="8865590" cy="5670378"/>
          </a:xfrm>
          <a:prstGeom prst="rect">
            <a:avLst/>
          </a:prstGeom>
          <a:noFill/>
          <a:ln cap="flat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rgbClr val="0000FF"/>
                </a:solidFill>
                <a:latin typeface="Courier New"/>
                <a:cs typeface="Courier New"/>
              </a:rPr>
              <a:t>before</a:t>
            </a:r>
            <a:r>
              <a:rPr lang="en-US" sz="1600" dirty="0" smtClean="0">
                <a:latin typeface="Courier New"/>
                <a:cs typeface="Courier New"/>
              </a:rPr>
              <a:t> s: 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Statement</a:t>
            </a:r>
            <a:r>
              <a:rPr lang="en-US" sz="1600" dirty="0">
                <a:latin typeface="Courier New"/>
                <a:cs typeface="Courier New"/>
              </a:rPr>
              <a:t> -</a:t>
            </a:r>
            <a:r>
              <a:rPr lang="en-US" sz="1600" dirty="0" smtClean="0">
                <a:latin typeface="Courier New"/>
                <a:cs typeface="Courier New"/>
              </a:rPr>
              <a:t>&gt;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#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try statement with at least a finally</a:t>
            </a:r>
            <a:endParaRPr lang="en-US" sz="16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</a:t>
            </a:r>
            <a:r>
              <a:rPr lang="en-US" sz="1600" dirty="0" smtClean="0">
                <a:solidFill>
                  <a:srgbClr val="0000FF"/>
                </a:solidFill>
                <a:latin typeface="Courier New"/>
                <a:cs typeface="Courier New"/>
              </a:rPr>
              <a:t>if </a:t>
            </a:r>
            <a:r>
              <a:rPr lang="en-US" sz="1600" dirty="0" smtClean="0"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latin typeface="Courier New"/>
                <a:cs typeface="Courier New"/>
              </a:rPr>
              <a:t>s.kind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>
                <a:latin typeface="Courier New"/>
                <a:cs typeface="Courier New"/>
              </a:rPr>
              <a:t>== </a:t>
            </a:r>
            <a:r>
              <a:rPr lang="en-US" sz="1600" dirty="0" err="1" smtClean="0">
                <a:solidFill>
                  <a:srgbClr val="660066"/>
                </a:solidFill>
                <a:latin typeface="Courier New"/>
                <a:cs typeface="Courier New"/>
              </a:rPr>
              <a:t>StatementKind.TRY</a:t>
            </a:r>
            <a:endParaRPr lang="en-US" sz="1600" dirty="0">
              <a:solidFill>
                <a:srgbClr val="660066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&amp;&amp; </a:t>
            </a:r>
            <a:r>
              <a:rPr lang="en-US" sz="1600" dirty="0" err="1" smtClean="0">
                <a:solidFill>
                  <a:srgbClr val="800000"/>
                </a:solidFill>
                <a:latin typeface="Courier New"/>
                <a:cs typeface="Courier New"/>
              </a:rPr>
              <a:t>len</a:t>
            </a:r>
            <a:r>
              <a:rPr lang="en-US" sz="1600" dirty="0" smtClean="0"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latin typeface="Courier New"/>
                <a:cs typeface="Courier New"/>
              </a:rPr>
              <a:t>s.statements</a:t>
            </a:r>
            <a:r>
              <a:rPr lang="en-US" sz="1600" dirty="0">
                <a:latin typeface="Courier New"/>
                <a:cs typeface="Courier New"/>
              </a:rPr>
              <a:t>) &gt; </a:t>
            </a:r>
            <a:r>
              <a:rPr lang="en-US" sz="1600" dirty="0" smtClean="0">
                <a:latin typeface="Courier New"/>
                <a:cs typeface="Courier New"/>
              </a:rPr>
              <a:t>1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smtClean="0">
                <a:latin typeface="Courier New"/>
                <a:cs typeface="Courier New"/>
              </a:rPr>
              <a:t>     &amp;</a:t>
            </a:r>
            <a:r>
              <a:rPr lang="en-US" sz="1600" dirty="0">
                <a:latin typeface="Courier New"/>
                <a:cs typeface="Courier New"/>
              </a:rPr>
              <a:t>&amp; </a:t>
            </a:r>
            <a:r>
              <a:rPr lang="en-US" sz="1600" dirty="0" err="1" smtClean="0">
                <a:latin typeface="Courier New"/>
                <a:cs typeface="Courier New"/>
              </a:rPr>
              <a:t>s.statements</a:t>
            </a:r>
            <a:r>
              <a:rPr lang="en-US" sz="1600" dirty="0"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rgbClr val="800000"/>
                </a:solidFill>
                <a:latin typeface="Courier New"/>
                <a:cs typeface="Courier New"/>
              </a:rPr>
              <a:t>len</a:t>
            </a:r>
            <a:r>
              <a:rPr lang="en-US" sz="1600" dirty="0" smtClean="0"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latin typeface="Courier New"/>
                <a:cs typeface="Courier New"/>
              </a:rPr>
              <a:t>s.statements</a:t>
            </a:r>
            <a:r>
              <a:rPr lang="en-US" sz="1600" dirty="0" smtClean="0">
                <a:latin typeface="Courier New"/>
                <a:cs typeface="Courier New"/>
              </a:rPr>
              <a:t>)-1</a:t>
            </a:r>
            <a:r>
              <a:rPr lang="en-US" sz="1600" dirty="0">
                <a:latin typeface="Courier New"/>
                <a:cs typeface="Courier New"/>
              </a:rPr>
              <a:t>].kind == </a:t>
            </a:r>
            <a:r>
              <a:rPr lang="en-US" sz="1600" dirty="0" err="1" smtClean="0">
                <a:solidFill>
                  <a:srgbClr val="660066"/>
                </a:solidFill>
                <a:latin typeface="Courier New"/>
                <a:cs typeface="Courier New"/>
              </a:rPr>
              <a:t>StatementKind.BLOCK</a:t>
            </a:r>
            <a:r>
              <a:rPr lang="en-US" sz="1600" dirty="0" smtClean="0">
                <a:latin typeface="Courier New"/>
                <a:cs typeface="Courier New"/>
              </a:rPr>
              <a:t>)</a:t>
            </a:r>
            <a:endParaRPr lang="en-US" sz="16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000FF"/>
                </a:solidFill>
                <a:latin typeface="Courier New"/>
                <a:cs typeface="Courier New"/>
              </a:rPr>
              <a:t>    visit</a:t>
            </a:r>
            <a:r>
              <a:rPr lang="en-US" sz="1600" dirty="0" smtClean="0"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latin typeface="Courier New"/>
                <a:cs typeface="Courier New"/>
              </a:rPr>
              <a:t>s.statements</a:t>
            </a:r>
            <a:r>
              <a:rPr lang="en-US" sz="1600" dirty="0"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rgbClr val="800000"/>
                </a:solidFill>
                <a:latin typeface="Courier New"/>
                <a:cs typeface="Courier New"/>
              </a:rPr>
              <a:t>len</a:t>
            </a:r>
            <a:r>
              <a:rPr lang="en-US" sz="1600" dirty="0" smtClean="0"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latin typeface="Courier New"/>
                <a:cs typeface="Courier New"/>
              </a:rPr>
              <a:t>s.statements</a:t>
            </a:r>
            <a:r>
              <a:rPr lang="en-US" sz="1600" dirty="0">
                <a:latin typeface="Courier New"/>
                <a:cs typeface="Courier New"/>
              </a:rPr>
              <a:t>) - 1], 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visitor</a:t>
            </a:r>
            <a:r>
              <a:rPr lang="en-US" sz="1600" dirty="0">
                <a:latin typeface="Courier New"/>
                <a:cs typeface="Courier New"/>
              </a:rPr>
              <a:t> {</a:t>
            </a: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</a:t>
            </a:r>
            <a:r>
              <a:rPr lang="en-US" sz="1600" dirty="0" smtClean="0">
                <a:solidFill>
                  <a:srgbClr val="0000FF"/>
                </a:solidFill>
                <a:latin typeface="Courier New"/>
                <a:cs typeface="Courier New"/>
              </a:rPr>
              <a:t>before</a:t>
            </a:r>
            <a:r>
              <a:rPr lang="en-US" sz="1600" dirty="0" smtClean="0">
                <a:latin typeface="Courier New"/>
                <a:cs typeface="Courier New"/>
              </a:rPr>
              <a:t> e: 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Expression</a:t>
            </a:r>
            <a:r>
              <a:rPr lang="en-US" sz="1600" dirty="0">
                <a:latin typeface="Courier New"/>
                <a:cs typeface="Courier New"/>
              </a:rPr>
              <a:t> -&gt;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# find a call to close()</a:t>
            </a:r>
            <a:endParaRPr lang="en-US" sz="16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      </a:t>
            </a:r>
            <a:r>
              <a:rPr lang="en-US" sz="1600" dirty="0" smtClean="0">
                <a:solidFill>
                  <a:srgbClr val="0000FF"/>
                </a:solidFill>
                <a:latin typeface="Courier New"/>
                <a:cs typeface="Courier New"/>
              </a:rPr>
              <a:t>if</a:t>
            </a:r>
            <a:r>
              <a:rPr lang="en-US" sz="1600" dirty="0" smtClean="0">
                <a:latin typeface="Courier New"/>
                <a:cs typeface="Courier New"/>
              </a:rPr>
              <a:t> (</a:t>
            </a:r>
            <a:r>
              <a:rPr lang="en-US" sz="1600" dirty="0" err="1" smtClean="0">
                <a:latin typeface="Courier New"/>
                <a:cs typeface="Courier New"/>
              </a:rPr>
              <a:t>e.kind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>
                <a:latin typeface="Courier New"/>
                <a:cs typeface="Courier New"/>
              </a:rPr>
              <a:t>== </a:t>
            </a:r>
            <a:r>
              <a:rPr lang="en-US" sz="1600" dirty="0" err="1" smtClean="0">
                <a:solidFill>
                  <a:srgbClr val="660066"/>
                </a:solidFill>
                <a:latin typeface="Courier New"/>
                <a:cs typeface="Courier New"/>
              </a:rPr>
              <a:t>ExpressionKind.METHODCALL</a:t>
            </a:r>
            <a:endParaRPr lang="en-US" sz="1600" dirty="0" smtClean="0">
              <a:solidFill>
                <a:srgbClr val="660066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smtClean="0">
                <a:latin typeface="Courier New"/>
                <a:cs typeface="Courier New"/>
              </a:rPr>
              <a:t>           &amp;</a:t>
            </a:r>
            <a:r>
              <a:rPr lang="en-US" sz="1600" dirty="0">
                <a:latin typeface="Courier New"/>
                <a:cs typeface="Courier New"/>
              </a:rPr>
              <a:t>&amp; </a:t>
            </a:r>
            <a:r>
              <a:rPr lang="en-US" sz="1600" dirty="0" err="1">
                <a:solidFill>
                  <a:srgbClr val="800000"/>
                </a:solidFill>
                <a:latin typeface="Courier New"/>
                <a:cs typeface="Courier New"/>
              </a:rPr>
              <a:t>def</a:t>
            </a:r>
            <a:r>
              <a:rPr lang="en-US" sz="1600" dirty="0" smtClean="0"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latin typeface="Courier New"/>
                <a:cs typeface="Courier New"/>
              </a:rPr>
              <a:t>e.method</a:t>
            </a:r>
            <a:r>
              <a:rPr lang="en-US" sz="1600" dirty="0" smtClean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smtClean="0">
                <a:latin typeface="Courier New"/>
                <a:cs typeface="Courier New"/>
              </a:rPr>
              <a:t>           &amp;</a:t>
            </a:r>
            <a:r>
              <a:rPr lang="en-US" sz="1600" dirty="0">
                <a:latin typeface="Courier New"/>
                <a:cs typeface="Courier New"/>
              </a:rPr>
              <a:t>&amp; </a:t>
            </a:r>
            <a:r>
              <a:rPr lang="en-US" sz="1600" dirty="0" err="1" smtClean="0">
                <a:latin typeface="Courier New"/>
                <a:cs typeface="Courier New"/>
              </a:rPr>
              <a:t>e.method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>
                <a:latin typeface="Courier New"/>
                <a:cs typeface="Courier New"/>
              </a:rPr>
              <a:t>== </a:t>
            </a:r>
            <a:r>
              <a:rPr lang="en-US" sz="1600" dirty="0">
                <a:solidFill>
                  <a:srgbClr val="008000"/>
                </a:solidFill>
                <a:latin typeface="Courier New"/>
                <a:cs typeface="Courier New"/>
              </a:rPr>
              <a:t>"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  <a:cs typeface="Courier New"/>
              </a:rPr>
              <a:t>close”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smtClean="0">
                <a:latin typeface="Courier New"/>
                <a:cs typeface="Courier New"/>
              </a:rPr>
              <a:t>           &amp;</a:t>
            </a:r>
            <a:r>
              <a:rPr lang="en-US" sz="1600" dirty="0">
                <a:latin typeface="Courier New"/>
                <a:cs typeface="Courier New"/>
              </a:rPr>
              <a:t>&amp; </a:t>
            </a:r>
            <a:r>
              <a:rPr lang="en-US" sz="1600" dirty="0" err="1">
                <a:solidFill>
                  <a:srgbClr val="800000"/>
                </a:solidFill>
                <a:latin typeface="Courier New"/>
                <a:cs typeface="Courier New"/>
              </a:rPr>
              <a:t>len</a:t>
            </a:r>
            <a:r>
              <a:rPr lang="en-US" sz="1600" dirty="0" smtClean="0"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latin typeface="Courier New"/>
                <a:cs typeface="Courier New"/>
              </a:rPr>
              <a:t>e.method_args</a:t>
            </a:r>
            <a:r>
              <a:rPr lang="en-US" sz="1600" dirty="0">
                <a:latin typeface="Courier New"/>
                <a:cs typeface="Courier New"/>
              </a:rPr>
              <a:t>) == 0</a:t>
            </a:r>
            <a:r>
              <a:rPr lang="en-US" sz="1600" dirty="0" smtClean="0">
                <a:latin typeface="Courier New"/>
                <a:cs typeface="Courier New"/>
              </a:rPr>
              <a:t>)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      #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found one!</a:t>
            </a:r>
          </a:p>
          <a:p>
            <a:pPr marL="0" indent="0">
              <a:buNone/>
            </a:pPr>
            <a:r>
              <a:rPr lang="en-US" sz="1600" b="1" dirty="0" smtClean="0">
                <a:latin typeface="Courier New"/>
                <a:cs typeface="Courier New"/>
              </a:rPr>
              <a:t>          </a:t>
            </a:r>
            <a:r>
              <a:rPr lang="en-US" sz="1600" b="1" dirty="0">
                <a:latin typeface="Courier New"/>
                <a:cs typeface="Courier New"/>
              </a:rPr>
              <a:t>o &lt;&lt; 1;</a:t>
            </a:r>
            <a:endParaRPr lang="en-US" sz="16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  });</a:t>
            </a:r>
            <a:endParaRPr lang="en-US" sz="16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80577943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B88A3-7D9E-42A4-AB24-061FC36F48D3}" type="slidenum">
              <a:rPr lang="en-GB" altLang="en-US" smtClean="0">
                <a:latin typeface="Arial" charset="0"/>
              </a:rPr>
              <a:pPr>
                <a:defRPr/>
              </a:pPr>
              <a:t>86</a:t>
            </a:fld>
            <a:endParaRPr lang="en-GB" altLang="en-US" smtClean="0">
              <a:latin typeface="Arial" charset="0"/>
            </a:endParaRPr>
          </a:p>
        </p:txBody>
      </p:sp>
      <p:graphicFrame>
        <p:nvGraphicFramePr>
          <p:cNvPr id="36866" name="Group 2"/>
          <p:cNvGraphicFramePr>
            <a:graphicFrameLocks noGrp="1"/>
          </p:cNvGraphicFramePr>
          <p:nvPr>
            <p:ph idx="4294967295"/>
          </p:nvPr>
        </p:nvGraphicFramePr>
        <p:xfrm>
          <a:off x="-38100" y="2259013"/>
          <a:ext cx="9232900" cy="2633661"/>
        </p:xfrm>
        <a:graphic>
          <a:graphicData uri="http://schemas.openxmlformats.org/drawingml/2006/table">
            <a:tbl>
              <a:tblPr/>
              <a:tblGrid>
                <a:gridCol w="977900"/>
                <a:gridCol w="1152525"/>
                <a:gridCol w="1127125"/>
                <a:gridCol w="1054100"/>
                <a:gridCol w="1203325"/>
                <a:gridCol w="1238250"/>
                <a:gridCol w="1174750"/>
                <a:gridCol w="1304925"/>
              </a:tblGrid>
              <a:tr h="10844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Assert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Varargs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Binary Literals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Diamond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MultiCatch</a:t>
                      </a: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Try w/ Resources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Underscore Literals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6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Old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89K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612K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56K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3.3M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341K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489K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5.3M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7746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New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291K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1.6M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5K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414K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24K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33K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507K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98" name="Rectangle 16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Millions of opportunities!</a:t>
            </a:r>
          </a:p>
        </p:txBody>
      </p:sp>
      <p:sp>
        <p:nvSpPr>
          <p:cNvPr id="37026" name="Oval 162"/>
          <p:cNvSpPr>
            <a:spLocks noChangeArrowheads="1"/>
          </p:cNvSpPr>
          <p:nvPr/>
        </p:nvSpPr>
        <p:spPr bwMode="auto">
          <a:xfrm flipH="1" flipV="1">
            <a:off x="-103188" y="3260725"/>
            <a:ext cx="9434513" cy="842963"/>
          </a:xfrm>
          <a:prstGeom prst="ellipse">
            <a:avLst/>
          </a:prstGeom>
          <a:solidFill>
            <a:schemeClr val="accent2">
              <a:alpha val="9804"/>
            </a:schemeClr>
          </a:solidFill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/>
          </a:p>
        </p:txBody>
      </p:sp>
      <p:sp>
        <p:nvSpPr>
          <p:cNvPr id="37027" name="Oval 163"/>
          <p:cNvSpPr>
            <a:spLocks noChangeArrowheads="1"/>
          </p:cNvSpPr>
          <p:nvPr/>
        </p:nvSpPr>
        <p:spPr bwMode="auto">
          <a:xfrm flipH="1" flipV="1">
            <a:off x="-95250" y="4059238"/>
            <a:ext cx="9436100" cy="854075"/>
          </a:xfrm>
          <a:prstGeom prst="ellipse">
            <a:avLst/>
          </a:prstGeom>
          <a:solidFill>
            <a:schemeClr val="accent2">
              <a:alpha val="9804"/>
            </a:schemeClr>
          </a:solidFill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748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7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26" grpId="0" animBg="1"/>
      <p:bldP spid="37026" grpId="1" animBg="1"/>
      <p:bldP spid="37027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2"/>
          <p:cNvGraphicFramePr>
            <a:graphicFrameLocks/>
          </p:cNvGraphicFramePr>
          <p:nvPr/>
        </p:nvGraphicFramePr>
        <p:xfrm>
          <a:off x="-39688" y="4198938"/>
          <a:ext cx="9232900" cy="1435100"/>
        </p:xfrm>
        <a:graphic>
          <a:graphicData uri="http://schemas.openxmlformats.org/drawingml/2006/table">
            <a:tbl>
              <a:tblPr/>
              <a:tblGrid>
                <a:gridCol w="977900"/>
                <a:gridCol w="1152525"/>
                <a:gridCol w="1127125"/>
                <a:gridCol w="1054100"/>
                <a:gridCol w="1203325"/>
                <a:gridCol w="1238250"/>
                <a:gridCol w="1174750"/>
                <a:gridCol w="1304925"/>
              </a:tblGrid>
              <a:tr h="717550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Potential Uses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Projects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18.18%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88.78%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5.9%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59.08%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49.75%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37.27%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51.15%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79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BF6BA-D947-41F3-AE52-823927D33CB1}" type="slidenum">
              <a:rPr lang="en-GB" altLang="en-US" smtClean="0">
                <a:latin typeface="Arial" charset="0"/>
              </a:rPr>
              <a:pPr>
                <a:defRPr/>
              </a:pPr>
              <a:t>87</a:t>
            </a:fld>
            <a:endParaRPr lang="en-GB" altLang="en-US" smtClean="0">
              <a:latin typeface="Arial" charset="0"/>
            </a:endParaRPr>
          </a:p>
        </p:txBody>
      </p:sp>
      <p:graphicFrame>
        <p:nvGraphicFramePr>
          <p:cNvPr id="36866" name="Group 2"/>
          <p:cNvGraphicFramePr>
            <a:graphicFrameLocks noGrp="1"/>
          </p:cNvGraphicFramePr>
          <p:nvPr>
            <p:ph idx="4294967295"/>
          </p:nvPr>
        </p:nvGraphicFramePr>
        <p:xfrm>
          <a:off x="-38100" y="1403350"/>
          <a:ext cx="9232900" cy="2352675"/>
        </p:xfrm>
        <a:graphic>
          <a:graphicData uri="http://schemas.openxmlformats.org/drawingml/2006/table">
            <a:tbl>
              <a:tblPr/>
              <a:tblGrid>
                <a:gridCol w="977900"/>
                <a:gridCol w="1152525"/>
                <a:gridCol w="1127125"/>
                <a:gridCol w="1054100"/>
                <a:gridCol w="1203325"/>
                <a:gridCol w="1238250"/>
                <a:gridCol w="1174750"/>
                <a:gridCol w="1304925"/>
              </a:tblGrid>
              <a:tr h="630364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Actual Uses</a:t>
                      </a:r>
                    </a:p>
                  </a:txBody>
                  <a:tcPr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46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Assert</a:t>
                      </a:r>
                    </a:p>
                  </a:txBody>
                  <a:tcPr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Varargs</a:t>
                      </a:r>
                    </a:p>
                  </a:txBody>
                  <a:tcPr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Binary Literals</a:t>
                      </a:r>
                    </a:p>
                  </a:txBody>
                  <a:tcPr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Diamond</a:t>
                      </a:r>
                    </a:p>
                  </a:txBody>
                  <a:tcPr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MultiCatch</a:t>
                      </a:r>
                    </a:p>
                  </a:txBody>
                  <a:tcPr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Try w/ Resources</a:t>
                      </a:r>
                    </a:p>
                  </a:txBody>
                  <a:tcPr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Underscore Literals</a:t>
                      </a:r>
                    </a:p>
                  </a:txBody>
                  <a:tcPr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6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Projects</a:t>
                      </a: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12.72%</a:t>
                      </a:r>
                    </a:p>
                  </a:txBody>
                  <a:tcPr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15.43%</a:t>
                      </a:r>
                    </a:p>
                  </a:txBody>
                  <a:tcPr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0.02%</a:t>
                      </a:r>
                    </a:p>
                  </a:txBody>
                  <a:tcPr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0.4%</a:t>
                      </a:r>
                    </a:p>
                  </a:txBody>
                  <a:tcPr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0.27%</a:t>
                      </a:r>
                    </a:p>
                  </a:txBody>
                  <a:tcPr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0.21%</a:t>
                      </a:r>
                    </a:p>
                  </a:txBody>
                  <a:tcPr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0.02%</a:t>
                      </a:r>
                    </a:p>
                  </a:txBody>
                  <a:tcPr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3828" name="Rectangle 16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Millions of opportunities!</a:t>
            </a:r>
          </a:p>
        </p:txBody>
      </p:sp>
    </p:spTree>
    <p:extLst>
      <p:ext uri="{BB962C8B-B14F-4D97-AF65-F5344CB8AC3E}">
        <p14:creationId xmlns:p14="http://schemas.microsoft.com/office/powerpoint/2010/main" val="2976047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Research Question 5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Was old code converted to use new features?</a:t>
            </a:r>
          </a:p>
        </p:txBody>
      </p:sp>
    </p:spTree>
    <p:extLst>
      <p:ext uri="{BB962C8B-B14F-4D97-AF65-F5344CB8AC3E}">
        <p14:creationId xmlns:p14="http://schemas.microsoft.com/office/powerpoint/2010/main" val="3729858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FB461-D866-4548-9517-4C1A2DE6C32E}" type="slidenum">
              <a:rPr lang="en-GB" altLang="en-US" smtClean="0">
                <a:latin typeface="Arial" charset="0"/>
              </a:rPr>
              <a:pPr>
                <a:defRPr/>
              </a:pPr>
              <a:t>89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Detecting Conversions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897188" y="3514725"/>
            <a:ext cx="11541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potential</a:t>
            </a:r>
            <a:r>
              <a:rPr lang="en-GB" altLang="en-US" baseline="-2500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915988" y="3508375"/>
            <a:ext cx="7731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uses</a:t>
            </a:r>
            <a:r>
              <a:rPr lang="en-GB" altLang="en-US" baseline="-25000">
                <a:solidFill>
                  <a:schemeClr val="tx1"/>
                </a:solidFill>
              </a:rPr>
              <a:t>N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40965" name="AutoShape 5"/>
          <p:cNvCxnSpPr>
            <a:cxnSpLocks noChangeShapeType="1"/>
            <a:stCxn id="37902" idx="2"/>
            <a:endCxn id="40964" idx="0"/>
          </p:cNvCxnSpPr>
          <p:nvPr/>
        </p:nvCxnSpPr>
        <p:spPr bwMode="auto">
          <a:xfrm flipH="1">
            <a:off x="1303338" y="2933700"/>
            <a:ext cx="1085850" cy="574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6" name="AutoShape 6"/>
          <p:cNvCxnSpPr>
            <a:cxnSpLocks noChangeShapeType="1"/>
            <a:stCxn id="37902" idx="2"/>
            <a:endCxn id="40963" idx="0"/>
          </p:cNvCxnSpPr>
          <p:nvPr/>
        </p:nvCxnSpPr>
        <p:spPr bwMode="auto">
          <a:xfrm>
            <a:off x="2389188" y="2933700"/>
            <a:ext cx="1085850" cy="581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6904038" y="3508375"/>
            <a:ext cx="13239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potential</a:t>
            </a:r>
            <a:r>
              <a:rPr lang="en-GB" altLang="en-US" baseline="-25000">
                <a:solidFill>
                  <a:schemeClr val="tx1"/>
                </a:solidFill>
              </a:rPr>
              <a:t>N+1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4968875" y="3508375"/>
            <a:ext cx="9429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uses</a:t>
            </a:r>
            <a:r>
              <a:rPr lang="en-GB" altLang="en-US" baseline="-25000">
                <a:solidFill>
                  <a:schemeClr val="tx1"/>
                </a:solidFill>
              </a:rPr>
              <a:t>N+1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40969" name="AutoShape 9"/>
          <p:cNvCxnSpPr>
            <a:cxnSpLocks noChangeShapeType="1"/>
            <a:stCxn id="37903" idx="2"/>
            <a:endCxn id="40968" idx="0"/>
          </p:cNvCxnSpPr>
          <p:nvPr/>
        </p:nvCxnSpPr>
        <p:spPr bwMode="auto">
          <a:xfrm flipH="1">
            <a:off x="5440363" y="2927350"/>
            <a:ext cx="1044575" cy="581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0970" name="AutoShape 10"/>
          <p:cNvCxnSpPr>
            <a:cxnSpLocks noChangeShapeType="1"/>
            <a:stCxn id="37903" idx="2"/>
            <a:endCxn id="40967" idx="0"/>
          </p:cNvCxnSpPr>
          <p:nvPr/>
        </p:nvCxnSpPr>
        <p:spPr bwMode="auto">
          <a:xfrm>
            <a:off x="6484938" y="2927350"/>
            <a:ext cx="1081087" cy="581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3573463" y="5140325"/>
            <a:ext cx="199707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chemeClr val="tx1"/>
                </a:solidFill>
              </a:rPr>
              <a:t>uses</a:t>
            </a:r>
            <a:r>
              <a:rPr lang="en-GB" altLang="en-US" b="1" baseline="-25000">
                <a:solidFill>
                  <a:schemeClr val="tx1"/>
                </a:solidFill>
              </a:rPr>
              <a:t>N</a:t>
            </a:r>
            <a:r>
              <a:rPr lang="en-GB" altLang="en-US" b="1">
                <a:solidFill>
                  <a:schemeClr val="tx1"/>
                </a:solidFill>
              </a:rPr>
              <a:t>  </a:t>
            </a:r>
            <a:r>
              <a:rPr lang="en-GB" altLang="en-US" b="1">
                <a:solidFill>
                  <a:schemeClr val="tx1"/>
                </a:solidFill>
                <a:sym typeface="Arial" charset="0"/>
              </a:rPr>
              <a:t>&lt;  </a:t>
            </a:r>
            <a:r>
              <a:rPr lang="en-GB" altLang="en-US" b="1">
                <a:solidFill>
                  <a:schemeClr val="tx1"/>
                </a:solidFill>
              </a:rPr>
              <a:t>uses</a:t>
            </a:r>
            <a:r>
              <a:rPr lang="en-GB" altLang="en-US" b="1" baseline="-25000">
                <a:solidFill>
                  <a:schemeClr val="tx1"/>
                </a:solidFill>
              </a:rPr>
              <a:t>N+1</a:t>
            </a:r>
            <a:endParaRPr lang="en-GB" altLang="en-US" b="1">
              <a:solidFill>
                <a:schemeClr val="tx1"/>
              </a:solidFill>
            </a:endParaRP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3141663" y="5680075"/>
            <a:ext cx="286067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chemeClr val="tx1"/>
                </a:solidFill>
              </a:rPr>
              <a:t>potential</a:t>
            </a:r>
            <a:r>
              <a:rPr lang="en-GB" altLang="en-US" b="1" baseline="-25000">
                <a:solidFill>
                  <a:schemeClr val="tx1"/>
                </a:solidFill>
              </a:rPr>
              <a:t>N</a:t>
            </a:r>
            <a:r>
              <a:rPr lang="en-GB" altLang="en-US" b="1">
                <a:solidFill>
                  <a:schemeClr val="tx1"/>
                </a:solidFill>
              </a:rPr>
              <a:t>  &gt;</a:t>
            </a:r>
            <a:r>
              <a:rPr lang="en-GB" altLang="en-US" b="1">
                <a:solidFill>
                  <a:schemeClr val="tx1"/>
                </a:solidFill>
                <a:sym typeface="Arial" charset="0"/>
              </a:rPr>
              <a:t>  p</a:t>
            </a:r>
            <a:r>
              <a:rPr lang="en-GB" altLang="en-US" b="1">
                <a:solidFill>
                  <a:schemeClr val="tx1"/>
                </a:solidFill>
              </a:rPr>
              <a:t>otential</a:t>
            </a:r>
            <a:r>
              <a:rPr lang="en-GB" altLang="en-US" b="1" baseline="-25000">
                <a:solidFill>
                  <a:schemeClr val="tx1"/>
                </a:solidFill>
              </a:rPr>
              <a:t>N+1</a:t>
            </a:r>
            <a:endParaRPr lang="en-GB" altLang="en-US" b="1">
              <a:solidFill>
                <a:schemeClr val="tx1"/>
              </a:solidFill>
            </a:endParaRPr>
          </a:p>
        </p:txBody>
      </p:sp>
      <p:sp>
        <p:nvSpPr>
          <p:cNvPr id="37902" name="Rectangle 13"/>
          <p:cNvSpPr>
            <a:spLocks noChangeArrowheads="1"/>
          </p:cNvSpPr>
          <p:nvPr/>
        </p:nvSpPr>
        <p:spPr bwMode="auto">
          <a:xfrm>
            <a:off x="1601788" y="1854200"/>
            <a:ext cx="1574800" cy="10795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altLang="en-US" b="1">
                <a:solidFill>
                  <a:schemeClr val="tx1"/>
                </a:solidFill>
              </a:rPr>
              <a:t>File.java</a:t>
            </a:r>
          </a:p>
          <a:p>
            <a:pPr algn="ctr"/>
            <a:r>
              <a:rPr lang="en-GB" altLang="en-US">
                <a:solidFill>
                  <a:schemeClr val="tx1"/>
                </a:solidFill>
              </a:rPr>
              <a:t>(Revision N)</a:t>
            </a:r>
          </a:p>
        </p:txBody>
      </p:sp>
      <p:sp>
        <p:nvSpPr>
          <p:cNvPr id="37903" name="Rectangle 14"/>
          <p:cNvSpPr>
            <a:spLocks noChangeArrowheads="1"/>
          </p:cNvSpPr>
          <p:nvPr/>
        </p:nvSpPr>
        <p:spPr bwMode="auto">
          <a:xfrm>
            <a:off x="5651500" y="1847850"/>
            <a:ext cx="1665288" cy="10795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b="1">
                <a:solidFill>
                  <a:schemeClr val="tx1"/>
                </a:solidFill>
              </a:rPr>
              <a:t>File.java</a:t>
            </a:r>
          </a:p>
          <a:p>
            <a:pPr algn="ctr"/>
            <a:r>
              <a:rPr lang="en-GB" altLang="en-US">
                <a:solidFill>
                  <a:schemeClr val="tx1"/>
                </a:solidFill>
              </a:rPr>
              <a:t>(Revision N+1)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0975" name="Arrow 1242"/>
          <p:cNvSpPr>
            <a:spLocks noChangeShapeType="1"/>
          </p:cNvSpPr>
          <p:nvPr/>
        </p:nvSpPr>
        <p:spPr bwMode="auto">
          <a:xfrm flipV="1">
            <a:off x="5922963" y="5005388"/>
            <a:ext cx="1587" cy="493712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6" name="Arrow 1242"/>
          <p:cNvSpPr>
            <a:spLocks noChangeShapeType="1"/>
          </p:cNvSpPr>
          <p:nvPr/>
        </p:nvSpPr>
        <p:spPr bwMode="auto">
          <a:xfrm flipV="1">
            <a:off x="6192838" y="5635625"/>
            <a:ext cx="0" cy="49371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43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ldLvl="0" autoUpdateAnimBg="0"/>
      <p:bldP spid="40964" grpId="0" bldLvl="0" autoUpdateAnimBg="0"/>
      <p:bldP spid="40967" grpId="0" bldLvl="0" autoUpdateAnimBg="0"/>
      <p:bldP spid="40968" grpId="0" bldLvl="0" autoUpdateAnimBg="0"/>
      <p:bldP spid="40971" grpId="0" bldLvl="0" autoUpdateAnimBg="0"/>
      <p:bldP spid="40972" grpId="0" bldLvl="0" autoUpdateAnimBg="0"/>
      <p:bldP spid="40975" grpId="0" animBg="1"/>
      <p:bldP spid="409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B227-136F-4753-A3AB-1219E543FDF4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377950" y="2124075"/>
            <a:ext cx="631825" cy="3692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01204"/>
            <a:ext cx="8229600" cy="582613"/>
          </a:xfrm>
        </p:spPr>
        <p:txBody>
          <a:bodyPr/>
          <a:lstStyle/>
          <a:p>
            <a:r>
              <a:rPr lang="en-GB" altLang="en-US" sz="3200" dirty="0"/>
              <a:t>What is the most </a:t>
            </a:r>
            <a:r>
              <a:rPr lang="en-GB" altLang="en-US" sz="3200" dirty="0" smtClean="0"/>
              <a:t>used</a:t>
            </a:r>
            <a:br>
              <a:rPr lang="en-GB" altLang="en-US" sz="3200" dirty="0" smtClean="0"/>
            </a:br>
            <a:r>
              <a:rPr lang="en-GB" altLang="en-US" sz="3200" dirty="0" smtClean="0"/>
              <a:t>programming language?</a:t>
            </a:r>
            <a:endParaRPr lang="en-GB" altLang="en-US" sz="3200" dirty="0"/>
          </a:p>
        </p:txBody>
      </p:sp>
      <p:pic>
        <p:nvPicPr>
          <p:cNvPr id="18436" name="Picture 4" descr="langs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" y="1736725"/>
            <a:ext cx="8228013" cy="4527550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F6640-2C83-4B79-811E-634F001FF1E8}" type="slidenum">
              <a:rPr lang="en-GB" altLang="en-US" smtClean="0">
                <a:latin typeface="Arial" charset="0"/>
              </a:rPr>
              <a:pPr>
                <a:defRPr/>
              </a:pPr>
              <a:t>90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Detected lots of conversions!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549525" y="5319713"/>
            <a:ext cx="404495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manual, systematic sampling confirms</a:t>
            </a:r>
          </a:p>
          <a:p>
            <a:pPr algn="ctr"/>
            <a:r>
              <a:rPr lang="en-GB" altLang="en-US" b="1">
                <a:solidFill>
                  <a:schemeClr val="tx1"/>
                </a:solidFill>
              </a:rPr>
              <a:t>2602 conversions</a:t>
            </a:r>
          </a:p>
          <a:p>
            <a:pPr algn="ctr"/>
            <a:r>
              <a:rPr lang="en-GB" altLang="en-US">
                <a:solidFill>
                  <a:schemeClr val="tx1"/>
                </a:solidFill>
              </a:rPr>
              <a:t>13 not conversions</a:t>
            </a:r>
          </a:p>
        </p:txBody>
      </p:sp>
      <p:graphicFrame>
        <p:nvGraphicFramePr>
          <p:cNvPr id="41988" name="Group 4"/>
          <p:cNvGraphicFramePr>
            <a:graphicFrameLocks noGrp="1"/>
          </p:cNvGraphicFramePr>
          <p:nvPr>
            <p:ph idx="4294967295"/>
          </p:nvPr>
        </p:nvGraphicFramePr>
        <p:xfrm>
          <a:off x="387350" y="2095500"/>
          <a:ext cx="8369300" cy="2011456"/>
        </p:xfrm>
        <a:graphic>
          <a:graphicData uri="http://schemas.openxmlformats.org/drawingml/2006/table">
            <a:tbl>
              <a:tblPr/>
              <a:tblGrid>
                <a:gridCol w="1125538"/>
                <a:gridCol w="1057275"/>
                <a:gridCol w="1074737"/>
                <a:gridCol w="1263650"/>
                <a:gridCol w="1322388"/>
                <a:gridCol w="1255712"/>
                <a:gridCol w="1270000"/>
              </a:tblGrid>
              <a:tr h="6399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Assert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Varargs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Diamond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MultiCatch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Try w/ Resources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Underscore Literals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Count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180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2.1K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8.5K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162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154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457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Files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105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1.6K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3.8K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125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99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Projects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37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488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72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23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17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232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ldLvl="0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287125-7663-4560-915A-9F49B2151CFE}" type="slidenum">
              <a:rPr lang="en-GB" altLang="en-US" smtClean="0">
                <a:latin typeface="Arial" charset="0"/>
              </a:rPr>
              <a:pPr>
                <a:defRPr/>
              </a:pPr>
              <a:t>91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57225" y="2079625"/>
            <a:ext cx="2457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Similar usage patterns</a:t>
            </a:r>
          </a:p>
        </p:txBody>
      </p:sp>
      <p:graphicFrame>
        <p:nvGraphicFramePr>
          <p:cNvPr id="43011" name="Group 3"/>
          <p:cNvGraphicFramePr>
            <a:graphicFrameLocks noGrp="1"/>
          </p:cNvGraphicFramePr>
          <p:nvPr/>
        </p:nvGraphicFramePr>
        <p:xfrm>
          <a:off x="4302125" y="2168525"/>
          <a:ext cx="4545013" cy="1290638"/>
        </p:xfrm>
        <a:graphic>
          <a:graphicData uri="http://schemas.openxmlformats.org/drawingml/2006/table">
            <a:tbl>
              <a:tblPr/>
              <a:tblGrid>
                <a:gridCol w="611188"/>
                <a:gridCol w="574675"/>
                <a:gridCol w="582612"/>
                <a:gridCol w="685800"/>
                <a:gridCol w="720725"/>
                <a:gridCol w="679450"/>
                <a:gridCol w="690563"/>
              </a:tblGrid>
              <a:tr h="409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Assert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Varargs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Diamond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MultiCatch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Try w/ Resources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Underscore Literals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Count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180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2.1K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8.5K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162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154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293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Files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105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1.6K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3.8K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125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99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Projects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37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488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72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23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17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3107" name="Text Box 99"/>
          <p:cNvSpPr txBox="1">
            <a:spLocks noChangeArrowheads="1"/>
          </p:cNvSpPr>
          <p:nvPr/>
        </p:nvSpPr>
        <p:spPr bwMode="auto">
          <a:xfrm>
            <a:off x="4464050" y="3517900"/>
            <a:ext cx="42211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Old code converted to use new features</a:t>
            </a:r>
            <a:endParaRPr lang="en-GB" altLang="en-US">
              <a:solidFill>
                <a:srgbClr val="000000"/>
              </a:solidFill>
            </a:endParaRPr>
          </a:p>
        </p:txBody>
      </p:sp>
      <p:grpSp>
        <p:nvGrpSpPr>
          <p:cNvPr id="43108" name="Group 100"/>
          <p:cNvGrpSpPr>
            <a:grpSpLocks/>
          </p:cNvGrpSpPr>
          <p:nvPr/>
        </p:nvGrpSpPr>
        <p:grpSpPr bwMode="auto">
          <a:xfrm>
            <a:off x="387350" y="2746375"/>
            <a:ext cx="2676525" cy="3121025"/>
            <a:chOff x="0" y="0"/>
            <a:chExt cx="4216" cy="4917"/>
          </a:xfrm>
        </p:grpSpPr>
        <p:pic>
          <p:nvPicPr>
            <p:cNvPr id="40033" name="Picture 101" descr="Screenshot from 2014-04-10 13:51:4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1"/>
              <a:ext cx="4216" cy="4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034" name="Oval 102"/>
            <p:cNvSpPr>
              <a:spLocks noChangeArrowheads="1"/>
            </p:cNvSpPr>
            <p:nvPr/>
          </p:nvSpPr>
          <p:spPr bwMode="auto">
            <a:xfrm flipH="1" flipV="1">
              <a:off x="2835" y="0"/>
              <a:ext cx="990" cy="1356"/>
            </a:xfrm>
            <a:prstGeom prst="ellipse">
              <a:avLst/>
            </a:prstGeom>
            <a:solidFill>
              <a:schemeClr val="accent2">
                <a:alpha val="9804"/>
              </a:schemeClr>
            </a:solidFill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altLang="en-US"/>
            </a:p>
          </p:txBody>
        </p:sp>
        <p:sp>
          <p:nvSpPr>
            <p:cNvPr id="40035" name="Oval 103"/>
            <p:cNvSpPr>
              <a:spLocks noChangeArrowheads="1"/>
            </p:cNvSpPr>
            <p:nvPr/>
          </p:nvSpPr>
          <p:spPr bwMode="auto">
            <a:xfrm flipH="1" flipV="1">
              <a:off x="2197" y="1276"/>
              <a:ext cx="990" cy="1358"/>
            </a:xfrm>
            <a:prstGeom prst="ellipse">
              <a:avLst/>
            </a:prstGeom>
            <a:solidFill>
              <a:schemeClr val="accent2">
                <a:alpha val="9804"/>
              </a:schemeClr>
            </a:solidFill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altLang="en-US"/>
            </a:p>
          </p:txBody>
        </p:sp>
        <p:sp>
          <p:nvSpPr>
            <p:cNvPr id="40036" name="Oval 104"/>
            <p:cNvSpPr>
              <a:spLocks noChangeArrowheads="1"/>
            </p:cNvSpPr>
            <p:nvPr/>
          </p:nvSpPr>
          <p:spPr bwMode="auto">
            <a:xfrm flipH="1" flipV="1">
              <a:off x="780" y="1277"/>
              <a:ext cx="990" cy="1356"/>
            </a:xfrm>
            <a:prstGeom prst="ellipse">
              <a:avLst/>
            </a:prstGeom>
            <a:solidFill>
              <a:schemeClr val="accent2">
                <a:alpha val="9804"/>
              </a:schemeClr>
            </a:solidFill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altLang="en-US"/>
            </a:p>
          </p:txBody>
        </p:sp>
      </p:grpSp>
      <p:sp>
        <p:nvSpPr>
          <p:cNvPr id="43113" name="Text Box 105"/>
          <p:cNvSpPr txBox="1">
            <a:spLocks noChangeArrowheads="1"/>
          </p:cNvSpPr>
          <p:nvPr/>
        </p:nvSpPr>
        <p:spPr bwMode="auto">
          <a:xfrm>
            <a:off x="746125" y="5984875"/>
            <a:ext cx="19605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Only few features</a:t>
            </a:r>
          </a:p>
          <a:p>
            <a:pPr algn="ctr"/>
            <a:r>
              <a:rPr lang="en-GB" altLang="en-US">
                <a:solidFill>
                  <a:schemeClr val="tx1"/>
                </a:solidFill>
              </a:rPr>
              <a:t>see </a:t>
            </a:r>
            <a:r>
              <a:rPr lang="en-GB" altLang="en-US">
                <a:solidFill>
                  <a:srgbClr val="000000"/>
                </a:solidFill>
              </a:rPr>
              <a:t>high use</a:t>
            </a:r>
          </a:p>
        </p:txBody>
      </p:sp>
      <p:graphicFrame>
        <p:nvGraphicFramePr>
          <p:cNvPr id="43114" name="Group 106"/>
          <p:cNvGraphicFramePr>
            <a:graphicFrameLocks noGrp="1"/>
          </p:cNvGraphicFramePr>
          <p:nvPr/>
        </p:nvGraphicFramePr>
        <p:xfrm>
          <a:off x="3492500" y="4103688"/>
          <a:ext cx="5354638" cy="2014538"/>
        </p:xfrm>
        <a:graphic>
          <a:graphicData uri="http://schemas.openxmlformats.org/drawingml/2006/table">
            <a:tbl>
              <a:tblPr/>
              <a:tblGrid>
                <a:gridCol w="566738"/>
                <a:gridCol w="668337"/>
                <a:gridCol w="652463"/>
                <a:gridCol w="611187"/>
                <a:gridCol w="701675"/>
                <a:gridCol w="717550"/>
                <a:gridCol w="679450"/>
                <a:gridCol w="757238"/>
              </a:tblGrid>
              <a:tr h="3657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Assert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Varargs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Binary Literals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Diamond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MultiCatch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Try w/ Resources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Underscore Literals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Old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89K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612K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56K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3.3M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341K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489K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5.3M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2856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New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291K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1.6M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5K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414K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24K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33K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507K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8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All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380K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2.2M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61K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3.7M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365K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522K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5.8M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3951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Files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1.39%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12.74%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0.11%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12.25%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2.28%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1.85%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5.86%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5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Projects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18.18%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88.78%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5.9%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59.08%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49.75%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37.27%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51.15%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3273" name="Text Box 265"/>
          <p:cNvSpPr txBox="1">
            <a:spLocks noChangeArrowheads="1"/>
          </p:cNvSpPr>
          <p:nvPr/>
        </p:nvSpPr>
        <p:spPr bwMode="auto">
          <a:xfrm>
            <a:off x="4376738" y="6175375"/>
            <a:ext cx="35861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Despite (missed) potential for use</a:t>
            </a:r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43274" name="Picture 266" descr="uses-track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188913"/>
            <a:ext cx="2293938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275" name="Picture 267" descr="project-3-AnnotU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144463"/>
            <a:ext cx="2509838" cy="133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276" name="Text Box 268"/>
          <p:cNvSpPr txBox="1">
            <a:spLocks noChangeArrowheads="1"/>
          </p:cNvSpPr>
          <p:nvPr/>
        </p:nvSpPr>
        <p:spPr bwMode="auto">
          <a:xfrm>
            <a:off x="4827588" y="1539875"/>
            <a:ext cx="33448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Feature adoption by individuals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3277" name="Text Box 269"/>
          <p:cNvSpPr txBox="1">
            <a:spLocks noChangeArrowheads="1"/>
          </p:cNvSpPr>
          <p:nvPr/>
        </p:nvSpPr>
        <p:spPr bwMode="auto">
          <a:xfrm>
            <a:off x="3136900" y="3170238"/>
            <a:ext cx="2870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800" b="1">
                <a:solidFill>
                  <a:schemeClr val="tx1"/>
                </a:solidFill>
              </a:rPr>
              <a:t>To summarize...</a:t>
            </a:r>
          </a:p>
        </p:txBody>
      </p:sp>
      <p:pic>
        <p:nvPicPr>
          <p:cNvPr id="43278" name="Picture 270" descr="AnnotU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46050"/>
            <a:ext cx="3476625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194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3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432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4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431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4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43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4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431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4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432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4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431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4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ldLvl="0" autoUpdateAnimBg="0"/>
      <p:bldP spid="43010" grpId="1" bldLvl="0" autoUpdateAnimBg="0"/>
      <p:bldP spid="43107" grpId="0" bldLvl="0" autoUpdateAnimBg="0"/>
      <p:bldP spid="43107" grpId="1" bldLvl="0" autoUpdateAnimBg="0"/>
      <p:bldP spid="43113" grpId="0" bldLvl="0" autoUpdateAnimBg="0"/>
      <p:bldP spid="43113" grpId="1" bldLvl="0" autoUpdateAnimBg="0"/>
      <p:bldP spid="43273" grpId="0" bldLvl="0" autoUpdateAnimBg="0"/>
      <p:bldP spid="43273" grpId="1" bldLvl="0" autoUpdateAnimBg="0"/>
      <p:bldP spid="43276" grpId="0" bldLvl="0" autoUpdateAnimBg="0"/>
      <p:bldP spid="43277" grpId="0" bldLvl="0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B473-7718-4267-A573-38E3B27BD6DC}" type="slidenum">
              <a:rPr lang="en-GB" altLang="en-US"/>
              <a:pPr/>
              <a:t>92</a:t>
            </a:fld>
            <a:endParaRPr lang="en-GB" alt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Summary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417192" y="1346200"/>
            <a:ext cx="63080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400" b="1" dirty="0">
                <a:solidFill>
                  <a:schemeClr val="tx1"/>
                </a:solidFill>
              </a:rPr>
              <a:t>Ultra-large-scale </a:t>
            </a:r>
            <a:r>
              <a:rPr lang="en-GB" altLang="en-US" sz="2400" b="1" dirty="0" smtClean="0">
                <a:solidFill>
                  <a:schemeClr val="tx1"/>
                </a:solidFill>
              </a:rPr>
              <a:t>language feature studies</a:t>
            </a:r>
            <a:endParaRPr lang="en-GB" altLang="en-US" sz="2400" b="1" dirty="0">
              <a:solidFill>
                <a:schemeClr val="tx1"/>
              </a:solidFill>
            </a:endParaRPr>
          </a:p>
          <a:p>
            <a:pPr algn="ctr"/>
            <a:r>
              <a:rPr lang="en-GB" altLang="en-US" sz="2400" b="1" dirty="0" smtClean="0">
                <a:solidFill>
                  <a:schemeClr val="tx1"/>
                </a:solidFill>
              </a:rPr>
              <a:t>pose </a:t>
            </a:r>
            <a:r>
              <a:rPr lang="en-GB" altLang="en-US" sz="2400" b="1" dirty="0">
                <a:solidFill>
                  <a:schemeClr val="tx1"/>
                </a:solidFill>
              </a:rPr>
              <a:t>several </a:t>
            </a:r>
            <a:r>
              <a:rPr lang="en-GB" altLang="en-US" sz="2400" b="1" dirty="0">
                <a:solidFill>
                  <a:schemeClr val="hlink"/>
                </a:solidFill>
              </a:rPr>
              <a:t>challenges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2276475" y="4600575"/>
            <a:ext cx="425767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chemeClr val="hlink"/>
                </a:solidFill>
              </a:rPr>
              <a:t>Automatically parallelizes queries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2276475" y="5114925"/>
            <a:ext cx="593725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chemeClr val="hlink"/>
                </a:solidFill>
              </a:rPr>
              <a:t>Domain-specific language, types, and functions</a:t>
            </a:r>
          </a:p>
          <a:p>
            <a:r>
              <a:rPr lang="en-GB" altLang="en-US" sz="2000" b="1">
                <a:solidFill>
                  <a:schemeClr val="hlink"/>
                </a:solidFill>
              </a:rPr>
              <a:t>to make mining software repositories easier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1754188" y="3070225"/>
            <a:ext cx="56356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400" b="1">
                <a:solidFill>
                  <a:schemeClr val="tx1"/>
                </a:solidFill>
              </a:rPr>
              <a:t>Boa provides </a:t>
            </a:r>
            <a:r>
              <a:rPr lang="en-GB" altLang="en-US" sz="2400" b="1">
                <a:solidFill>
                  <a:schemeClr val="hlink"/>
                </a:solidFill>
              </a:rPr>
              <a:t>abstractions </a:t>
            </a:r>
            <a:r>
              <a:rPr lang="en-GB" altLang="en-US" sz="2400" b="1">
                <a:solidFill>
                  <a:schemeClr val="tx1"/>
                </a:solidFill>
              </a:rPr>
              <a:t>to address</a:t>
            </a:r>
          </a:p>
          <a:p>
            <a:pPr algn="ctr"/>
            <a:r>
              <a:rPr lang="en-GB" altLang="en-US" sz="2400" b="1">
                <a:solidFill>
                  <a:schemeClr val="tx1"/>
                </a:solidFill>
              </a:rPr>
              <a:t>these challenges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2276475" y="4105275"/>
            <a:ext cx="61707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 dirty="0">
                <a:solidFill>
                  <a:schemeClr val="hlink"/>
                </a:solidFill>
              </a:rPr>
              <a:t>Ultra-large-scale dataset with </a:t>
            </a:r>
            <a:r>
              <a:rPr lang="en-GB" altLang="en-US" sz="2000" b="1" dirty="0" smtClean="0">
                <a:solidFill>
                  <a:schemeClr val="hlink"/>
                </a:solidFill>
              </a:rPr>
              <a:t>millions of projects</a:t>
            </a:r>
            <a:endParaRPr lang="en-GB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ldLvl="0" autoUpdateAnimBg="0"/>
      <p:bldP spid="80900" grpId="0" bldLvl="0" autoUpdateAnimBg="0"/>
      <p:bldP spid="80901" grpId="0" bldLvl="0" autoUpdateAnimBg="0"/>
      <p:bldP spid="80902" grpId="0" bldLvl="0" autoUpdateAnimBg="0"/>
      <p:bldP spid="80903" grpId="0" bldLvl="0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9A52D-39A8-4A74-8082-0286C49CDA97}" type="slidenum">
              <a:rPr lang="en-GB" altLang="en-US"/>
              <a:pPr/>
              <a:t>93</a:t>
            </a:fld>
            <a:endParaRPr lang="en-GB" altLang="en-US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Boa's Global Impact</a:t>
            </a:r>
          </a:p>
        </p:txBody>
      </p:sp>
      <p:pic>
        <p:nvPicPr>
          <p:cNvPr id="819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1572269"/>
            <a:ext cx="7639050" cy="3087724"/>
          </a:xfrm>
          <a:noFill/>
          <a:ln/>
        </p:spPr>
      </p:pic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-7938" y="4874013"/>
            <a:ext cx="9151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2000" b="1" dirty="0" smtClean="0">
                <a:solidFill>
                  <a:schemeClr val="hlink"/>
                </a:solidFill>
              </a:rPr>
              <a:t>370</a:t>
            </a:r>
            <a:r>
              <a:rPr lang="en-GB" altLang="en-US" sz="2000" b="1" dirty="0">
                <a:solidFill>
                  <a:schemeClr val="hlink"/>
                </a:solidFill>
              </a:rPr>
              <a:t>+ users from over 20 countries!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5724153"/>
            <a:ext cx="915193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3200" b="1" dirty="0" smtClean="0">
                <a:solidFill>
                  <a:schemeClr val="hlink"/>
                </a:solidFill>
              </a:rPr>
              <a:t>http://</a:t>
            </a:r>
            <a:r>
              <a:rPr lang="en-GB" altLang="en-US" sz="3200" b="1" dirty="0" err="1" smtClean="0">
                <a:solidFill>
                  <a:schemeClr val="hlink"/>
                </a:solidFill>
              </a:rPr>
              <a:t>boa.cs.iastate.edu</a:t>
            </a:r>
            <a:r>
              <a:rPr lang="en-GB" altLang="en-US" sz="3200" b="1" dirty="0" smtClean="0">
                <a:solidFill>
                  <a:schemeClr val="hlink"/>
                </a:solidFill>
              </a:rPr>
              <a:t>/</a:t>
            </a:r>
            <a:endParaRPr lang="en-GB" altLang="en-US" sz="3200" b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04452"/>
          </a:xfrm>
        </p:spPr>
        <p:txBody>
          <a:bodyPr/>
          <a:lstStyle/>
          <a:p>
            <a:r>
              <a:rPr lang="en-US" dirty="0" smtClean="0"/>
              <a:t>Participate in the</a:t>
            </a:r>
            <a:br>
              <a:rPr lang="en-US" dirty="0" smtClean="0"/>
            </a:br>
            <a:r>
              <a:rPr lang="en-US" dirty="0" smtClean="0"/>
              <a:t>MSR 2016</a:t>
            </a:r>
            <a:br>
              <a:rPr lang="en-US" dirty="0" smtClean="0"/>
            </a:br>
            <a:r>
              <a:rPr lang="en-US" dirty="0" smtClean="0"/>
              <a:t>Mining Challenge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9175-49FA-4555-AED5-42343799810E}" type="slidenum">
              <a:rPr lang="en-GB" altLang="en-US" smtClean="0"/>
              <a:pPr/>
              <a:t>94</a:t>
            </a:fld>
            <a:endParaRPr lang="en-GB" alt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5724153"/>
            <a:ext cx="915193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3200" b="1" dirty="0" smtClean="0">
                <a:solidFill>
                  <a:srgbClr val="CC3300"/>
                </a:solidFill>
              </a:rPr>
              <a:t>http://2016</a:t>
            </a:r>
            <a:r>
              <a:rPr lang="en-GB" altLang="en-US" sz="3200" b="1" dirty="0">
                <a:solidFill>
                  <a:srgbClr val="CC3300"/>
                </a:solidFill>
              </a:rPr>
              <a:t>.msrconf.org/#/challenge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3564008"/>
            <a:ext cx="8229600" cy="229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200" b="1" dirty="0" smtClean="0">
                <a:solidFill>
                  <a:srgbClr val="FF0000"/>
                </a:solidFill>
              </a:rPr>
              <a:t>deadline: Feb 19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58" b="92604" l="7396" r="93125">
                        <a14:foregroundMark x1="26458" y1="15625" x2="26458" y2="15625"/>
                        <a14:foregroundMark x1="18646" y1="18229" x2="18646" y2="18229"/>
                        <a14:foregroundMark x1="82708" y1="17500" x2="82708" y2="17500"/>
                        <a14:foregroundMark x1="73542" y1="16146" x2="73542" y2="16146"/>
                        <a14:foregroundMark x1="20417" y1="79688" x2="20417" y2="79688"/>
                        <a14:foregroundMark x1="21458" y1="73438" x2="21458" y2="73438"/>
                        <a14:foregroundMark x1="32188" y1="84375" x2="32188" y2="84375"/>
                        <a14:foregroundMark x1="40833" y1="88542" x2="40833" y2="88542"/>
                        <a14:foregroundMark x1="53646" y1="86771" x2="53646" y2="86771"/>
                        <a14:foregroundMark x1="58854" y1="90417" x2="58854" y2="90417"/>
                        <a14:foregroundMark x1="64896" y1="90417" x2="64896" y2="90417"/>
                        <a14:foregroundMark x1="73542" y1="90104" x2="73542" y2="90104"/>
                        <a14:foregroundMark x1="78750" y1="89063" x2="78750" y2="89063"/>
                        <a14:foregroundMark x1="90521" y1="74688" x2="90521" y2="74688"/>
                        <a14:foregroundMark x1="73542" y1="72396" x2="73542" y2="72396"/>
                        <a14:foregroundMark x1="91250" y1="58021" x2="91250" y2="58021"/>
                        <a14:foregroundMark x1="88646" y1="53021" x2="88646" y2="53021"/>
                        <a14:foregroundMark x1="90521" y1="46771" x2="90521" y2="46771"/>
                        <a14:foregroundMark x1="88438" y1="41042" x2="88438" y2="41042"/>
                        <a14:foregroundMark x1="91042" y1="34688" x2="91042" y2="34688"/>
                        <a14:foregroundMark x1="88438" y1="33125" x2="88438" y2="33125"/>
                        <a14:foregroundMark x1="81667" y1="32396" x2="81667" y2="32396"/>
                        <a14:foregroundMark x1="76354" y1="34479" x2="76354" y2="34479"/>
                        <a14:foregroundMark x1="76667" y1="40208" x2="76667" y2="40208"/>
                        <a14:foregroundMark x1="82396" y1="43125" x2="82396" y2="43125"/>
                        <a14:foregroundMark x1="80000" y1="46458" x2="80000" y2="46458"/>
                        <a14:foregroundMark x1="73542" y1="46458" x2="73542" y2="46458"/>
                        <a14:foregroundMark x1="70625" y1="49896" x2="70625" y2="49896"/>
                        <a14:foregroundMark x1="67292" y1="53021" x2="67292" y2="53021"/>
                        <a14:foregroundMark x1="75833" y1="52188" x2="75833" y2="52188"/>
                        <a14:foregroundMark x1="59375" y1="55104" x2="59375" y2="55104"/>
                        <a14:foregroundMark x1="49688" y1="55937" x2="49688" y2="55937"/>
                        <a14:foregroundMark x1="50208" y1="78646" x2="50208" y2="78646"/>
                        <a14:foregroundMark x1="56250" y1="82604" x2="56250" y2="82604"/>
                        <a14:foregroundMark x1="58333" y1="79375" x2="58333" y2="79375"/>
                        <a14:foregroundMark x1="53438" y1="72917" x2="53438" y2="72917"/>
                        <a14:foregroundMark x1="35104" y1="66354" x2="35104" y2="66354"/>
                        <a14:foregroundMark x1="20417" y1="67917" x2="20417" y2="67917"/>
                        <a14:foregroundMark x1="9271" y1="63958" x2="9271" y2="63958"/>
                        <a14:foregroundMark x1="15000" y1="61146" x2="15000" y2="61146"/>
                        <a14:foregroundMark x1="18646" y1="57708" x2="18646" y2="57708"/>
                        <a14:foregroundMark x1="21458" y1="53021" x2="21458" y2="53021"/>
                        <a14:foregroundMark x1="16771" y1="35208" x2="16771" y2="35208"/>
                        <a14:foregroundMark x1="9792" y1="38958" x2="9792" y2="38958"/>
                        <a14:foregroundMark x1="9792" y1="44375" x2="9792" y2="44375"/>
                        <a14:foregroundMark x1="9792" y1="49896" x2="9792" y2="49896"/>
                        <a14:foregroundMark x1="15208" y1="41250" x2="15208" y2="41250"/>
                        <a14:foregroundMark x1="26771" y1="44167" x2="26771" y2="44167"/>
                        <a14:foregroundMark x1="27292" y1="54896" x2="27292" y2="54896"/>
                        <a14:foregroundMark x1="24167" y1="59583" x2="24167" y2="59583"/>
                        <a14:foregroundMark x1="38750" y1="24792" x2="38750" y2="24792"/>
                        <a14:foregroundMark x1="45000" y1="30312" x2="45000" y2="30312"/>
                        <a14:foregroundMark x1="61771" y1="26667" x2="61771" y2="26667"/>
                        <a14:foregroundMark x1="65417" y1="15625" x2="65417" y2="15625"/>
                        <a14:foregroundMark x1="62813" y1="9063" x2="62813" y2="9063"/>
                        <a14:foregroundMark x1="56042" y1="9063" x2="56042" y2="9063"/>
                        <a14:foregroundMark x1="58854" y1="11250" x2="58854" y2="11250"/>
                        <a14:foregroundMark x1="56771" y1="15937" x2="56771" y2="15937"/>
                        <a14:foregroundMark x1="50521" y1="15104" x2="50521" y2="15104"/>
                        <a14:foregroundMark x1="39792" y1="14896" x2="39792" y2="14896"/>
                        <a14:foregroundMark x1="32500" y1="24792" x2="32500" y2="24792"/>
                        <a14:foregroundMark x1="51042" y1="41250" x2="51042" y2="41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315" y="-171240"/>
            <a:ext cx="2700180" cy="270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40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mmunications and Dialogues_2">
  <a:themeElements>
    <a:clrScheme name="Communications and Dialogues_2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Communications and Dialogues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Communications and Dialogues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_2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BFD7F6"/>
      </a:accent5>
      <a:accent6>
        <a:srgbClr val="AE4845"/>
      </a:accent6>
      <a:hlink>
        <a:srgbClr val="0066CC"/>
      </a:hlink>
      <a:folHlink>
        <a:srgbClr val="80008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FD7F6"/>
        </a:accent5>
        <a:accent6>
          <a:srgbClr val="AE4845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7018</TotalTime>
  <Pages>0</Pages>
  <Words>3913</Words>
  <Characters>0</Characters>
  <Application>Microsoft Macintosh PowerPoint</Application>
  <DocSecurity>0</DocSecurity>
  <PresentationFormat>On-screen Show (4:3)</PresentationFormat>
  <Lines>0</Lines>
  <Paragraphs>1303</Paragraphs>
  <Slides>94</Slides>
  <Notes>59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94</vt:i4>
      </vt:variant>
    </vt:vector>
  </HeadingPairs>
  <TitlesOfParts>
    <vt:vector size="96" baseType="lpstr">
      <vt:lpstr>Communications and Dialogues_2</vt:lpstr>
      <vt:lpstr>Default Design</vt:lpstr>
      <vt:lpstr>Mining Programming Language Usage with Boa</vt:lpstr>
      <vt:lpstr>Today’s tutorial is about Mining Software Repositories at an Ultra-large-scale</vt:lpstr>
      <vt:lpstr>What do I mean by software repository?</vt:lpstr>
      <vt:lpstr>PowerPoint Presentation</vt:lpstr>
      <vt:lpstr>What features do they have?</vt:lpstr>
      <vt:lpstr>What do I mean by mining software repositories (MSR)?</vt:lpstr>
      <vt:lpstr>PowerPoint Presentation</vt:lpstr>
      <vt:lpstr>What are some examples of software repository mining?</vt:lpstr>
      <vt:lpstr>What is the most used programming language?</vt:lpstr>
      <vt:lpstr>How many words are in commit messages?</vt:lpstr>
      <vt:lpstr>How has unit testing been adopted over time?</vt:lpstr>
      <vt:lpstr>What makes this ultra-large-scale mining?</vt:lpstr>
      <vt:lpstr>Previous examples queried...</vt:lpstr>
      <vt:lpstr>Most recent dataset (Sep 2015)</vt:lpstr>
      <vt:lpstr>What am I interested in?</vt:lpstr>
      <vt:lpstr>Language Studies</vt:lpstr>
      <vt:lpstr>Finding use of assert</vt:lpstr>
      <vt:lpstr>PowerPoint Presentation</vt:lpstr>
      <vt:lpstr>Boa</vt:lpstr>
      <vt:lpstr>PowerPoint Presentation</vt:lpstr>
      <vt:lpstr>Automatic Parallelization</vt:lpstr>
      <vt:lpstr>Abstracting MSR with Types</vt:lpstr>
      <vt:lpstr>Abstracting MSR with Types</vt:lpstr>
      <vt:lpstr>Abstracting MSR with Types</vt:lpstr>
      <vt:lpstr>Challenge: How can we make mining source code easier?</vt:lpstr>
      <vt:lpstr>Easing Source Code Mining with Visitors</vt:lpstr>
      <vt:lpstr>Easing Source Code Mining with Visitors</vt:lpstr>
      <vt:lpstr>Easing Source Code Mining with Visitors</vt:lpstr>
      <vt:lpstr>Easing Source Code Mining with Visitors</vt:lpstr>
      <vt:lpstr>Let’s revisit the assert use example.</vt:lpstr>
      <vt:lpstr>Finding use of assert</vt:lpstr>
      <vt:lpstr>Finding use of assert</vt:lpstr>
      <vt:lpstr>Finding use of assert</vt:lpstr>
      <vt:lpstr>Finding use of assert</vt:lpstr>
      <vt:lpstr>Finding use of assert</vt:lpstr>
      <vt:lpstr>Finding use of assert</vt:lpstr>
      <vt:lpstr>Let’s see that query in action!</vt:lpstr>
      <vt:lpstr>PowerPoint Presentation</vt:lpstr>
      <vt:lpstr>Back to our feature study…</vt:lpstr>
      <vt:lpstr>What is our study about?</vt:lpstr>
      <vt:lpstr>Research Questions</vt:lpstr>
      <vt:lpstr>Research Question 2</vt:lpstr>
      <vt:lpstr>Project Histogram: Annotation Use</vt:lpstr>
      <vt:lpstr>Project Density: Annotation Use</vt:lpstr>
      <vt:lpstr>Some features popular</vt:lpstr>
      <vt:lpstr>First Uses of Annotation</vt:lpstr>
      <vt:lpstr>First Uses of Annotation</vt:lpstr>
      <vt:lpstr>First Uses of Annotation</vt:lpstr>
      <vt:lpstr>First Uses of Annotation</vt:lpstr>
      <vt:lpstr>First Uses of Annotation</vt:lpstr>
      <vt:lpstr>First Uses of Annotation</vt:lpstr>
      <vt:lpstr>Annotation Use</vt:lpstr>
      <vt:lpstr>Some features popular. Why?</vt:lpstr>
      <vt:lpstr>Top Annotations Used</vt:lpstr>
      <vt:lpstr>Top Annotations Used</vt:lpstr>
      <vt:lpstr>Top Annotations Used</vt:lpstr>
      <vt:lpstr>Top Annotations Used</vt:lpstr>
      <vt:lpstr>Research Question 4</vt:lpstr>
      <vt:lpstr>Opportunity: Assert</vt:lpstr>
      <vt:lpstr>Opportunity: Assert</vt:lpstr>
      <vt:lpstr>Opportunity: Assert</vt:lpstr>
      <vt:lpstr>Opportunity: Assert</vt:lpstr>
      <vt:lpstr>Opportunity: Assert</vt:lpstr>
      <vt:lpstr>Opportunity: Assert</vt:lpstr>
      <vt:lpstr>Opportunity: Assert</vt:lpstr>
      <vt:lpstr>Opportunity: Binary Literals</vt:lpstr>
      <vt:lpstr>Opportunity: Binary Literals</vt:lpstr>
      <vt:lpstr>Opportunity: Binary Literals</vt:lpstr>
      <vt:lpstr>Opportunity: Binary Literals</vt:lpstr>
      <vt:lpstr>Opportunity: Binary Literals</vt:lpstr>
      <vt:lpstr>Opportunity: Underscore Literals</vt:lpstr>
      <vt:lpstr>Opportunity: Underscore Literals</vt:lpstr>
      <vt:lpstr>Opportunity: Underscore Literals</vt:lpstr>
      <vt:lpstr>Opportunity: Underscore Literals</vt:lpstr>
      <vt:lpstr>Opportunity: Diamond</vt:lpstr>
      <vt:lpstr>Opportunity: Diamond</vt:lpstr>
      <vt:lpstr>Opportunity: Diamond</vt:lpstr>
      <vt:lpstr>Opportunity: Diamond</vt:lpstr>
      <vt:lpstr>Opportunity: Diamond</vt:lpstr>
      <vt:lpstr>Opportunity: Try w/ Resources</vt:lpstr>
      <vt:lpstr>Opportunity: Try w/ Resources</vt:lpstr>
      <vt:lpstr>Opportunity: Try w/ Resources</vt:lpstr>
      <vt:lpstr>Opportunity: Try w/ Resources</vt:lpstr>
      <vt:lpstr>Opportunity: Try w/ Resources</vt:lpstr>
      <vt:lpstr>Opportunity: Try w/ Resources</vt:lpstr>
      <vt:lpstr>Millions of opportunities!</vt:lpstr>
      <vt:lpstr>Millions of opportunities!</vt:lpstr>
      <vt:lpstr>Research Question 5</vt:lpstr>
      <vt:lpstr>Detecting Conversions</vt:lpstr>
      <vt:lpstr>Detected lots of conversions!</vt:lpstr>
      <vt:lpstr>PowerPoint Presentation</vt:lpstr>
      <vt:lpstr>Summary</vt:lpstr>
      <vt:lpstr>Boa's Global Impact</vt:lpstr>
      <vt:lpstr>Participate in the MSR 2016 Mining Challenge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claudio</dc:creator>
  <cp:lastModifiedBy>Robert Dyer</cp:lastModifiedBy>
  <cp:revision>302</cp:revision>
  <dcterms:created xsi:type="dcterms:W3CDTF">2007-11-18T15:33:43Z</dcterms:created>
  <dcterms:modified xsi:type="dcterms:W3CDTF">2015-10-29T13:56:34Z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1033-9.1.0.4280</vt:lpwstr>
  </property>
</Properties>
</file>