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  <p:sldMasterId id="2147483737" r:id="rId2"/>
  </p:sldMasterIdLst>
  <p:notesMasterIdLst>
    <p:notesMasterId r:id="rId116"/>
  </p:notesMasterIdLst>
  <p:sldIdLst>
    <p:sldId id="443" r:id="rId3"/>
    <p:sldId id="505" r:id="rId4"/>
    <p:sldId id="518" r:id="rId5"/>
    <p:sldId id="506" r:id="rId6"/>
    <p:sldId id="507" r:id="rId7"/>
    <p:sldId id="508" r:id="rId8"/>
    <p:sldId id="509" r:id="rId9"/>
    <p:sldId id="510" r:id="rId10"/>
    <p:sldId id="556" r:id="rId11"/>
    <p:sldId id="558" r:id="rId12"/>
    <p:sldId id="270" r:id="rId13"/>
    <p:sldId id="263" r:id="rId14"/>
    <p:sldId id="266" r:id="rId15"/>
    <p:sldId id="269" r:id="rId16"/>
    <p:sldId id="480" r:id="rId17"/>
    <p:sldId id="560" r:id="rId18"/>
    <p:sldId id="494" r:id="rId19"/>
    <p:sldId id="481" r:id="rId20"/>
    <p:sldId id="515" r:id="rId21"/>
    <p:sldId id="569" r:id="rId22"/>
    <p:sldId id="495" r:id="rId23"/>
    <p:sldId id="345" r:id="rId24"/>
    <p:sldId id="351" r:id="rId25"/>
    <p:sldId id="352" r:id="rId26"/>
    <p:sldId id="353" r:id="rId27"/>
    <p:sldId id="387" r:id="rId28"/>
    <p:sldId id="360" r:id="rId29"/>
    <p:sldId id="383" r:id="rId30"/>
    <p:sldId id="354" r:id="rId31"/>
    <p:sldId id="384" r:id="rId32"/>
    <p:sldId id="502" r:id="rId33"/>
    <p:sldId id="496" r:id="rId34"/>
    <p:sldId id="497" r:id="rId35"/>
    <p:sldId id="498" r:id="rId36"/>
    <p:sldId id="499" r:id="rId37"/>
    <p:sldId id="500" r:id="rId38"/>
    <p:sldId id="501" r:id="rId39"/>
    <p:sldId id="517" r:id="rId40"/>
    <p:sldId id="516" r:id="rId41"/>
    <p:sldId id="565" r:id="rId42"/>
    <p:sldId id="534" r:id="rId43"/>
    <p:sldId id="564" r:id="rId44"/>
    <p:sldId id="563" r:id="rId45"/>
    <p:sldId id="562" r:id="rId46"/>
    <p:sldId id="561" r:id="rId47"/>
    <p:sldId id="355" r:id="rId48"/>
    <p:sldId id="568" r:id="rId49"/>
    <p:sldId id="570" r:id="rId50"/>
    <p:sldId id="571" r:id="rId51"/>
    <p:sldId id="572" r:id="rId52"/>
    <p:sldId id="573" r:id="rId53"/>
    <p:sldId id="574" r:id="rId54"/>
    <p:sldId id="575" r:id="rId55"/>
    <p:sldId id="576" r:id="rId56"/>
    <p:sldId id="577" r:id="rId57"/>
    <p:sldId id="578" r:id="rId58"/>
    <p:sldId id="579" r:id="rId59"/>
    <p:sldId id="580" r:id="rId60"/>
    <p:sldId id="581" r:id="rId61"/>
    <p:sldId id="582" r:id="rId62"/>
    <p:sldId id="583" r:id="rId63"/>
    <p:sldId id="584" r:id="rId64"/>
    <p:sldId id="585" r:id="rId65"/>
    <p:sldId id="586" r:id="rId66"/>
    <p:sldId id="587" r:id="rId67"/>
    <p:sldId id="588" r:id="rId68"/>
    <p:sldId id="589" r:id="rId69"/>
    <p:sldId id="590" r:id="rId70"/>
    <p:sldId id="591" r:id="rId71"/>
    <p:sldId id="592" r:id="rId72"/>
    <p:sldId id="593" r:id="rId73"/>
    <p:sldId id="594" r:id="rId74"/>
    <p:sldId id="595" r:id="rId75"/>
    <p:sldId id="596" r:id="rId76"/>
    <p:sldId id="597" r:id="rId77"/>
    <p:sldId id="598" r:id="rId78"/>
    <p:sldId id="599" r:id="rId79"/>
    <p:sldId id="600" r:id="rId80"/>
    <p:sldId id="601" r:id="rId81"/>
    <p:sldId id="602" r:id="rId82"/>
    <p:sldId id="603" r:id="rId83"/>
    <p:sldId id="604" r:id="rId84"/>
    <p:sldId id="605" r:id="rId85"/>
    <p:sldId id="606" r:id="rId86"/>
    <p:sldId id="607" r:id="rId87"/>
    <p:sldId id="608" r:id="rId88"/>
    <p:sldId id="609" r:id="rId89"/>
    <p:sldId id="610" r:id="rId90"/>
    <p:sldId id="611" r:id="rId91"/>
    <p:sldId id="612" r:id="rId92"/>
    <p:sldId id="613" r:id="rId93"/>
    <p:sldId id="614" r:id="rId94"/>
    <p:sldId id="615" r:id="rId95"/>
    <p:sldId id="616" r:id="rId96"/>
    <p:sldId id="617" r:id="rId97"/>
    <p:sldId id="618" r:id="rId98"/>
    <p:sldId id="619" r:id="rId99"/>
    <p:sldId id="620" r:id="rId100"/>
    <p:sldId id="621" r:id="rId101"/>
    <p:sldId id="622" r:id="rId102"/>
    <p:sldId id="623" r:id="rId103"/>
    <p:sldId id="624" r:id="rId104"/>
    <p:sldId id="625" r:id="rId105"/>
    <p:sldId id="626" r:id="rId106"/>
    <p:sldId id="627" r:id="rId107"/>
    <p:sldId id="628" r:id="rId108"/>
    <p:sldId id="629" r:id="rId109"/>
    <p:sldId id="630" r:id="rId110"/>
    <p:sldId id="631" r:id="rId111"/>
    <p:sldId id="632" r:id="rId112"/>
    <p:sldId id="633" r:id="rId113"/>
    <p:sldId id="634" r:id="rId114"/>
    <p:sldId id="635" r:id="rId115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48">
          <p15:clr>
            <a:srgbClr val="A4A3A4"/>
          </p15:clr>
        </p15:guide>
        <p15:guide id="2" pos="2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bert E Dyer" initials="RED [14]" lastIdx="1" clrIdx="6"/>
  <p:cmAuthor id="1" name="Robert E Dyer" initials="RED [2]" lastIdx="1" clrIdx="0"/>
  <p:cmAuthor id="2" name="Robert E Dyer" initials="RED [3]" lastIdx="1" clrIdx="1"/>
  <p:cmAuthor id="3" name="Robert E Dyer" initials="RED [4]" lastIdx="1" clrIdx="2"/>
  <p:cmAuthor id="4" name="Robert E Dyer" initials="RED [12]" lastIdx="1" clrIdx="3"/>
  <p:cmAuthor id="5" name="Robert E Dyer" initials="RED [13]" lastIdx="1" clrIdx="4"/>
  <p:cmAuthor id="6" name="Robert E Dyer" initials="RED [15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0066CC"/>
    <a:srgbClr val="990000"/>
    <a:srgbClr val="B2B2B2"/>
    <a:srgbClr val="808080"/>
    <a:srgbClr val="EAEAEA"/>
    <a:srgbClr val="800080"/>
    <a:srgbClr val="0000FF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9"/>
    <p:restoredTop sz="94198" autoAdjust="0"/>
  </p:normalViewPr>
  <p:slideViewPr>
    <p:cSldViewPr>
      <p:cViewPr varScale="1">
        <p:scale>
          <a:sx n="78" d="100"/>
          <a:sy n="78" d="100"/>
        </p:scale>
        <p:origin x="1320" y="176"/>
      </p:cViewPr>
      <p:guideLst>
        <p:guide orient="horz" pos="2048"/>
        <p:guide pos="29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08"/>
    </p:cViewPr>
  </p:sorter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45003" cy="45003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20" Type="http://schemas.openxmlformats.org/officeDocument/2006/relationships/theme" Target="theme/theme1.xml"/><Relationship Id="rId121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00" Type="http://schemas.openxmlformats.org/officeDocument/2006/relationships/slide" Target="slides/slide98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notesMaster" Target="notesMasters/notesMaster1.xml"/><Relationship Id="rId117" Type="http://schemas.openxmlformats.org/officeDocument/2006/relationships/commentAuthors" Target="commentAuthors.xml"/><Relationship Id="rId118" Type="http://schemas.openxmlformats.org/officeDocument/2006/relationships/presProps" Target="presProps.xml"/><Relationship Id="rId119" Type="http://schemas.openxmlformats.org/officeDocument/2006/relationships/viewProps" Target="viewProps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SourceForge 2013 </a:t>
            </a:r>
            <a:r>
              <a:rPr lang="en-US" dirty="0" smtClean="0"/>
              <a:t>dataset</a:t>
            </a:r>
            <a:endParaRPr lang="en-US" dirty="0"/>
          </a:p>
        </c:rich>
      </c:tx>
      <c:layout>
        <c:manualLayout>
          <c:xMode val="edge"/>
          <c:yMode val="edge"/>
          <c:x val="0.369160841739989"/>
          <c:y val="0.043450155688005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SourceForge 2013 Dataset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java</c:v>
                </c:pt>
                <c:pt idx="1">
                  <c:v>c++</c:v>
                </c:pt>
                <c:pt idx="2">
                  <c:v>php</c:v>
                </c:pt>
                <c:pt idx="3">
                  <c:v>c</c:v>
                </c:pt>
                <c:pt idx="4">
                  <c:v>python</c:v>
                </c:pt>
                <c:pt idx="5">
                  <c:v>c#</c:v>
                </c:pt>
                <c:pt idx="6">
                  <c:v>javascript</c:v>
                </c:pt>
                <c:pt idx="7">
                  <c:v>perl</c:v>
                </c:pt>
                <c:pt idx="8">
                  <c:v>shell</c:v>
                </c:pt>
                <c:pt idx="9">
                  <c:v>delphi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50692.0</c:v>
                </c:pt>
                <c:pt idx="1">
                  <c:v>40934.0</c:v>
                </c:pt>
                <c:pt idx="2">
                  <c:v>32696.0</c:v>
                </c:pt>
                <c:pt idx="3">
                  <c:v>30580.0</c:v>
                </c:pt>
                <c:pt idx="4">
                  <c:v>15352.0</c:v>
                </c:pt>
                <c:pt idx="5">
                  <c:v>15305.0</c:v>
                </c:pt>
                <c:pt idx="6">
                  <c:v>12748.0</c:v>
                </c:pt>
                <c:pt idx="7">
                  <c:v>9783.0</c:v>
                </c:pt>
                <c:pt idx="8">
                  <c:v>4379.0</c:v>
                </c:pt>
                <c:pt idx="9">
                  <c:v>3842.0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378400"/>
        <c:axId val="192383184"/>
      </c:barChart>
      <c:catAx>
        <c:axId val="192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83184"/>
        <c:crosses val="autoZero"/>
        <c:auto val="1"/>
        <c:lblAlgn val="ctr"/>
        <c:lblOffset val="100"/>
        <c:noMultiLvlLbl val="0"/>
      </c:catAx>
      <c:valAx>
        <c:axId val="19238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Number of Projects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GitHub 2015 </a:t>
            </a:r>
            <a:r>
              <a:rPr lang="en-US" dirty="0" smtClean="0"/>
              <a:t>dataset</a:t>
            </a:r>
            <a:endParaRPr lang="en-US" dirty="0"/>
          </a:p>
        </c:rich>
      </c:tx>
      <c:layout>
        <c:manualLayout>
          <c:xMode val="edge"/>
          <c:yMode val="edge"/>
          <c:x val="0.369160841739989"/>
          <c:y val="0.043450155688005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GitHub 2015 Dataset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javascript</c:v>
                </c:pt>
                <c:pt idx="1">
                  <c:v>ruby</c:v>
                </c:pt>
                <c:pt idx="2">
                  <c:v>shell</c:v>
                </c:pt>
                <c:pt idx="3">
                  <c:v>python</c:v>
                </c:pt>
                <c:pt idx="4">
                  <c:v>java</c:v>
                </c:pt>
                <c:pt idx="5">
                  <c:v>php</c:v>
                </c:pt>
                <c:pt idx="6">
                  <c:v>c</c:v>
                </c:pt>
                <c:pt idx="7">
                  <c:v>css</c:v>
                </c:pt>
                <c:pt idx="8">
                  <c:v>c++</c:v>
                </c:pt>
                <c:pt idx="9">
                  <c:v>perl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1.473096E6</c:v>
                </c:pt>
                <c:pt idx="1">
                  <c:v>889738.0</c:v>
                </c:pt>
                <c:pt idx="2">
                  <c:v>700831.0</c:v>
                </c:pt>
                <c:pt idx="3">
                  <c:v>620213.0</c:v>
                </c:pt>
                <c:pt idx="4">
                  <c:v>554864.0</c:v>
                </c:pt>
                <c:pt idx="5">
                  <c:v>489082.0</c:v>
                </c:pt>
                <c:pt idx="6">
                  <c:v>419044.0</c:v>
                </c:pt>
                <c:pt idx="7">
                  <c:v>354715.0</c:v>
                </c:pt>
                <c:pt idx="8">
                  <c:v>333877.0</c:v>
                </c:pt>
                <c:pt idx="9">
                  <c:v>274174.0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819536"/>
        <c:axId val="192824224"/>
      </c:barChart>
      <c:catAx>
        <c:axId val="19281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24224"/>
        <c:crosses val="autoZero"/>
        <c:auto val="1"/>
        <c:lblAlgn val="ctr"/>
        <c:lblOffset val="100"/>
        <c:noMultiLvlLbl val="0"/>
      </c:catAx>
      <c:valAx>
        <c:axId val="19282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Number of Projects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81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02T17:03:21.391" idx="1">
    <p:pos x="10" y="10"/>
    <p:text>generally i prefer to not see outlines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11-02T17:06:02.477" idx="1">
    <p:pos x="10" y="10"/>
    <p:text>http://boa.cs.iastate.edu/java-features/section5-4/try-resources-bugs.boa</p:text>
    <p:extLst>
      <p:ext uri="{C676402C-5697-4E1C-873F-D02D1690AC5C}">
        <p15:threadingInfo xmlns:p15="http://schemas.microsoft.com/office/powerpoint/2012/main" timeZoneBias="240"/>
      </p:ext>
    </p:extLst>
  </p:cm>
  <p:cm authorId="3" dt="2017-11-02T17:06:07.187" idx="1">
    <p:pos x="106" y="106"/>
    <p:text>maybe you can show how this was done in the past (in boa) and point out how inaccurate it is?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11-02T17:20:21.416" idx="1">
    <p:pos x="10" y="10"/>
    <p:text>to be a bit safer you probably want to add cfg.nodes[i].id instead of the number i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7-11-02T17:21:31.179" idx="1">
    <p:pos x="10" y="10"/>
    <p:text>when outputting graphs, i find it is much more useful to do: VAR[input.id][methodKey] &lt;&lt; ...</p:text>
    <p:extLst>
      <p:ext uri="{C676402C-5697-4E1C-873F-D02D1690AC5C}">
        <p15:threadingInfo xmlns:p15="http://schemas.microsoft.com/office/powerpoint/2012/main" timeZoneBias="240"/>
      </p:ext>
    </p:extLst>
  </p:cm>
  <p:cm authorId="6" dt="2017-11-02T17:22:49.133" idx="1">
    <p:pos x="10" y="106"/>
    <p:text>this way, output is first grouped by project, then by something more specific</p:text>
    <p:extLst>
      <p:ext uri="{C676402C-5697-4E1C-873F-D02D1690AC5C}">
        <p15:threadingInfo xmlns:p15="http://schemas.microsoft.com/office/powerpoint/2012/main" timeZoneBias="240">
          <p15:parentCm authorId="5" idx="1"/>
        </p15:threadingInfo>
      </p:ext>
    </p:extLst>
  </p:cm>
  <p:cm authorId="7" dt="2017-11-02T17:22:03.144" idx="1">
    <p:pos x="106" y="106"/>
    <p:text>you don't need to use format, you can do a string(doms) and cast it directly to string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65D4456-05D8-4802-9749-2CCB127041D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52878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1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33713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03799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74035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20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8888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22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35980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23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8028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24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57908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25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31883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26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73688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27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07884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28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95035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70412" cy="34274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4812" cy="4113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31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736883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38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736883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7E97020-AD6D-45FF-877E-02C606A32080}" type="slidenum">
              <a:rPr lang="pt-BR" altLang="en-US" smtClean="0"/>
              <a:pPr>
                <a:defRPr/>
              </a:pPr>
              <a:t>39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40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92084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46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825766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5D4456-05D8-4802-9749-2CCB127041D7}" type="slidenum">
              <a:rPr lang="pt-BR" altLang="en-US" smtClean="0"/>
              <a:pPr/>
              <a:t>47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73934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8695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55113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BE085-FBEC-443C-96C1-70C91B46AC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2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ADB72-CDDD-424C-BB75-27830166DD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6724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4750"/>
            <a:ext cx="8229600" cy="495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8963" y="6327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14BB99-E97C-4D37-A2EB-27E821233E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900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90500"/>
            <a:ext cx="8229600" cy="582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7475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7475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2745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27450"/>
            <a:ext cx="40386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8963" y="6327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7FAE5F-0824-48A3-925F-22A1821671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548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84A8C-5E90-48A9-83C6-CD6987D22A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7653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654D8-328E-4383-A2EE-D1602D068F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276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8F328-F321-4717-ACBA-E13E2DA31E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2825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3ACCD-8564-429E-A9B7-7B3ABD5924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1905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AE469-7BAC-41A1-9558-8B680AB57A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4635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71723-DB04-4D6E-87A0-73AA414D9C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982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F9175-49FA-4555-AED5-4234379981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993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A5C2A-42F1-42B3-BB25-0135DA4EA9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727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12174-A7EF-408C-8198-84AA55E914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397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43EC-BC9E-4ABA-A1B4-01893BDAB5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5148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C3B46-E180-441A-924E-61590FD588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9414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DD3EC-E579-4703-A0F5-D86F01E8AA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55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5B63F-AC12-4068-A36A-4FF34158A2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463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395FF-1A9A-4F7A-BA51-3C03506752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15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5DA32-175B-49B4-A426-939D1BBD88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266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5E681-85C0-4B75-A349-A0031478CC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994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14103-5065-4B3E-9A3C-E0FB89724A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624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DC133-7CA8-4E3F-B239-6DF4939DC7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368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74C22-6CDE-4CAE-BE93-C789F46A18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575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475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6327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5A0F9765-4A8B-44C7-827B-8B90331E5CC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59" r:id="rId12"/>
    <p:sldLayoutId id="2147483760" r:id="rId13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D40EB2CA-618D-4886-9917-483A3592327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omments" Target="../comments/commen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omments" Target="../comments/commen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microsoft.com/office/2007/relationships/hdphoto" Target="../media/hdphoto2.wdp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8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microsoft.com/office/2007/relationships/hdphoto" Target="../media/hdphoto1.wdp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omments" Target="../comments/commen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863" y="863119"/>
            <a:ext cx="8461375" cy="2970908"/>
          </a:xfrm>
        </p:spPr>
        <p:txBody>
          <a:bodyPr/>
          <a:lstStyle/>
          <a:p>
            <a:r>
              <a:rPr lang="en-GB" altLang="en-US" sz="4400" dirty="0" smtClean="0"/>
              <a:t>Program Analysis on</a:t>
            </a:r>
            <a:br>
              <a:rPr lang="en-GB" altLang="en-US" sz="4400" dirty="0" smtClean="0"/>
            </a:br>
            <a:r>
              <a:rPr lang="en-GB" altLang="en-US" sz="4400" dirty="0" smtClean="0"/>
              <a:t>Thousands of Projects</a:t>
            </a:r>
            <a:endParaRPr lang="en-GB" altLang="en-US" sz="44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18306" y="6247900"/>
            <a:ext cx="9117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200" dirty="0" smtClean="0">
                <a:solidFill>
                  <a:schemeClr val="tx1"/>
                </a:solidFill>
              </a:rPr>
              <a:t>These </a:t>
            </a:r>
            <a:r>
              <a:rPr lang="en-GB" altLang="en-US" sz="1200" dirty="0">
                <a:solidFill>
                  <a:schemeClr val="tx1"/>
                </a:solidFill>
              </a:rPr>
              <a:t>research activities </a:t>
            </a:r>
            <a:r>
              <a:rPr lang="en-GB" altLang="en-US" sz="1200" dirty="0" smtClean="0">
                <a:solidFill>
                  <a:schemeClr val="tx1"/>
                </a:solidFill>
              </a:rPr>
              <a:t>supported </a:t>
            </a:r>
            <a:r>
              <a:rPr lang="en-GB" altLang="en-US" sz="1200" dirty="0">
                <a:solidFill>
                  <a:schemeClr val="tx1"/>
                </a:solidFill>
              </a:rPr>
              <a:t>in part by the US National Science </a:t>
            </a:r>
            <a:r>
              <a:rPr lang="en-GB" altLang="en-US" sz="1200" dirty="0" smtClean="0">
                <a:solidFill>
                  <a:schemeClr val="tx1"/>
                </a:solidFill>
              </a:rPr>
              <a:t>Foundation (</a:t>
            </a:r>
            <a:r>
              <a:rPr lang="en-GB" altLang="en-US" sz="1200" dirty="0">
                <a:solidFill>
                  <a:schemeClr val="tx1"/>
                </a:solidFill>
              </a:rPr>
              <a:t>NSF) </a:t>
            </a:r>
            <a:r>
              <a:rPr lang="en-GB" altLang="en-US" sz="1200" dirty="0" smtClean="0">
                <a:solidFill>
                  <a:schemeClr val="tx1"/>
                </a:solidFill>
              </a:rPr>
              <a:t>grants</a:t>
            </a:r>
            <a:br>
              <a:rPr lang="en-GB" altLang="en-US" sz="1200" dirty="0" smtClean="0">
                <a:solidFill>
                  <a:schemeClr val="tx1"/>
                </a:solidFill>
              </a:rPr>
            </a:br>
            <a:r>
              <a:rPr lang="en-GB" altLang="en-US" sz="1200" dirty="0" smtClean="0">
                <a:solidFill>
                  <a:schemeClr val="tx1"/>
                </a:solidFill>
              </a:rPr>
              <a:t>CNS</a:t>
            </a:r>
            <a:r>
              <a:rPr lang="en-GB" altLang="en-US" sz="1200" dirty="0">
                <a:solidFill>
                  <a:schemeClr val="tx1"/>
                </a:solidFill>
              </a:rPr>
              <a:t>-15-13263, CNS-15-12947, CCF</a:t>
            </a:r>
            <a:r>
              <a:rPr lang="en-GB" altLang="en-US" sz="1200" dirty="0" smtClean="0">
                <a:solidFill>
                  <a:schemeClr val="tx1"/>
                </a:solidFill>
              </a:rPr>
              <a:t>-15-18897, CCF-15-18776, CCF-14-23370, CCF</a:t>
            </a:r>
            <a:r>
              <a:rPr lang="en-GB" altLang="en-US" sz="1200" dirty="0">
                <a:solidFill>
                  <a:schemeClr val="tx1"/>
                </a:solidFill>
              </a:rPr>
              <a:t>-13-49153</a:t>
            </a:r>
            <a:r>
              <a:rPr lang="en-GB" altLang="en-US" sz="1200" dirty="0" smtClean="0">
                <a:solidFill>
                  <a:schemeClr val="tx1"/>
                </a:solidFill>
              </a:rPr>
              <a:t>,</a:t>
            </a:r>
            <a:br>
              <a:rPr lang="en-GB" altLang="en-US" sz="1200" dirty="0" smtClean="0">
                <a:solidFill>
                  <a:schemeClr val="tx1"/>
                </a:solidFill>
              </a:rPr>
            </a:br>
            <a:r>
              <a:rPr lang="en-GB" altLang="en-US" sz="1200" dirty="0" smtClean="0">
                <a:solidFill>
                  <a:schemeClr val="tx1"/>
                </a:solidFill>
              </a:rPr>
              <a:t>CCF</a:t>
            </a:r>
            <a:r>
              <a:rPr lang="en-GB" altLang="en-US" sz="1200" dirty="0">
                <a:solidFill>
                  <a:schemeClr val="tx1"/>
                </a:solidFill>
              </a:rPr>
              <a:t>-13-20578, TWC-12-23828, CCF-11-17937, CCF-10-17334, and CCF-10-18600.</a:t>
            </a:r>
          </a:p>
        </p:txBody>
      </p:sp>
      <p:pic>
        <p:nvPicPr>
          <p:cNvPr id="5135" name="Picture 15" descr="large-bgsu-orange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24" y="5894547"/>
            <a:ext cx="1152683" cy="3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160989" y="4178211"/>
            <a:ext cx="1896110" cy="1698309"/>
            <a:chOff x="0" y="0"/>
            <a:chExt cx="2987" cy="2673"/>
          </a:xfrm>
        </p:grpSpPr>
        <p:pic>
          <p:nvPicPr>
            <p:cNvPr id="7" name="Picture 7" descr="tn-ne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98"/>
            <a:stretch>
              <a:fillRect/>
            </a:stretch>
          </p:blipFill>
          <p:spPr bwMode="auto">
            <a:xfrm>
              <a:off x="611" y="0"/>
              <a:ext cx="1765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0" y="2092"/>
              <a:ext cx="2987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b="1" dirty="0" err="1">
                  <a:solidFill>
                    <a:srgbClr val="000000"/>
                  </a:solidFill>
                </a:rPr>
                <a:t>Tien</a:t>
              </a:r>
              <a:r>
                <a:rPr lang="en-GB" altLang="en-US" b="1" dirty="0">
                  <a:solidFill>
                    <a:srgbClr val="000000"/>
                  </a:solidFill>
                </a:rPr>
                <a:t> N. Nguyen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2412151" y="4146340"/>
            <a:ext cx="1754822" cy="1722122"/>
            <a:chOff x="0" y="0"/>
            <a:chExt cx="2763" cy="2711"/>
          </a:xfrm>
        </p:grpSpPr>
        <p:pic>
          <p:nvPicPr>
            <p:cNvPr id="10" name="Picture 10" descr="hraja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0"/>
              <a:ext cx="1718" cy="2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0" y="2130"/>
              <a:ext cx="2763" cy="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b="1" dirty="0" err="1">
                  <a:solidFill>
                    <a:srgbClr val="000000"/>
                  </a:solidFill>
                </a:rPr>
                <a:t>Hridesh</a:t>
              </a:r>
              <a:r>
                <a:rPr lang="en-GB" altLang="en-US" b="1" dirty="0">
                  <a:solidFill>
                    <a:srgbClr val="000000"/>
                  </a:solidFill>
                </a:rPr>
                <a:t> </a:t>
              </a:r>
              <a:r>
                <a:rPr lang="en-GB" altLang="en-US" b="1" dirty="0" err="1">
                  <a:solidFill>
                    <a:srgbClr val="000000"/>
                  </a:solidFill>
                </a:rPr>
                <a:t>Rajan</a:t>
              </a:r>
              <a:endParaRPr lang="en-GB" alt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6305907" y="4222027"/>
            <a:ext cx="1641318" cy="1654493"/>
            <a:chOff x="458" y="0"/>
            <a:chExt cx="2584" cy="2605"/>
          </a:xfrm>
        </p:grpSpPr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4" y="0"/>
              <a:ext cx="1447" cy="1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58" y="2023"/>
              <a:ext cx="258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b="1" dirty="0" smtClean="0">
                  <a:solidFill>
                    <a:schemeClr val="tx1"/>
                  </a:solidFill>
                </a:rPr>
                <a:t>Robert Dyer</a:t>
              </a:r>
              <a:endParaRPr lang="en-GB" alt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5" descr="spr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3" y="5904165"/>
            <a:ext cx="33543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-85882" y="4209271"/>
            <a:ext cx="2587744" cy="1663385"/>
            <a:chOff x="279" y="-14"/>
            <a:chExt cx="4074" cy="2619"/>
          </a:xfrm>
        </p:grpSpPr>
        <p:pic>
          <p:nvPicPr>
            <p:cNvPr id="21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93" y="-14"/>
              <a:ext cx="1447" cy="1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279" y="2023"/>
              <a:ext cx="407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b="1" dirty="0" err="1" smtClean="0">
                  <a:solidFill>
                    <a:schemeClr val="tx1"/>
                  </a:solidFill>
                </a:rPr>
                <a:t>Ganesha</a:t>
              </a:r>
              <a:r>
                <a:rPr lang="en-GB" altLang="en-US" b="1" dirty="0" smtClean="0">
                  <a:solidFill>
                    <a:schemeClr val="tx1"/>
                  </a:solidFill>
                </a:rPr>
                <a:t> </a:t>
              </a:r>
              <a:r>
                <a:rPr lang="en-GB" altLang="en-US" b="1" dirty="0" err="1" smtClean="0">
                  <a:solidFill>
                    <a:schemeClr val="tx1"/>
                  </a:solidFill>
                </a:rPr>
                <a:t>Upadhyaya</a:t>
              </a:r>
              <a:endParaRPr lang="en-GB" alt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 descr="ut-dalla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97" y="5814159"/>
            <a:ext cx="1215081" cy="449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98009" y="665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4154" y="17383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21790" y="1583877"/>
            <a:ext cx="810054" cy="44552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30290583"/>
              </p:ext>
            </p:extLst>
          </p:nvPr>
        </p:nvGraphicFramePr>
        <p:xfrm>
          <a:off x="206709" y="1358863"/>
          <a:ext cx="8730582" cy="496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B227-136F-4753-A3AB-1219E543FDF4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1204"/>
            <a:ext cx="8229600" cy="582613"/>
          </a:xfrm>
        </p:spPr>
        <p:txBody>
          <a:bodyPr/>
          <a:lstStyle/>
          <a:p>
            <a:r>
              <a:rPr lang="en-GB" altLang="en-US" sz="3200" dirty="0"/>
              <a:t>What is the most </a:t>
            </a:r>
            <a:r>
              <a:rPr lang="en-GB" altLang="en-US" sz="3200" dirty="0" smtClean="0"/>
              <a:t>used</a:t>
            </a:r>
            <a:br>
              <a:rPr lang="en-GB" altLang="en-US" sz="3200" dirty="0" smtClean="0"/>
            </a:br>
            <a:r>
              <a:rPr lang="en-GB" altLang="en-US" sz="3200" dirty="0" smtClean="0"/>
              <a:t>programming language?</a:t>
            </a:r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817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935305"/>
          </a:xfrm>
        </p:spPr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61435"/>
            <a:ext cx="8229600" cy="600164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  <a:latin typeface="Ayuthaya"/>
                <a:cs typeface="Ayuthaya"/>
              </a:rPr>
              <a:t>type T = set of string</a:t>
            </a:r>
            <a:r>
              <a:rPr lang="en-US" sz="1600" b="1" dirty="0" smtClean="0">
                <a:solidFill>
                  <a:srgbClr val="FF6600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 err="1">
                <a:solidFill>
                  <a:srgbClr val="FF6600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FF6600"/>
                </a:solidFill>
                <a:latin typeface="Ayuthaya"/>
                <a:cs typeface="Ayuthaya"/>
              </a:rPr>
              <a:t>: map[string] of set of string;</a:t>
            </a:r>
            <a:endParaRPr lang="en-US" sz="1600" b="1" dirty="0" smtClean="0">
              <a:solidFill>
                <a:srgbClr val="FF6600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dominators := traversal(node: 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CFGNode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): T {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: set of string;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...</a:t>
            </a: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return 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;</a:t>
            </a:r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}</a:t>
            </a:r>
          </a:p>
          <a:p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collect := traversal(node: </a:t>
            </a:r>
            <a:r>
              <a:rPr lang="en-US" sz="1600" b="1" dirty="0" err="1">
                <a:solidFill>
                  <a:srgbClr val="0000FF"/>
                </a:solidFill>
                <a:latin typeface="Ayuthaya"/>
                <a:cs typeface="Ayuthaya"/>
              </a:rPr>
              <a:t>CFGNode</a:t>
            </a:r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) {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...</a:t>
            </a:r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}</a:t>
            </a:r>
            <a:endParaRPr lang="en-US" sz="1600" b="1" dirty="0" smtClean="0">
              <a:solidFill>
                <a:srgbClr val="0000FF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fp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fixp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curr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,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prev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: T):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bool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{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	</a:t>
            </a:r>
            <a:r>
              <a:rPr lang="is-I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…</a:t>
            </a:r>
            <a:endParaRPr lang="en-US" sz="1600" b="1" dirty="0">
              <a:solidFill>
                <a:srgbClr val="008000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}</a:t>
            </a: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pt-BR" sz="1600" b="1" dirty="0" err="1">
                <a:solidFill>
                  <a:srgbClr val="FF0000"/>
                </a:solidFill>
                <a:latin typeface="Ayuthaya"/>
                <a:cs typeface="Ayuthaya"/>
              </a:rPr>
              <a:t>visit</a:t>
            </a:r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(input, </a:t>
            </a:r>
            <a:r>
              <a:rPr lang="pt-BR" sz="1600" b="1" dirty="0" err="1">
                <a:solidFill>
                  <a:srgbClr val="FF0000"/>
                </a:solidFill>
                <a:latin typeface="Ayuthaya"/>
                <a:cs typeface="Ayuthaya"/>
              </a:rPr>
              <a:t>visitor</a:t>
            </a:r>
            <a:r>
              <a:rPr lang="pt-BR" sz="1600" b="1" dirty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{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before method: Method -&gt; {</a:t>
            </a:r>
            <a:endParaRPr lang="pt-BR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	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(method)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traverse(..., </a:t>
            </a:r>
            <a:r>
              <a:rPr lang="it-IT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dominators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, fp);</a:t>
            </a:r>
          </a:p>
          <a:p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	traverse</a:t>
            </a:r>
            <a:r>
              <a:rPr lang="it-IT" sz="1600" b="1" dirty="0">
                <a:solidFill>
                  <a:srgbClr val="FF0000"/>
                </a:solidFill>
                <a:latin typeface="Ayuthaya"/>
                <a:cs typeface="Ayuthaya"/>
              </a:rPr>
              <a:t>(..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., </a:t>
            </a:r>
            <a:r>
              <a:rPr lang="it-IT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collect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)</a:t>
            </a:r>
            <a:r>
              <a:rPr lang="it-IT" sz="1600" b="1" dirty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  <a:endParaRPr lang="pt-BR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}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});</a:t>
            </a:r>
            <a:endParaRPr lang="en-US" sz="1600" b="1" dirty="0">
              <a:solidFill>
                <a:srgbClr val="FF0000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10143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935305"/>
          </a:xfrm>
        </p:spPr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61435"/>
            <a:ext cx="8229600" cy="600164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type T = set of string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: map[string] of set of string;</a:t>
            </a:r>
            <a:endParaRPr lang="en-US" sz="1600" b="1" dirty="0" smtClean="0">
              <a:solidFill>
                <a:srgbClr val="D9D9D9"/>
              </a:solidFill>
              <a:latin typeface="Ayuthaya"/>
              <a:cs typeface="Ayuthaya"/>
            </a:endParaRPr>
          </a:p>
          <a:p>
            <a:endParaRPr lang="en-US" sz="1600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dominators := traversal(node: </a:t>
            </a:r>
            <a:r>
              <a:rPr lang="en-US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CFGNode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): T {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: set of string;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...</a:t>
            </a: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return </a:t>
            </a:r>
            <a:r>
              <a:rPr lang="en-US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}</a:t>
            </a:r>
          </a:p>
          <a:p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collect := traversal(node: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CFGNode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) {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...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}</a:t>
            </a:r>
            <a:endParaRPr lang="en-US" sz="1600" b="1" dirty="0" smtClean="0">
              <a:solidFill>
                <a:srgbClr val="D9D9D9"/>
              </a:solidFill>
              <a:latin typeface="Ayuthaya"/>
              <a:cs typeface="Ayuthaya"/>
            </a:endParaRPr>
          </a:p>
          <a:p>
            <a:endParaRPr lang="en-US" sz="1600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fp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fixp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curr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,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prev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: T):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bool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{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is-I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…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}</a:t>
            </a: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pt-BR" sz="1600" b="1" dirty="0" err="1">
                <a:solidFill>
                  <a:srgbClr val="FF0000"/>
                </a:solidFill>
                <a:latin typeface="Ayuthaya"/>
                <a:cs typeface="Ayuthaya"/>
              </a:rPr>
              <a:t>visit</a:t>
            </a:r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(input, </a:t>
            </a:r>
            <a:r>
              <a:rPr lang="pt-BR" sz="1600" b="1" dirty="0" err="1">
                <a:solidFill>
                  <a:srgbClr val="FF0000"/>
                </a:solidFill>
                <a:latin typeface="Ayuthaya"/>
                <a:cs typeface="Ayuthaya"/>
              </a:rPr>
              <a:t>visitor</a:t>
            </a:r>
            <a:r>
              <a:rPr lang="pt-BR" sz="1600" b="1" dirty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{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before method: Method -&gt; {</a:t>
            </a:r>
            <a:endParaRPr lang="pt-BR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	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(method)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traverse(..., </a:t>
            </a:r>
            <a:r>
              <a:rPr lang="it-IT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dominators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, fp);</a:t>
            </a:r>
          </a:p>
          <a:p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	traverse</a:t>
            </a:r>
            <a:r>
              <a:rPr lang="it-IT" sz="1600" b="1" dirty="0">
                <a:solidFill>
                  <a:srgbClr val="FF0000"/>
                </a:solidFill>
                <a:latin typeface="Ayuthaya"/>
                <a:cs typeface="Ayuthaya"/>
              </a:rPr>
              <a:t>(..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., </a:t>
            </a:r>
            <a:r>
              <a:rPr lang="it-IT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collect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)</a:t>
            </a:r>
            <a:r>
              <a:rPr lang="it-IT" sz="1600" b="1" dirty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  <a:endParaRPr lang="pt-BR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}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});</a:t>
            </a:r>
            <a:endParaRPr lang="en-US" sz="1600" b="1" dirty="0">
              <a:solidFill>
                <a:srgbClr val="FF0000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16742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73854"/>
            <a:ext cx="9144000" cy="230832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yuthaya"/>
                <a:cs typeface="Ayuthaya"/>
              </a:rPr>
              <a:t>visit</a:t>
            </a:r>
            <a:r>
              <a:rPr lang="en-US" sz="1600" b="1" dirty="0" smtClean="0">
                <a:latin typeface="Ayuthaya"/>
                <a:cs typeface="Ayuthaya"/>
              </a:rPr>
              <a:t>(input, </a:t>
            </a:r>
            <a:r>
              <a:rPr lang="en-US" sz="1600" b="1" dirty="0">
                <a:latin typeface="Ayuthaya"/>
                <a:cs typeface="Ayuthaya"/>
              </a:rPr>
              <a:t>visitor {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</a:p>
          <a:p>
            <a:r>
              <a:rPr lang="en-US" sz="1600" b="1" dirty="0">
                <a:latin typeface="Ayuthaya"/>
                <a:cs typeface="Ayuthaya"/>
              </a:rPr>
              <a:t>    before method: Method -&gt; {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  <a:endParaRPr lang="en-US" sz="1600" b="1" dirty="0" smtClean="0">
              <a:latin typeface="Ayuthaya"/>
              <a:cs typeface="Ayuthaya"/>
            </a:endParaRPr>
          </a:p>
          <a:p>
            <a:r>
              <a:rPr lang="en-US" sz="1600" b="1" dirty="0">
                <a:latin typeface="Ayuthaya"/>
                <a:cs typeface="Ayuthaya"/>
              </a:rPr>
              <a:t>	</a:t>
            </a:r>
            <a:r>
              <a:rPr lang="en-US" sz="1600" b="1" dirty="0" smtClean="0"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cfg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:=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(method);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latin typeface="Ayuthaya"/>
                <a:cs typeface="Ayuthaya"/>
              </a:rPr>
              <a:t>    }    </a:t>
            </a:r>
          </a:p>
          <a:p>
            <a:r>
              <a:rPr lang="en-US" sz="1600" b="1" dirty="0">
                <a:latin typeface="Ayuthaya"/>
                <a:cs typeface="Ayuthaya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7310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73854"/>
            <a:ext cx="9144000" cy="353943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allNodeIds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: set of string;</a:t>
            </a:r>
            <a:endParaRPr lang="en-US" sz="1600" b="1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endParaRPr lang="en-US" sz="1600" b="1" dirty="0">
              <a:latin typeface="Ayuthaya"/>
              <a:cs typeface="Ayuthaya"/>
            </a:endParaRPr>
          </a:p>
          <a:p>
            <a:r>
              <a:rPr lang="en-US" sz="1600" b="1" dirty="0" smtClean="0">
                <a:latin typeface="Ayuthaya"/>
                <a:cs typeface="Ayuthaya"/>
              </a:rPr>
              <a:t>visit(input, </a:t>
            </a:r>
            <a:r>
              <a:rPr lang="en-US" sz="1600" b="1" dirty="0">
                <a:latin typeface="Ayuthaya"/>
                <a:cs typeface="Ayuthaya"/>
              </a:rPr>
              <a:t>visitor {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</a:p>
          <a:p>
            <a:r>
              <a:rPr lang="en-US" sz="1600" b="1" dirty="0">
                <a:latin typeface="Ayuthaya"/>
                <a:cs typeface="Ayuthaya"/>
              </a:rPr>
              <a:t>    before method: Method -&gt; {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(method);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for 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:= 0;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&lt;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len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cfg.nodes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);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++) {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           add(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allNodeIds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, string(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));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       }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latin typeface="Ayuthaya"/>
                <a:cs typeface="Ayuthaya"/>
              </a:rPr>
              <a:t>       </a:t>
            </a:r>
            <a:r>
              <a:rPr lang="en-US" sz="1600" b="1" dirty="0" smtClean="0">
                <a:latin typeface="Ayuthaya"/>
                <a:cs typeface="Ayuthaya"/>
              </a:rPr>
              <a:t> </a:t>
            </a:r>
            <a:endParaRPr lang="en-US" sz="1600" b="1" dirty="0">
              <a:latin typeface="Ayuthaya"/>
              <a:cs typeface="Ayuthaya"/>
            </a:endParaRPr>
          </a:p>
          <a:p>
            <a:r>
              <a:rPr lang="en-US" sz="1600" b="1" dirty="0">
                <a:latin typeface="Ayuthaya"/>
                <a:cs typeface="Ayuthaya"/>
              </a:rPr>
              <a:t>    }    </a:t>
            </a:r>
          </a:p>
          <a:p>
            <a:r>
              <a:rPr lang="en-US" sz="1600" b="1" dirty="0">
                <a:latin typeface="Ayuthaya"/>
                <a:cs typeface="Ayuthaya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2273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73854"/>
            <a:ext cx="9144000" cy="4524316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yuthaya"/>
                <a:cs typeface="Ayuthaya"/>
              </a:rPr>
              <a:t>visit</a:t>
            </a:r>
            <a:r>
              <a:rPr lang="en-US" sz="1600" b="1" dirty="0" smtClean="0">
                <a:latin typeface="Ayuthaya"/>
                <a:cs typeface="Ayuthaya"/>
              </a:rPr>
              <a:t>(input, </a:t>
            </a:r>
            <a:r>
              <a:rPr lang="en-US" sz="1600" b="1" dirty="0">
                <a:latin typeface="Ayuthaya"/>
                <a:cs typeface="Ayuthaya"/>
              </a:rPr>
              <a:t>visitor {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</a:p>
          <a:p>
            <a:r>
              <a:rPr lang="en-US" sz="1600" b="1" dirty="0">
                <a:latin typeface="Ayuthaya"/>
                <a:cs typeface="Ayuthaya"/>
              </a:rPr>
              <a:t>    before method: Method -&gt; {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(method)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;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       for (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:= 0;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&lt;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len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cfg.nodes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);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++) {</a:t>
            </a:r>
          </a:p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           add(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allNodeIds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, string(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));</a:t>
            </a:r>
          </a:p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       }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latin typeface="Ayuthaya"/>
                <a:cs typeface="Ayuthaya"/>
              </a:rPr>
              <a:t>       </a:t>
            </a:r>
            <a:r>
              <a:rPr lang="en-US" sz="1600" b="1" dirty="0" smtClean="0">
                <a:latin typeface="Ayuthaya"/>
                <a:cs typeface="Ayuthaya"/>
              </a:rPr>
              <a:t>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traverse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TraversalDirection.FORWARD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							</a:t>
            </a:r>
            <a:r>
              <a:rPr lang="en-US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TraversalKind.REVERSEPOSTORDER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, dominators,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fp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);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       </a:t>
            </a:r>
            <a:endParaRPr lang="en-US" sz="1600" b="1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traverse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TraversalDirection.FORWARD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TraversalKind.ITERATIVE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, collect);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latin typeface="Ayuthaya"/>
                <a:cs typeface="Ayuthaya"/>
              </a:rPr>
              <a:t>    }    </a:t>
            </a:r>
          </a:p>
          <a:p>
            <a:r>
              <a:rPr lang="en-US" sz="1600" b="1" dirty="0">
                <a:latin typeface="Ayuthaya"/>
                <a:cs typeface="Ayuthaya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1333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73854"/>
            <a:ext cx="9144000" cy="526298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op: output collection[string] of string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: map[string] of set of string;</a:t>
            </a:r>
            <a:endParaRPr lang="en-US" sz="1600" b="1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endParaRPr lang="en-US" sz="1600" b="1" dirty="0">
              <a:latin typeface="Ayuthaya"/>
              <a:cs typeface="Ayuthaya"/>
            </a:endParaRPr>
          </a:p>
          <a:p>
            <a:r>
              <a:rPr lang="en-US" sz="1600" b="1" dirty="0" smtClean="0">
                <a:latin typeface="Ayuthaya"/>
                <a:cs typeface="Ayuthaya"/>
              </a:rPr>
              <a:t>visit(input, </a:t>
            </a:r>
            <a:r>
              <a:rPr lang="en-US" sz="1600" b="1" dirty="0">
                <a:latin typeface="Ayuthaya"/>
                <a:cs typeface="Ayuthaya"/>
              </a:rPr>
              <a:t>visitor {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</a:p>
          <a:p>
            <a:r>
              <a:rPr lang="en-US" sz="1600" b="1" dirty="0">
                <a:latin typeface="Ayuthaya"/>
                <a:cs typeface="Ayuthaya"/>
              </a:rPr>
              <a:t>    before method: Method -&gt; {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(method);</a:t>
            </a:r>
          </a:p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       for (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:= 0;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&lt;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len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cfg.nodes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);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++) {</a:t>
            </a:r>
          </a:p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           add(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allNodeIds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, string(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));</a:t>
            </a:r>
          </a:p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       }</a:t>
            </a:r>
          </a:p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      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traverse(..., dominators, </a:t>
            </a:r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fp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)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       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traverse(..., collect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);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latin typeface="Ayuthaya"/>
                <a:cs typeface="Ayuthaya"/>
              </a:rPr>
              <a:t>       </a:t>
            </a:r>
            <a:r>
              <a:rPr lang="en-US" sz="1600" b="1" dirty="0" smtClean="0"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methodKey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:= format("%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s!%s!%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s",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p.project_url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, path,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method.name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); 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op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[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methodKey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] &lt;&lt; format("%s",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);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latin typeface="Ayuthaya"/>
                <a:cs typeface="Ayuthaya"/>
              </a:rPr>
              <a:t>    }    </a:t>
            </a:r>
          </a:p>
          <a:p>
            <a:r>
              <a:rPr lang="en-US" sz="1600" b="1" dirty="0">
                <a:latin typeface="Ayuthaya"/>
                <a:cs typeface="Ayuthaya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4856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73854"/>
            <a:ext cx="9144000" cy="5016759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yuthaya"/>
                <a:cs typeface="Ayuthaya"/>
              </a:rPr>
              <a:t>visit</a:t>
            </a:r>
            <a:r>
              <a:rPr lang="en-US" sz="1600" b="1" dirty="0" smtClean="0">
                <a:latin typeface="Ayuthaya"/>
                <a:cs typeface="Ayuthaya"/>
              </a:rPr>
              <a:t>(input, </a:t>
            </a:r>
            <a:r>
              <a:rPr lang="en-US" sz="1600" b="1" dirty="0">
                <a:latin typeface="Ayuthaya"/>
                <a:cs typeface="Ayuthaya"/>
              </a:rPr>
              <a:t>visitor {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</a:p>
          <a:p>
            <a:r>
              <a:rPr lang="en-US" sz="1600" b="1" dirty="0">
                <a:latin typeface="Ayuthaya"/>
                <a:cs typeface="Ayuthaya"/>
              </a:rPr>
              <a:t>    before method: Method -&gt; {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(method);</a:t>
            </a: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       for (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:= 0;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&lt;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len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cfg.nodes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);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++) {</a:t>
            </a: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           add(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allNodeIds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, string(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));</a:t>
            </a: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       }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latin typeface="Ayuthaya"/>
                <a:cs typeface="Ayuthaya"/>
              </a:rPr>
              <a:t>       </a:t>
            </a:r>
            <a:r>
              <a:rPr lang="en-US" sz="1600" b="1" dirty="0" smtClean="0">
                <a:latin typeface="Ayuthaya"/>
                <a:cs typeface="Ayuthaya"/>
              </a:rPr>
              <a:t>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traverse(..., dominators,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fp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);</a:t>
            </a:r>
          </a:p>
          <a:p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       traverse(..., collect);</a:t>
            </a:r>
            <a:endParaRPr lang="en-US" sz="1600" b="1" dirty="0">
              <a:latin typeface="Ayuthaya"/>
              <a:cs typeface="Ayuthaya"/>
            </a:endParaRP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methodKey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 := ..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.; op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[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methodKey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] &lt;&lt; format("%s",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);</a:t>
            </a:r>
          </a:p>
          <a:p>
            <a:endParaRPr lang="en-US" sz="1600" b="1" dirty="0" smtClean="0">
              <a:latin typeface="Ayuthaya"/>
              <a:cs typeface="Ayuthaya"/>
            </a:endParaRPr>
          </a:p>
          <a:p>
            <a:r>
              <a:rPr lang="en-US" sz="1600" b="1" dirty="0" smtClean="0">
                <a:latin typeface="Ayuthaya"/>
                <a:cs typeface="Ayuthaya"/>
              </a:rPr>
              <a:t>        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clear(dominators); clear(collect)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</a:p>
          <a:p>
            <a:endParaRPr lang="en-US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       clear(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); clear(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allNodeIds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);</a:t>
            </a:r>
          </a:p>
          <a:p>
            <a:r>
              <a:rPr lang="en-US" sz="1600" b="1" dirty="0">
                <a:latin typeface="Ayuthaya"/>
                <a:cs typeface="Ayuthaya"/>
              </a:rPr>
              <a:t> </a:t>
            </a:r>
            <a:endParaRPr lang="en-US" sz="1600" b="1" dirty="0" smtClean="0">
              <a:latin typeface="Ayuthaya"/>
              <a:cs typeface="Ayuthaya"/>
            </a:endParaRPr>
          </a:p>
          <a:p>
            <a:r>
              <a:rPr lang="en-US" sz="1600" b="1" dirty="0" smtClean="0">
                <a:latin typeface="Ayuthaya"/>
                <a:cs typeface="Ayuthaya"/>
              </a:rPr>
              <a:t>   </a:t>
            </a:r>
            <a:r>
              <a:rPr lang="en-US" sz="1600" b="1" dirty="0">
                <a:latin typeface="Ayuthaya"/>
                <a:cs typeface="Ayuthaya"/>
              </a:rPr>
              <a:t>}    </a:t>
            </a:r>
          </a:p>
          <a:p>
            <a:r>
              <a:rPr lang="en-US" sz="1600" b="1" dirty="0">
                <a:latin typeface="Ayuthaya"/>
                <a:cs typeface="Ayuthaya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4819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73854"/>
            <a:ext cx="9144000" cy="526298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yuthaya"/>
                <a:cs typeface="Ayuthaya"/>
              </a:rPr>
              <a:t>visit</a:t>
            </a:r>
            <a:r>
              <a:rPr lang="en-US" sz="1600" b="1" dirty="0" smtClean="0">
                <a:latin typeface="Ayuthaya"/>
                <a:cs typeface="Ayuthaya"/>
              </a:rPr>
              <a:t>(input, </a:t>
            </a:r>
            <a:r>
              <a:rPr lang="en-US" sz="1600" b="1" dirty="0">
                <a:latin typeface="Ayuthaya"/>
                <a:cs typeface="Ayuthaya"/>
              </a:rPr>
              <a:t>visitor {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</a:p>
          <a:p>
            <a:r>
              <a:rPr lang="en-US" sz="1600" b="1" dirty="0">
                <a:latin typeface="Ayuthaya"/>
                <a:cs typeface="Ayuthaya"/>
              </a:rPr>
              <a:t>    before method: Method -&gt; {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  <a:r>
              <a:rPr lang="en-US" sz="1600" b="1" dirty="0" err="1">
                <a:latin typeface="Ayuthaya"/>
                <a:cs typeface="Ayuthaya"/>
              </a:rPr>
              <a:t>cfg</a:t>
            </a:r>
            <a:r>
              <a:rPr lang="en-US" sz="1600" b="1" dirty="0">
                <a:latin typeface="Ayuthaya"/>
                <a:cs typeface="Ayuthaya"/>
              </a:rPr>
              <a:t> := </a:t>
            </a:r>
            <a:r>
              <a:rPr lang="en-US" sz="1600" b="1" dirty="0" err="1">
                <a:latin typeface="Ayuthaya"/>
                <a:cs typeface="Ayuthaya"/>
              </a:rPr>
              <a:t>getcfg</a:t>
            </a:r>
            <a:r>
              <a:rPr lang="en-US" sz="1600" b="1" dirty="0">
                <a:latin typeface="Ayuthaya"/>
                <a:cs typeface="Ayuthaya"/>
              </a:rPr>
              <a:t>(method);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latin typeface="Ayuthaya"/>
                <a:cs typeface="Ayuthaya"/>
              </a:rPr>
              <a:t>        for (</a:t>
            </a:r>
            <a:r>
              <a:rPr lang="en-US" sz="1600" b="1" dirty="0" err="1">
                <a:latin typeface="Ayuthaya"/>
                <a:cs typeface="Ayuthaya"/>
              </a:rPr>
              <a:t>i</a:t>
            </a:r>
            <a:r>
              <a:rPr lang="en-US" sz="1600" b="1" dirty="0">
                <a:latin typeface="Ayuthaya"/>
                <a:cs typeface="Ayuthaya"/>
              </a:rPr>
              <a:t> := 0; </a:t>
            </a:r>
            <a:r>
              <a:rPr lang="en-US" sz="1600" b="1" dirty="0" err="1">
                <a:latin typeface="Ayuthaya"/>
                <a:cs typeface="Ayuthaya"/>
              </a:rPr>
              <a:t>i</a:t>
            </a:r>
            <a:r>
              <a:rPr lang="en-US" sz="1600" b="1" dirty="0">
                <a:latin typeface="Ayuthaya"/>
                <a:cs typeface="Ayuthaya"/>
              </a:rPr>
              <a:t> &lt; </a:t>
            </a:r>
            <a:r>
              <a:rPr lang="en-US" sz="1600" b="1" dirty="0" err="1">
                <a:latin typeface="Ayuthaya"/>
                <a:cs typeface="Ayuthaya"/>
              </a:rPr>
              <a:t>len</a:t>
            </a:r>
            <a:r>
              <a:rPr lang="en-US" sz="1600" b="1" dirty="0">
                <a:latin typeface="Ayuthaya"/>
                <a:cs typeface="Ayuthaya"/>
              </a:rPr>
              <a:t>(</a:t>
            </a:r>
            <a:r>
              <a:rPr lang="en-US" sz="1600" b="1" dirty="0" err="1">
                <a:latin typeface="Ayuthaya"/>
                <a:cs typeface="Ayuthaya"/>
              </a:rPr>
              <a:t>cfg.nodes</a:t>
            </a:r>
            <a:r>
              <a:rPr lang="en-US" sz="1600" b="1" dirty="0">
                <a:latin typeface="Ayuthaya"/>
                <a:cs typeface="Ayuthaya"/>
              </a:rPr>
              <a:t>); </a:t>
            </a:r>
            <a:r>
              <a:rPr lang="en-US" sz="1600" b="1" dirty="0" err="1">
                <a:latin typeface="Ayuthaya"/>
                <a:cs typeface="Ayuthaya"/>
              </a:rPr>
              <a:t>i</a:t>
            </a:r>
            <a:r>
              <a:rPr lang="en-US" sz="1600" b="1" dirty="0">
                <a:latin typeface="Ayuthaya"/>
                <a:cs typeface="Ayuthaya"/>
              </a:rPr>
              <a:t>++) {</a:t>
            </a:r>
          </a:p>
          <a:p>
            <a:r>
              <a:rPr lang="en-US" sz="1600" b="1" dirty="0">
                <a:latin typeface="Ayuthaya"/>
                <a:cs typeface="Ayuthaya"/>
              </a:rPr>
              <a:t>            add(</a:t>
            </a:r>
            <a:r>
              <a:rPr lang="en-US" sz="1600" b="1" dirty="0" err="1">
                <a:latin typeface="Ayuthaya"/>
                <a:cs typeface="Ayuthaya"/>
              </a:rPr>
              <a:t>allNodeIds</a:t>
            </a:r>
            <a:r>
              <a:rPr lang="en-US" sz="1600" b="1" dirty="0">
                <a:latin typeface="Ayuthaya"/>
                <a:cs typeface="Ayuthaya"/>
              </a:rPr>
              <a:t>, string(</a:t>
            </a:r>
            <a:r>
              <a:rPr lang="en-US" sz="1600" b="1" dirty="0" err="1">
                <a:latin typeface="Ayuthaya"/>
                <a:cs typeface="Ayuthaya"/>
              </a:rPr>
              <a:t>i</a:t>
            </a:r>
            <a:r>
              <a:rPr lang="en-US" sz="1600" b="1" dirty="0">
                <a:latin typeface="Ayuthaya"/>
                <a:cs typeface="Ayuthaya"/>
              </a:rPr>
              <a:t>));</a:t>
            </a:r>
          </a:p>
          <a:p>
            <a:r>
              <a:rPr lang="en-US" sz="1600" b="1" dirty="0">
                <a:latin typeface="Ayuthaya"/>
                <a:cs typeface="Ayuthaya"/>
              </a:rPr>
              <a:t>        }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latin typeface="Ayuthaya"/>
                <a:cs typeface="Ayuthaya"/>
              </a:rPr>
              <a:t>       </a:t>
            </a:r>
            <a:r>
              <a:rPr lang="en-US" sz="1600" b="1" dirty="0" smtClean="0">
                <a:latin typeface="Ayuthaya"/>
                <a:cs typeface="Ayuthaya"/>
              </a:rPr>
              <a:t>	traverse</a:t>
            </a:r>
            <a:r>
              <a:rPr lang="en-US" sz="1600" b="1" dirty="0">
                <a:latin typeface="Ayuthaya"/>
                <a:cs typeface="Ayuthaya"/>
              </a:rPr>
              <a:t>(</a:t>
            </a:r>
            <a:r>
              <a:rPr lang="en-US" sz="1600" b="1" dirty="0" err="1">
                <a:latin typeface="Ayuthaya"/>
                <a:cs typeface="Ayuthaya"/>
              </a:rPr>
              <a:t>cfg</a:t>
            </a:r>
            <a:r>
              <a:rPr lang="en-US" sz="1600" b="1" dirty="0">
                <a:latin typeface="Ayuthaya"/>
                <a:cs typeface="Ayuthaya"/>
              </a:rPr>
              <a:t>, </a:t>
            </a:r>
            <a:r>
              <a:rPr lang="en-US" sz="1600" b="1" dirty="0" err="1">
                <a:latin typeface="Ayuthaya"/>
                <a:cs typeface="Ayuthaya"/>
              </a:rPr>
              <a:t>TraversalDirection.FORWARD</a:t>
            </a:r>
            <a:r>
              <a:rPr lang="en-US" sz="1600" b="1" dirty="0">
                <a:latin typeface="Ayuthaya"/>
                <a:cs typeface="Ayuthaya"/>
              </a:rPr>
              <a:t>, </a:t>
            </a:r>
            <a:r>
              <a:rPr lang="en-US" sz="1600" b="1" dirty="0" smtClean="0">
                <a:latin typeface="Ayuthaya"/>
                <a:cs typeface="Ayuthaya"/>
              </a:rPr>
              <a:t>								</a:t>
            </a:r>
            <a:r>
              <a:rPr lang="en-US" sz="1600" b="1" dirty="0" err="1" smtClean="0">
                <a:latin typeface="Ayuthaya"/>
                <a:cs typeface="Ayuthaya"/>
              </a:rPr>
              <a:t>TraversalKind.REVERSEPOSTORDER</a:t>
            </a:r>
            <a:r>
              <a:rPr lang="en-US" sz="1600" b="1" dirty="0">
                <a:latin typeface="Ayuthaya"/>
                <a:cs typeface="Ayuthaya"/>
              </a:rPr>
              <a:t>, dominators, </a:t>
            </a:r>
            <a:r>
              <a:rPr lang="en-US" sz="1600" b="1" dirty="0" err="1">
                <a:latin typeface="Ayuthaya"/>
                <a:cs typeface="Ayuthaya"/>
              </a:rPr>
              <a:t>fp</a:t>
            </a:r>
            <a:r>
              <a:rPr lang="en-US" sz="1600" b="1" dirty="0">
                <a:latin typeface="Ayuthaya"/>
                <a:cs typeface="Ayuthaya"/>
              </a:rPr>
              <a:t>);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  <a:endParaRPr lang="en-US" sz="1600" b="1" dirty="0" smtClean="0">
              <a:latin typeface="Ayuthaya"/>
              <a:cs typeface="Ayuthaya"/>
            </a:endParaRPr>
          </a:p>
          <a:p>
            <a:r>
              <a:rPr lang="en-US" sz="1600" b="1" dirty="0">
                <a:latin typeface="Ayuthaya"/>
                <a:cs typeface="Ayuthaya"/>
              </a:rPr>
              <a:t>	</a:t>
            </a:r>
            <a:r>
              <a:rPr lang="en-US" sz="1600" b="1" dirty="0" smtClean="0">
                <a:latin typeface="Ayuthaya"/>
                <a:cs typeface="Ayuthaya"/>
              </a:rPr>
              <a:t>	traverse</a:t>
            </a:r>
            <a:r>
              <a:rPr lang="en-US" sz="1600" b="1" dirty="0">
                <a:latin typeface="Ayuthaya"/>
                <a:cs typeface="Ayuthaya"/>
              </a:rPr>
              <a:t>(</a:t>
            </a:r>
            <a:r>
              <a:rPr lang="en-US" sz="1600" b="1" dirty="0" err="1">
                <a:latin typeface="Ayuthaya"/>
                <a:cs typeface="Ayuthaya"/>
              </a:rPr>
              <a:t>cfg</a:t>
            </a:r>
            <a:r>
              <a:rPr lang="en-US" sz="1600" b="1" dirty="0">
                <a:latin typeface="Ayuthaya"/>
                <a:cs typeface="Ayuthaya"/>
              </a:rPr>
              <a:t>, </a:t>
            </a:r>
            <a:r>
              <a:rPr lang="en-US" sz="1600" b="1" dirty="0" err="1">
                <a:latin typeface="Ayuthaya"/>
                <a:cs typeface="Ayuthaya"/>
              </a:rPr>
              <a:t>TraversalDirection.FORWARD</a:t>
            </a:r>
            <a:r>
              <a:rPr lang="en-US" sz="1600" b="1" dirty="0">
                <a:latin typeface="Ayuthaya"/>
                <a:cs typeface="Ayuthaya"/>
              </a:rPr>
              <a:t>, </a:t>
            </a:r>
            <a:r>
              <a:rPr lang="en-US" sz="1600" b="1" dirty="0" smtClean="0">
                <a:latin typeface="Ayuthaya"/>
                <a:cs typeface="Ayuthaya"/>
              </a:rPr>
              <a:t>				  		</a:t>
            </a:r>
          </a:p>
          <a:p>
            <a:r>
              <a:rPr lang="en-US" sz="1600" b="1" dirty="0">
                <a:latin typeface="Ayuthaya"/>
                <a:cs typeface="Ayuthaya"/>
              </a:rPr>
              <a:t>	</a:t>
            </a:r>
            <a:r>
              <a:rPr lang="en-US" sz="1600" b="1" dirty="0" smtClean="0"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latin typeface="Ayuthaya"/>
                <a:cs typeface="Ayuthaya"/>
              </a:rPr>
              <a:t>TraversalKind.ITERATIVE</a:t>
            </a:r>
            <a:r>
              <a:rPr lang="en-US" sz="1600" b="1" dirty="0">
                <a:latin typeface="Ayuthaya"/>
                <a:cs typeface="Ayuthaya"/>
              </a:rPr>
              <a:t>, collect);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  <a:r>
              <a:rPr lang="en-US" sz="1600" b="1" dirty="0" err="1">
                <a:latin typeface="Ayuthaya"/>
                <a:cs typeface="Ayuthaya"/>
              </a:rPr>
              <a:t>methodKey</a:t>
            </a:r>
            <a:r>
              <a:rPr lang="en-US" sz="1600" b="1" dirty="0">
                <a:latin typeface="Ayuthaya"/>
                <a:cs typeface="Ayuthaya"/>
              </a:rPr>
              <a:t> := ..</a:t>
            </a:r>
            <a:r>
              <a:rPr lang="en-US" sz="1600" b="1" dirty="0" smtClean="0">
                <a:latin typeface="Ayuthaya"/>
                <a:cs typeface="Ayuthaya"/>
              </a:rPr>
              <a:t>.; op</a:t>
            </a:r>
            <a:r>
              <a:rPr lang="en-US" sz="1600" b="1" dirty="0">
                <a:latin typeface="Ayuthaya"/>
                <a:cs typeface="Ayuthaya"/>
              </a:rPr>
              <a:t>[</a:t>
            </a:r>
            <a:r>
              <a:rPr lang="en-US" sz="1600" b="1" dirty="0" err="1">
                <a:latin typeface="Ayuthaya"/>
                <a:cs typeface="Ayuthaya"/>
              </a:rPr>
              <a:t>methodKey</a:t>
            </a:r>
            <a:r>
              <a:rPr lang="en-US" sz="1600" b="1" dirty="0">
                <a:latin typeface="Ayuthaya"/>
                <a:cs typeface="Ayuthaya"/>
              </a:rPr>
              <a:t>] &lt;&lt; format("%s", </a:t>
            </a:r>
            <a:r>
              <a:rPr lang="en-US" sz="1600" b="1" dirty="0" err="1">
                <a:latin typeface="Ayuthaya"/>
                <a:cs typeface="Ayuthaya"/>
              </a:rPr>
              <a:t>doms</a:t>
            </a:r>
            <a:r>
              <a:rPr lang="en-US" sz="1600" b="1" dirty="0">
                <a:latin typeface="Ayuthaya"/>
                <a:cs typeface="Ayuthaya"/>
              </a:rPr>
              <a:t>);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  <a:endParaRPr lang="en-US" sz="1600" b="1" dirty="0" smtClean="0">
              <a:latin typeface="Ayuthaya"/>
              <a:cs typeface="Ayuthaya"/>
            </a:endParaRPr>
          </a:p>
          <a:p>
            <a:r>
              <a:rPr lang="en-US" sz="1600" b="1" dirty="0">
                <a:latin typeface="Ayuthaya"/>
                <a:cs typeface="Ayuthaya"/>
              </a:rPr>
              <a:t>	</a:t>
            </a:r>
            <a:r>
              <a:rPr lang="en-US" sz="1600" b="1" dirty="0" smtClean="0">
                <a:latin typeface="Ayuthaya"/>
                <a:cs typeface="Ayuthaya"/>
              </a:rPr>
              <a:t>	clear</a:t>
            </a:r>
            <a:r>
              <a:rPr lang="en-US" sz="1600" b="1" dirty="0">
                <a:latin typeface="Ayuthaya"/>
                <a:cs typeface="Ayuthaya"/>
              </a:rPr>
              <a:t>(dominators); clear(collect);</a:t>
            </a:r>
          </a:p>
          <a:p>
            <a:r>
              <a:rPr lang="en-US" sz="1600" b="1" dirty="0" smtClean="0">
                <a:latin typeface="Ayuthaya"/>
                <a:cs typeface="Ayuthaya"/>
              </a:rPr>
              <a:t>		clear</a:t>
            </a:r>
            <a:r>
              <a:rPr lang="en-US" sz="1600" b="1" dirty="0">
                <a:latin typeface="Ayuthaya"/>
                <a:cs typeface="Ayuthaya"/>
              </a:rPr>
              <a:t>(</a:t>
            </a:r>
            <a:r>
              <a:rPr lang="en-US" sz="1600" b="1" dirty="0" err="1">
                <a:latin typeface="Ayuthaya"/>
                <a:cs typeface="Ayuthaya"/>
              </a:rPr>
              <a:t>doms</a:t>
            </a:r>
            <a:r>
              <a:rPr lang="en-US" sz="1600" b="1" dirty="0">
                <a:latin typeface="Ayuthaya"/>
                <a:cs typeface="Ayuthaya"/>
              </a:rPr>
              <a:t>); clear(</a:t>
            </a:r>
            <a:r>
              <a:rPr lang="en-US" sz="1600" b="1" dirty="0" err="1">
                <a:latin typeface="Ayuthaya"/>
                <a:cs typeface="Ayuthaya"/>
              </a:rPr>
              <a:t>allNodeIds</a:t>
            </a:r>
            <a:r>
              <a:rPr lang="en-US" sz="1600" b="1" dirty="0">
                <a:latin typeface="Ayuthaya"/>
                <a:cs typeface="Ayuthaya"/>
              </a:rPr>
              <a:t>);</a:t>
            </a:r>
          </a:p>
          <a:p>
            <a:r>
              <a:rPr lang="en-US" sz="1600" b="1" dirty="0">
                <a:latin typeface="Ayuthaya"/>
                <a:cs typeface="Ayuthaya"/>
              </a:rPr>
              <a:t>    }    </a:t>
            </a:r>
          </a:p>
          <a:p>
            <a:r>
              <a:rPr lang="en-US" sz="1600" b="1" dirty="0">
                <a:latin typeface="Ayuthaya"/>
                <a:cs typeface="Ayuthaya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9631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935305"/>
          </a:xfrm>
        </p:spPr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61435"/>
            <a:ext cx="8229600" cy="600164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  <a:latin typeface="Ayuthaya"/>
                <a:cs typeface="Ayuthaya"/>
              </a:rPr>
              <a:t>type T = set of string</a:t>
            </a:r>
            <a:r>
              <a:rPr lang="en-US" sz="1600" b="1" dirty="0" smtClean="0">
                <a:solidFill>
                  <a:srgbClr val="FF6600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 err="1">
                <a:solidFill>
                  <a:srgbClr val="FF6600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FF6600"/>
                </a:solidFill>
                <a:latin typeface="Ayuthaya"/>
                <a:cs typeface="Ayuthaya"/>
              </a:rPr>
              <a:t>: map[string] of set of string;</a:t>
            </a:r>
            <a:endParaRPr lang="en-US" sz="1600" b="1" dirty="0" smtClean="0">
              <a:solidFill>
                <a:srgbClr val="FF6600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dominators := traversal(node: 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CFGNode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): T {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: set of string;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...</a:t>
            </a: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return 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;</a:t>
            </a:r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}</a:t>
            </a:r>
          </a:p>
          <a:p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collect := traversal(node: </a:t>
            </a:r>
            <a:r>
              <a:rPr lang="en-US" sz="1600" b="1" dirty="0" err="1">
                <a:solidFill>
                  <a:srgbClr val="0000FF"/>
                </a:solidFill>
                <a:latin typeface="Ayuthaya"/>
                <a:cs typeface="Ayuthaya"/>
              </a:rPr>
              <a:t>CFGNode</a:t>
            </a:r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) {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...</a:t>
            </a:r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}</a:t>
            </a:r>
            <a:endParaRPr lang="en-US" sz="1600" b="1" dirty="0" smtClean="0">
              <a:solidFill>
                <a:srgbClr val="0000FF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fp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fixp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curr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,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prev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: T):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bool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{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	</a:t>
            </a:r>
            <a:r>
              <a:rPr lang="is-I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…</a:t>
            </a:r>
            <a:endParaRPr lang="en-US" sz="1600" b="1" dirty="0">
              <a:solidFill>
                <a:srgbClr val="008000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}</a:t>
            </a: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pt-BR" sz="1600" b="1" dirty="0" err="1">
                <a:solidFill>
                  <a:srgbClr val="FF0000"/>
                </a:solidFill>
                <a:latin typeface="Ayuthaya"/>
                <a:cs typeface="Ayuthaya"/>
              </a:rPr>
              <a:t>visit</a:t>
            </a:r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(input, </a:t>
            </a:r>
            <a:r>
              <a:rPr lang="pt-BR" sz="1600" b="1" dirty="0" err="1">
                <a:solidFill>
                  <a:srgbClr val="FF0000"/>
                </a:solidFill>
                <a:latin typeface="Ayuthaya"/>
                <a:cs typeface="Ayuthaya"/>
              </a:rPr>
              <a:t>visitor</a:t>
            </a:r>
            <a:r>
              <a:rPr lang="pt-BR" sz="1600" b="1" dirty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{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before method: Method -&gt; {</a:t>
            </a:r>
            <a:endParaRPr lang="pt-BR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	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(method)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traverse(..., </a:t>
            </a:r>
            <a:r>
              <a:rPr lang="it-IT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dominators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, fp);</a:t>
            </a:r>
          </a:p>
          <a:p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	traverse</a:t>
            </a:r>
            <a:r>
              <a:rPr lang="it-IT" sz="1600" b="1" dirty="0">
                <a:solidFill>
                  <a:srgbClr val="FF0000"/>
                </a:solidFill>
                <a:latin typeface="Ayuthaya"/>
                <a:cs typeface="Ayuthaya"/>
              </a:rPr>
              <a:t>(..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., </a:t>
            </a:r>
            <a:r>
              <a:rPr lang="it-IT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collect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)</a:t>
            </a:r>
            <a:r>
              <a:rPr lang="it-IT" sz="1600" b="1" dirty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  <a:endParaRPr lang="pt-BR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}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});</a:t>
            </a:r>
            <a:endParaRPr lang="en-US" sz="1600" b="1" dirty="0">
              <a:solidFill>
                <a:srgbClr val="FF0000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3492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20065" y="2095715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" name="Oval 4"/>
          <p:cNvSpPr/>
          <p:nvPr/>
        </p:nvSpPr>
        <p:spPr>
          <a:xfrm>
            <a:off x="920065" y="2727243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15866" y="3343265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77799" y="3343265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0065" y="3966892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20065" y="4636151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4"/>
            <a:endCxn id="5" idx="0"/>
          </p:cNvCxnSpPr>
          <p:nvPr/>
        </p:nvCxnSpPr>
        <p:spPr>
          <a:xfrm>
            <a:off x="1125399" y="2422739"/>
            <a:ext cx="0" cy="304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4"/>
            <a:endCxn id="6" idx="0"/>
          </p:cNvCxnSpPr>
          <p:nvPr/>
        </p:nvCxnSpPr>
        <p:spPr>
          <a:xfrm flipH="1">
            <a:off x="821200" y="3054267"/>
            <a:ext cx="304199" cy="288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4"/>
            <a:endCxn id="7" idx="0"/>
          </p:cNvCxnSpPr>
          <p:nvPr/>
        </p:nvCxnSpPr>
        <p:spPr>
          <a:xfrm>
            <a:off x="1125399" y="3054267"/>
            <a:ext cx="357734" cy="288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4"/>
            <a:endCxn id="8" idx="0"/>
          </p:cNvCxnSpPr>
          <p:nvPr/>
        </p:nvCxnSpPr>
        <p:spPr>
          <a:xfrm>
            <a:off x="821200" y="3670289"/>
            <a:ext cx="304199" cy="296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4"/>
            <a:endCxn id="8" idx="0"/>
          </p:cNvCxnSpPr>
          <p:nvPr/>
        </p:nvCxnSpPr>
        <p:spPr>
          <a:xfrm flipH="1">
            <a:off x="1125399" y="3670289"/>
            <a:ext cx="357734" cy="296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54924" y="1417638"/>
            <a:ext cx="1767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doms</a:t>
            </a:r>
            <a:r>
              <a:rPr lang="en-US" sz="1600" dirty="0" smtClean="0"/>
              <a:t> = {0}</a:t>
            </a:r>
          </a:p>
          <a:p>
            <a:r>
              <a:rPr lang="en-US" sz="1600" dirty="0" err="1"/>
              <a:t>p</a:t>
            </a:r>
            <a:r>
              <a:rPr lang="en-US" sz="1600" dirty="0" err="1" smtClean="0"/>
              <a:t>reds</a:t>
            </a:r>
            <a:r>
              <a:rPr lang="en-US" sz="1600" dirty="0" smtClean="0"/>
              <a:t> = {}</a:t>
            </a:r>
          </a:p>
          <a:p>
            <a:r>
              <a:rPr lang="en-US" sz="1600" dirty="0" err="1"/>
              <a:t>d</a:t>
            </a:r>
            <a:r>
              <a:rPr lang="en-US" sz="1600" dirty="0" err="1" smtClean="0"/>
              <a:t>oms</a:t>
            </a:r>
            <a:r>
              <a:rPr lang="en-US" sz="1600" dirty="0" smtClean="0"/>
              <a:t> = {0}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754924" y="2422739"/>
            <a:ext cx="207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doms</a:t>
            </a:r>
            <a:r>
              <a:rPr lang="en-US" sz="1600" dirty="0" smtClean="0"/>
              <a:t> = {0, 1, 2, 3, 4, 5}</a:t>
            </a:r>
          </a:p>
          <a:p>
            <a:r>
              <a:rPr lang="en-US" sz="1600" dirty="0" err="1"/>
              <a:t>p</a:t>
            </a:r>
            <a:r>
              <a:rPr lang="en-US" sz="1600" dirty="0" err="1" smtClean="0"/>
              <a:t>reds</a:t>
            </a:r>
            <a:r>
              <a:rPr lang="en-US" sz="1600" dirty="0" smtClean="0"/>
              <a:t> = {0, 4}</a:t>
            </a:r>
          </a:p>
          <a:p>
            <a:r>
              <a:rPr lang="en-US" sz="1600" dirty="0" err="1"/>
              <a:t>d</a:t>
            </a:r>
            <a:r>
              <a:rPr lang="en-US" sz="1600" dirty="0" err="1" smtClean="0"/>
              <a:t>oms</a:t>
            </a:r>
            <a:r>
              <a:rPr lang="en-US" sz="1600" dirty="0" smtClean="0"/>
              <a:t> = {0, 1}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754924" y="3462919"/>
            <a:ext cx="207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doms</a:t>
            </a:r>
            <a:r>
              <a:rPr lang="en-US" sz="1600" dirty="0" smtClean="0"/>
              <a:t> = {0, 1, 2, 3, 4, 5}</a:t>
            </a:r>
          </a:p>
          <a:p>
            <a:r>
              <a:rPr lang="en-US" sz="1600" dirty="0" err="1"/>
              <a:t>p</a:t>
            </a:r>
            <a:r>
              <a:rPr lang="en-US" sz="1600" dirty="0" err="1" smtClean="0"/>
              <a:t>reds</a:t>
            </a:r>
            <a:r>
              <a:rPr lang="en-US" sz="1600" dirty="0" smtClean="0"/>
              <a:t> = {1}</a:t>
            </a:r>
          </a:p>
          <a:p>
            <a:r>
              <a:rPr lang="en-US" sz="1600" dirty="0" err="1"/>
              <a:t>d</a:t>
            </a:r>
            <a:r>
              <a:rPr lang="en-US" sz="1600" dirty="0" err="1" smtClean="0"/>
              <a:t>oms</a:t>
            </a:r>
            <a:r>
              <a:rPr lang="en-US" sz="1600" dirty="0" smtClean="0"/>
              <a:t> = {0, 1, 2}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754924" y="4384164"/>
            <a:ext cx="207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doms</a:t>
            </a:r>
            <a:r>
              <a:rPr lang="en-US" sz="1600" dirty="0" smtClean="0"/>
              <a:t> = {0, 1, 2, 3, 4, 5}</a:t>
            </a:r>
          </a:p>
          <a:p>
            <a:r>
              <a:rPr lang="en-US" sz="1600" dirty="0" err="1"/>
              <a:t>p</a:t>
            </a:r>
            <a:r>
              <a:rPr lang="en-US" sz="1600" dirty="0" err="1" smtClean="0"/>
              <a:t>reds</a:t>
            </a:r>
            <a:r>
              <a:rPr lang="en-US" sz="1600" dirty="0" smtClean="0"/>
              <a:t> = {1}</a:t>
            </a:r>
          </a:p>
          <a:p>
            <a:r>
              <a:rPr lang="en-US" sz="1600" dirty="0" err="1"/>
              <a:t>d</a:t>
            </a:r>
            <a:r>
              <a:rPr lang="en-US" sz="1600" dirty="0" err="1" smtClean="0"/>
              <a:t>oms</a:t>
            </a:r>
            <a:r>
              <a:rPr lang="en-US" sz="1600" dirty="0" smtClean="0"/>
              <a:t> = {0, 1, 3}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754924" y="5424154"/>
            <a:ext cx="207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doms</a:t>
            </a:r>
            <a:r>
              <a:rPr lang="en-US" sz="1600" dirty="0" smtClean="0"/>
              <a:t> = {0, 1, 2, 3, 4, 5}</a:t>
            </a:r>
          </a:p>
          <a:p>
            <a:r>
              <a:rPr lang="en-US" sz="1600" dirty="0" err="1"/>
              <a:t>p</a:t>
            </a:r>
            <a:r>
              <a:rPr lang="en-US" sz="1600" dirty="0" err="1" smtClean="0"/>
              <a:t>reds</a:t>
            </a:r>
            <a:r>
              <a:rPr lang="en-US" sz="1600" dirty="0" smtClean="0"/>
              <a:t> = {2, 3}</a:t>
            </a:r>
          </a:p>
          <a:p>
            <a:r>
              <a:rPr lang="en-US" sz="1600" dirty="0" err="1"/>
              <a:t>d</a:t>
            </a:r>
            <a:r>
              <a:rPr lang="en-US" sz="1600" dirty="0" err="1" smtClean="0"/>
              <a:t>oms</a:t>
            </a:r>
            <a:r>
              <a:rPr lang="en-US" sz="1600" dirty="0" smtClean="0"/>
              <a:t> = {0, 1, 4}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616069" y="5424770"/>
            <a:ext cx="207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doms</a:t>
            </a:r>
            <a:r>
              <a:rPr lang="en-US" sz="1600" dirty="0" smtClean="0"/>
              <a:t> = {0, 1, 2, 3, 4, 5}</a:t>
            </a:r>
          </a:p>
          <a:p>
            <a:r>
              <a:rPr lang="en-US" sz="1600" dirty="0" err="1"/>
              <a:t>p</a:t>
            </a:r>
            <a:r>
              <a:rPr lang="en-US" sz="1600" dirty="0" err="1" smtClean="0"/>
              <a:t>reds</a:t>
            </a:r>
            <a:r>
              <a:rPr lang="en-US" sz="1600" dirty="0" smtClean="0"/>
              <a:t> = {4}</a:t>
            </a:r>
          </a:p>
          <a:p>
            <a:r>
              <a:rPr lang="en-US" sz="1600" dirty="0" err="1"/>
              <a:t>d</a:t>
            </a:r>
            <a:r>
              <a:rPr lang="en-US" sz="1600" dirty="0" err="1" smtClean="0"/>
              <a:t>oms</a:t>
            </a:r>
            <a:r>
              <a:rPr lang="en-US" sz="1600" dirty="0" smtClean="0"/>
              <a:t> = {0, 1,  4, 5}</a:t>
            </a:r>
            <a:endParaRPr lang="en-US" sz="1600" dirty="0"/>
          </a:p>
        </p:txBody>
      </p:sp>
      <p:sp>
        <p:nvSpPr>
          <p:cNvPr id="34" name="Oval 33"/>
          <p:cNvSpPr/>
          <p:nvPr/>
        </p:nvSpPr>
        <p:spPr>
          <a:xfrm>
            <a:off x="3170805" y="1720203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7" name="Oval 36"/>
          <p:cNvSpPr/>
          <p:nvPr/>
        </p:nvSpPr>
        <p:spPr>
          <a:xfrm>
            <a:off x="3170805" y="2727243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170805" y="3746120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170805" y="4636151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170805" y="5734563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6168347" y="5734563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4" idx="4"/>
            <a:endCxn id="37" idx="0"/>
          </p:cNvCxnSpPr>
          <p:nvPr/>
        </p:nvCxnSpPr>
        <p:spPr>
          <a:xfrm>
            <a:off x="3376139" y="2047227"/>
            <a:ext cx="0" cy="680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7" idx="4"/>
            <a:endCxn id="38" idx="0"/>
          </p:cNvCxnSpPr>
          <p:nvPr/>
        </p:nvCxnSpPr>
        <p:spPr>
          <a:xfrm>
            <a:off x="3376139" y="3054267"/>
            <a:ext cx="0" cy="691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8" idx="4"/>
            <a:endCxn id="39" idx="0"/>
          </p:cNvCxnSpPr>
          <p:nvPr/>
        </p:nvCxnSpPr>
        <p:spPr>
          <a:xfrm>
            <a:off x="3376139" y="4073144"/>
            <a:ext cx="0" cy="5630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4"/>
            <a:endCxn id="40" idx="0"/>
          </p:cNvCxnSpPr>
          <p:nvPr/>
        </p:nvCxnSpPr>
        <p:spPr>
          <a:xfrm>
            <a:off x="3376139" y="4963175"/>
            <a:ext cx="0" cy="771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40" idx="4"/>
            <a:endCxn id="41" idx="4"/>
          </p:cNvCxnSpPr>
          <p:nvPr/>
        </p:nvCxnSpPr>
        <p:spPr>
          <a:xfrm rot="16200000" flipH="1">
            <a:off x="4874910" y="4562816"/>
            <a:ext cx="12700" cy="2997542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" idx="4"/>
            <a:endCxn id="9" idx="0"/>
          </p:cNvCxnSpPr>
          <p:nvPr/>
        </p:nvCxnSpPr>
        <p:spPr>
          <a:xfrm>
            <a:off x="1125399" y="4293916"/>
            <a:ext cx="0" cy="342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7200" y="1417638"/>
            <a:ext cx="13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loop CFG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57200" y="5431336"/>
            <a:ext cx="233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Reverse post-order</a:t>
            </a:r>
          </a:p>
          <a:p>
            <a:r>
              <a:rPr lang="en-US" dirty="0" smtClean="0"/>
              <a:t>0, 1, 2, 3, 4, 5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F29D-44DA-43E6-BD87-73FA3156E3A0}" type="slidenum">
              <a:rPr lang="en-GB" altLang="en-US"/>
              <a:pPr/>
              <a:t>11</a:t>
            </a:fld>
            <a:endParaRPr lang="en-GB" altLang="en-US"/>
          </a:p>
        </p:txBody>
      </p:sp>
      <p:pic>
        <p:nvPicPr>
          <p:cNvPr id="20482" name="Picture 2" descr="fir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58900"/>
            <a:ext cx="65262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l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58900"/>
            <a:ext cx="65262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seco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58900"/>
            <a:ext cx="65262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thi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358900"/>
            <a:ext cx="65262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98778"/>
            <a:ext cx="8229600" cy="582613"/>
          </a:xfrm>
        </p:spPr>
        <p:txBody>
          <a:bodyPr/>
          <a:lstStyle/>
          <a:p>
            <a:r>
              <a:rPr lang="en-GB" altLang="en-US" sz="3200" dirty="0"/>
              <a:t>How many </a:t>
            </a:r>
            <a:r>
              <a:rPr lang="en-GB" altLang="en-US" sz="3200" dirty="0" smtClean="0"/>
              <a:t>words</a:t>
            </a:r>
            <a:br>
              <a:rPr lang="en-GB" altLang="en-US" sz="3200" dirty="0" smtClean="0"/>
            </a:br>
            <a:r>
              <a:rPr lang="en-GB" altLang="en-US" sz="3200" dirty="0" smtClean="0"/>
              <a:t>are </a:t>
            </a:r>
            <a:r>
              <a:rPr lang="en-GB" altLang="en-US" sz="3200" dirty="0"/>
              <a:t>in commit messages?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167188" y="3743325"/>
            <a:ext cx="307181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Words[] = update, 30715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cleanup, 19073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updated, 18737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refactoring, 11981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fix, 11705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test, 9428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typo, 9288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updates, 7746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javadoc, 6893</a:t>
            </a:r>
          </a:p>
          <a:p>
            <a:r>
              <a:rPr lang="en-GB" altLang="en-US">
                <a:solidFill>
                  <a:schemeClr val="tx1"/>
                </a:solidFill>
              </a:rPr>
              <a:t>Words[] = bugfix, 6295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bldLvl="0" autoUpdateAnimBg="0"/>
      <p:bldP spid="20487" grpId="1" bldLvl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20065" y="2095715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" name="Oval 4"/>
          <p:cNvSpPr/>
          <p:nvPr/>
        </p:nvSpPr>
        <p:spPr>
          <a:xfrm>
            <a:off x="920065" y="2727243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15866" y="3343265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77799" y="3343265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0065" y="3966892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20065" y="4636151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4"/>
            <a:endCxn id="5" idx="0"/>
          </p:cNvCxnSpPr>
          <p:nvPr/>
        </p:nvCxnSpPr>
        <p:spPr>
          <a:xfrm>
            <a:off x="1125399" y="2422739"/>
            <a:ext cx="0" cy="304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4"/>
            <a:endCxn id="6" idx="0"/>
          </p:cNvCxnSpPr>
          <p:nvPr/>
        </p:nvCxnSpPr>
        <p:spPr>
          <a:xfrm flipH="1">
            <a:off x="821200" y="3054267"/>
            <a:ext cx="304199" cy="288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4"/>
            <a:endCxn id="7" idx="0"/>
          </p:cNvCxnSpPr>
          <p:nvPr/>
        </p:nvCxnSpPr>
        <p:spPr>
          <a:xfrm>
            <a:off x="1125399" y="3054267"/>
            <a:ext cx="357734" cy="288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4"/>
            <a:endCxn id="8" idx="0"/>
          </p:cNvCxnSpPr>
          <p:nvPr/>
        </p:nvCxnSpPr>
        <p:spPr>
          <a:xfrm>
            <a:off x="821200" y="3670289"/>
            <a:ext cx="304199" cy="296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4"/>
            <a:endCxn id="8" idx="0"/>
          </p:cNvCxnSpPr>
          <p:nvPr/>
        </p:nvCxnSpPr>
        <p:spPr>
          <a:xfrm flipH="1">
            <a:off x="1125399" y="3670289"/>
            <a:ext cx="357734" cy="296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54924" y="1417638"/>
            <a:ext cx="1767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doms</a:t>
            </a:r>
            <a:r>
              <a:rPr lang="en-US" sz="1600" dirty="0" smtClean="0"/>
              <a:t> = {0}</a:t>
            </a:r>
          </a:p>
          <a:p>
            <a:r>
              <a:rPr lang="en-US" sz="1600" dirty="0" err="1"/>
              <a:t>p</a:t>
            </a:r>
            <a:r>
              <a:rPr lang="en-US" sz="1600" dirty="0" err="1" smtClean="0"/>
              <a:t>reds</a:t>
            </a:r>
            <a:r>
              <a:rPr lang="en-US" sz="1600" dirty="0" smtClean="0"/>
              <a:t> = {}</a:t>
            </a:r>
          </a:p>
          <a:p>
            <a:r>
              <a:rPr lang="en-US" sz="1600" dirty="0" err="1"/>
              <a:t>d</a:t>
            </a:r>
            <a:r>
              <a:rPr lang="en-US" sz="1600" dirty="0" err="1" smtClean="0"/>
              <a:t>oms</a:t>
            </a:r>
            <a:r>
              <a:rPr lang="en-US" sz="1600" dirty="0" smtClean="0"/>
              <a:t> = {0}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754924" y="2422739"/>
            <a:ext cx="207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doms</a:t>
            </a:r>
            <a:r>
              <a:rPr lang="en-US" sz="1600" dirty="0" smtClean="0"/>
              <a:t> = {0, 1, 2, 3, 4, 5}</a:t>
            </a:r>
          </a:p>
          <a:p>
            <a:r>
              <a:rPr lang="en-US" sz="1600" dirty="0" err="1"/>
              <a:t>p</a:t>
            </a:r>
            <a:r>
              <a:rPr lang="en-US" sz="1600" dirty="0" err="1" smtClean="0"/>
              <a:t>reds</a:t>
            </a:r>
            <a:r>
              <a:rPr lang="en-US" sz="1600" dirty="0" smtClean="0"/>
              <a:t> = {0, 4}</a:t>
            </a:r>
          </a:p>
          <a:p>
            <a:r>
              <a:rPr lang="en-US" sz="1600" dirty="0" err="1"/>
              <a:t>d</a:t>
            </a:r>
            <a:r>
              <a:rPr lang="en-US" sz="1600" dirty="0" err="1" smtClean="0"/>
              <a:t>oms</a:t>
            </a:r>
            <a:r>
              <a:rPr lang="en-US" sz="1600" dirty="0" smtClean="0"/>
              <a:t> = {0, 1}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754924" y="3462919"/>
            <a:ext cx="207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doms</a:t>
            </a:r>
            <a:r>
              <a:rPr lang="en-US" sz="1600" dirty="0" smtClean="0"/>
              <a:t> = {0, 1, 2, 3, 4, 5}</a:t>
            </a:r>
          </a:p>
          <a:p>
            <a:r>
              <a:rPr lang="en-US" sz="1600" dirty="0" err="1"/>
              <a:t>p</a:t>
            </a:r>
            <a:r>
              <a:rPr lang="en-US" sz="1600" dirty="0" err="1" smtClean="0"/>
              <a:t>reds</a:t>
            </a:r>
            <a:r>
              <a:rPr lang="en-US" sz="1600" dirty="0" smtClean="0"/>
              <a:t> = {1}</a:t>
            </a:r>
          </a:p>
          <a:p>
            <a:r>
              <a:rPr lang="en-US" sz="1600" dirty="0" err="1"/>
              <a:t>d</a:t>
            </a:r>
            <a:r>
              <a:rPr lang="en-US" sz="1600" dirty="0" err="1" smtClean="0"/>
              <a:t>oms</a:t>
            </a:r>
            <a:r>
              <a:rPr lang="en-US" sz="1600" dirty="0" smtClean="0"/>
              <a:t> = {0, 1, 2}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754924" y="4384164"/>
            <a:ext cx="207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doms</a:t>
            </a:r>
            <a:r>
              <a:rPr lang="en-US" sz="1600" dirty="0" smtClean="0"/>
              <a:t> = {0, 1, 2, 3, 4, 5}</a:t>
            </a:r>
          </a:p>
          <a:p>
            <a:r>
              <a:rPr lang="en-US" sz="1600" dirty="0" err="1"/>
              <a:t>p</a:t>
            </a:r>
            <a:r>
              <a:rPr lang="en-US" sz="1600" dirty="0" err="1" smtClean="0"/>
              <a:t>reds</a:t>
            </a:r>
            <a:r>
              <a:rPr lang="en-US" sz="1600" dirty="0" smtClean="0"/>
              <a:t> = {1}</a:t>
            </a:r>
          </a:p>
          <a:p>
            <a:r>
              <a:rPr lang="en-US" sz="1600" dirty="0" err="1"/>
              <a:t>d</a:t>
            </a:r>
            <a:r>
              <a:rPr lang="en-US" sz="1600" dirty="0" err="1" smtClean="0"/>
              <a:t>oms</a:t>
            </a:r>
            <a:r>
              <a:rPr lang="en-US" sz="1600" dirty="0" smtClean="0"/>
              <a:t> = {0, 1, 3}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754924" y="5424154"/>
            <a:ext cx="207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doms</a:t>
            </a:r>
            <a:r>
              <a:rPr lang="en-US" sz="1600" dirty="0" smtClean="0"/>
              <a:t> = {0, 1, 2, 3, 4, 5}</a:t>
            </a:r>
          </a:p>
          <a:p>
            <a:r>
              <a:rPr lang="en-US" sz="1600" dirty="0" err="1"/>
              <a:t>p</a:t>
            </a:r>
            <a:r>
              <a:rPr lang="en-US" sz="1600" dirty="0" err="1" smtClean="0"/>
              <a:t>reds</a:t>
            </a:r>
            <a:r>
              <a:rPr lang="en-US" sz="1600" dirty="0" smtClean="0"/>
              <a:t> = {2, 3}</a:t>
            </a:r>
          </a:p>
          <a:p>
            <a:r>
              <a:rPr lang="en-US" sz="1600" dirty="0" err="1"/>
              <a:t>d</a:t>
            </a:r>
            <a:r>
              <a:rPr lang="en-US" sz="1600" dirty="0" err="1" smtClean="0"/>
              <a:t>oms</a:t>
            </a:r>
            <a:r>
              <a:rPr lang="en-US" sz="1600" dirty="0" smtClean="0"/>
              <a:t> = {0, 1, 4}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616069" y="5424770"/>
            <a:ext cx="2070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doms</a:t>
            </a:r>
            <a:r>
              <a:rPr lang="en-US" sz="1600" dirty="0" smtClean="0"/>
              <a:t> = {0, 1, 2, 3, 4, 5}</a:t>
            </a:r>
          </a:p>
          <a:p>
            <a:r>
              <a:rPr lang="en-US" sz="1600" dirty="0" err="1"/>
              <a:t>p</a:t>
            </a:r>
            <a:r>
              <a:rPr lang="en-US" sz="1600" dirty="0" err="1" smtClean="0"/>
              <a:t>reds</a:t>
            </a:r>
            <a:r>
              <a:rPr lang="en-US" sz="1600" dirty="0" smtClean="0"/>
              <a:t> = {1}</a:t>
            </a:r>
          </a:p>
          <a:p>
            <a:r>
              <a:rPr lang="en-US" sz="1600" dirty="0" err="1"/>
              <a:t>d</a:t>
            </a:r>
            <a:r>
              <a:rPr lang="en-US" sz="1600" dirty="0" err="1" smtClean="0"/>
              <a:t>oms</a:t>
            </a:r>
            <a:r>
              <a:rPr lang="en-US" sz="1600" dirty="0" smtClean="0"/>
              <a:t> = {0, 1, 5}</a:t>
            </a:r>
            <a:endParaRPr lang="en-US" sz="1600" dirty="0"/>
          </a:p>
        </p:txBody>
      </p:sp>
      <p:sp>
        <p:nvSpPr>
          <p:cNvPr id="34" name="Oval 33"/>
          <p:cNvSpPr/>
          <p:nvPr/>
        </p:nvSpPr>
        <p:spPr>
          <a:xfrm>
            <a:off x="3170805" y="1720203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7" name="Oval 36"/>
          <p:cNvSpPr/>
          <p:nvPr/>
        </p:nvSpPr>
        <p:spPr>
          <a:xfrm>
            <a:off x="3170805" y="2727243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170805" y="3746120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170805" y="4636151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170805" y="5734563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6168347" y="5734563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4" idx="4"/>
            <a:endCxn id="37" idx="0"/>
          </p:cNvCxnSpPr>
          <p:nvPr/>
        </p:nvCxnSpPr>
        <p:spPr>
          <a:xfrm>
            <a:off x="3376139" y="2047227"/>
            <a:ext cx="0" cy="680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7" idx="4"/>
            <a:endCxn id="38" idx="0"/>
          </p:cNvCxnSpPr>
          <p:nvPr/>
        </p:nvCxnSpPr>
        <p:spPr>
          <a:xfrm>
            <a:off x="3376139" y="3054267"/>
            <a:ext cx="0" cy="691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8" idx="4"/>
            <a:endCxn id="39" idx="0"/>
          </p:cNvCxnSpPr>
          <p:nvPr/>
        </p:nvCxnSpPr>
        <p:spPr>
          <a:xfrm>
            <a:off x="3376139" y="4073144"/>
            <a:ext cx="0" cy="5630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9" idx="4"/>
            <a:endCxn id="40" idx="0"/>
          </p:cNvCxnSpPr>
          <p:nvPr/>
        </p:nvCxnSpPr>
        <p:spPr>
          <a:xfrm>
            <a:off x="3376139" y="4963175"/>
            <a:ext cx="0" cy="771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40" idx="4"/>
            <a:endCxn id="41" idx="4"/>
          </p:cNvCxnSpPr>
          <p:nvPr/>
        </p:nvCxnSpPr>
        <p:spPr>
          <a:xfrm rot="16200000" flipH="1">
            <a:off x="4874910" y="4562816"/>
            <a:ext cx="12700" cy="2997542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7512" y="1417638"/>
            <a:ext cx="16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CFG with loop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57200" y="5431336"/>
            <a:ext cx="233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Reverse post-order</a:t>
            </a:r>
          </a:p>
          <a:p>
            <a:r>
              <a:rPr lang="en-US" dirty="0" smtClean="0"/>
              <a:t>0, 1, 2, 3, 4, 1, 2, 3, 4, 5</a:t>
            </a:r>
            <a:endParaRPr lang="en-US" dirty="0"/>
          </a:p>
        </p:txBody>
      </p:sp>
      <p:cxnSp>
        <p:nvCxnSpPr>
          <p:cNvPr id="14" name="Elbow Connector 13"/>
          <p:cNvCxnSpPr>
            <a:stCxn id="8" idx="6"/>
            <a:endCxn id="5" idx="6"/>
          </p:cNvCxnSpPr>
          <p:nvPr/>
        </p:nvCxnSpPr>
        <p:spPr>
          <a:xfrm flipV="1">
            <a:off x="1330733" y="2890755"/>
            <a:ext cx="12700" cy="1239649"/>
          </a:xfrm>
          <a:prstGeom prst="bentConnector3">
            <a:avLst>
              <a:gd name="adj1" fmla="val 375659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" idx="2"/>
            <a:endCxn id="9" idx="2"/>
          </p:cNvCxnSpPr>
          <p:nvPr/>
        </p:nvCxnSpPr>
        <p:spPr>
          <a:xfrm rot="10800000" flipV="1">
            <a:off x="920065" y="2890755"/>
            <a:ext cx="12700" cy="1908908"/>
          </a:xfrm>
          <a:prstGeom prst="bentConnector3">
            <a:avLst>
              <a:gd name="adj1" fmla="val 343049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935305"/>
          </a:xfrm>
        </p:spPr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61435"/>
            <a:ext cx="8229600" cy="600164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  <a:latin typeface="Ayuthaya"/>
                <a:cs typeface="Ayuthaya"/>
              </a:rPr>
              <a:t>type T = set of string</a:t>
            </a:r>
            <a:r>
              <a:rPr lang="en-US" sz="1600" b="1" dirty="0" smtClean="0">
                <a:solidFill>
                  <a:srgbClr val="FF6600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 err="1">
                <a:solidFill>
                  <a:srgbClr val="FF6600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FF6600"/>
                </a:solidFill>
                <a:latin typeface="Ayuthaya"/>
                <a:cs typeface="Ayuthaya"/>
              </a:rPr>
              <a:t>: map[string] of set of string;</a:t>
            </a:r>
            <a:endParaRPr lang="en-US" sz="1600" b="1" dirty="0" smtClean="0">
              <a:solidFill>
                <a:srgbClr val="FF6600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dominators := traversal(node: 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CFGNode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): T {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: set of string;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...</a:t>
            </a: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return 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;</a:t>
            </a:r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}</a:t>
            </a:r>
          </a:p>
          <a:p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collect := traversal(node: </a:t>
            </a:r>
            <a:r>
              <a:rPr lang="en-US" sz="1600" b="1" dirty="0" err="1">
                <a:solidFill>
                  <a:srgbClr val="0000FF"/>
                </a:solidFill>
                <a:latin typeface="Ayuthaya"/>
                <a:cs typeface="Ayuthaya"/>
              </a:rPr>
              <a:t>CFGNode</a:t>
            </a:r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) {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...</a:t>
            </a:r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}</a:t>
            </a:r>
            <a:endParaRPr lang="en-US" sz="1600" b="1" dirty="0" smtClean="0">
              <a:solidFill>
                <a:srgbClr val="0000FF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fp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fixp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curr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,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prev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: T):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bool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{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	</a:t>
            </a:r>
            <a:r>
              <a:rPr lang="is-I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…</a:t>
            </a:r>
            <a:endParaRPr lang="en-US" sz="1600" b="1" dirty="0">
              <a:solidFill>
                <a:srgbClr val="008000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}</a:t>
            </a: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pt-BR" sz="1600" b="1" dirty="0" err="1">
                <a:solidFill>
                  <a:srgbClr val="FF0000"/>
                </a:solidFill>
                <a:latin typeface="Ayuthaya"/>
                <a:cs typeface="Ayuthaya"/>
              </a:rPr>
              <a:t>visit</a:t>
            </a:r>
            <a:r>
              <a:rPr lang="pt-BR" sz="1600" b="1" dirty="0">
                <a:solidFill>
                  <a:srgbClr val="FF0000"/>
                </a:solidFill>
                <a:latin typeface="Ayuthaya"/>
                <a:cs typeface="Ayuthaya"/>
              </a:rPr>
              <a:t>(</a:t>
            </a:r>
            <a:r>
              <a:rPr lang="pt-BR" sz="1600" b="1" dirty="0" err="1">
                <a:solidFill>
                  <a:srgbClr val="FF0000"/>
                </a:solidFill>
                <a:latin typeface="Ayuthaya"/>
                <a:cs typeface="Ayuthaya"/>
              </a:rPr>
              <a:t>p</a:t>
            </a:r>
            <a:r>
              <a:rPr lang="pt-BR" sz="1600" b="1" dirty="0">
                <a:solidFill>
                  <a:srgbClr val="FF0000"/>
                </a:solidFill>
                <a:latin typeface="Ayuthaya"/>
                <a:cs typeface="Ayuthaya"/>
              </a:rPr>
              <a:t>, </a:t>
            </a:r>
            <a:r>
              <a:rPr lang="pt-BR" sz="1600" b="1" dirty="0" err="1">
                <a:solidFill>
                  <a:srgbClr val="FF0000"/>
                </a:solidFill>
                <a:latin typeface="Ayuthaya"/>
                <a:cs typeface="Ayuthaya"/>
              </a:rPr>
              <a:t>visitor</a:t>
            </a:r>
            <a:r>
              <a:rPr lang="pt-BR" sz="1600" b="1" dirty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{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before method: Method -&gt; {</a:t>
            </a:r>
            <a:endParaRPr lang="pt-BR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	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(method)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traverse(..., </a:t>
            </a:r>
            <a:r>
              <a:rPr lang="it-IT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dominators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, fp);</a:t>
            </a:r>
          </a:p>
          <a:p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	traverse</a:t>
            </a:r>
            <a:r>
              <a:rPr lang="it-IT" sz="1600" b="1" dirty="0">
                <a:solidFill>
                  <a:srgbClr val="FF0000"/>
                </a:solidFill>
                <a:latin typeface="Ayuthaya"/>
                <a:cs typeface="Ayuthaya"/>
              </a:rPr>
              <a:t>(..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., </a:t>
            </a:r>
            <a:r>
              <a:rPr lang="it-IT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collect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)</a:t>
            </a:r>
            <a:r>
              <a:rPr lang="it-IT" sz="1600" b="1" dirty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  <a:endParaRPr lang="pt-BR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}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});</a:t>
            </a:r>
            <a:endParaRPr lang="en-US" sz="1600" b="1" dirty="0">
              <a:solidFill>
                <a:srgbClr val="FF0000"/>
              </a:solidFill>
              <a:latin typeface="Ayuthaya"/>
              <a:cs typeface="Ayuthaya"/>
            </a:endParaRPr>
          </a:p>
        </p:txBody>
      </p:sp>
      <p:sp>
        <p:nvSpPr>
          <p:cNvPr id="3" name="Rectangle 2"/>
          <p:cNvSpPr/>
          <p:nvPr/>
        </p:nvSpPr>
        <p:spPr>
          <a:xfrm rot="20556830">
            <a:off x="234683" y="2995845"/>
            <a:ext cx="8683262" cy="17395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yuthaya"/>
                <a:cs typeface="Ayuthaya"/>
              </a:rPr>
              <a:t>d</a:t>
            </a:r>
            <a:r>
              <a:rPr lang="en-US" sz="5400" b="1" dirty="0" smtClean="0">
                <a:solidFill>
                  <a:srgbClr val="FF0000"/>
                </a:solidFill>
                <a:latin typeface="Ayuthaya"/>
                <a:cs typeface="Ayuthaya"/>
              </a:rPr>
              <a:t>emo</a:t>
            </a:r>
            <a:endParaRPr lang="en-US" sz="5400" b="1" dirty="0">
              <a:solidFill>
                <a:srgbClr val="FF0000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7170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Data flow analysis in Compiler Optimization</a:t>
            </a:r>
          </a:p>
          <a:p>
            <a:pPr lvl="1"/>
            <a:r>
              <a:rPr lang="en-US" dirty="0" smtClean="0"/>
              <a:t>Live variables, Reaching definitions, Common sub-expression elimination, </a:t>
            </a:r>
            <a:r>
              <a:rPr lang="en-US" dirty="0" err="1" smtClean="0"/>
              <a:t>Deadcode</a:t>
            </a:r>
            <a:endParaRPr lang="en-US" dirty="0" smtClean="0"/>
          </a:p>
          <a:p>
            <a:r>
              <a:rPr lang="en-US" dirty="0" smtClean="0"/>
              <a:t>Resource usage analysis</a:t>
            </a:r>
          </a:p>
          <a:p>
            <a:pPr lvl="1"/>
            <a:r>
              <a:rPr lang="en-US" dirty="0" smtClean="0"/>
              <a:t>How Java resource related APIs are used? </a:t>
            </a:r>
          </a:p>
          <a:p>
            <a:pPr lvl="1"/>
            <a:r>
              <a:rPr lang="en-US" dirty="0" smtClean="0"/>
              <a:t>How Java locks are used?</a:t>
            </a:r>
          </a:p>
          <a:p>
            <a:r>
              <a:rPr lang="en-US" dirty="0" smtClean="0"/>
              <a:t>API Mining</a:t>
            </a:r>
          </a:p>
          <a:p>
            <a:pPr lvl="1"/>
            <a:r>
              <a:rPr lang="en-US" dirty="0" smtClean="0"/>
              <a:t>Preconditions</a:t>
            </a:r>
          </a:p>
          <a:p>
            <a:pPr lvl="1"/>
            <a:r>
              <a:rPr lang="en-US" dirty="0" smtClean="0"/>
              <a:t>Call sequence</a:t>
            </a:r>
          </a:p>
          <a:p>
            <a:pPr lvl="1"/>
            <a:r>
              <a:rPr lang="en-US" dirty="0" smtClean="0"/>
              <a:t>Usage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683" y="1532437"/>
            <a:ext cx="8683262" cy="17395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yuthaya"/>
                <a:cs typeface="Ayuthaya"/>
              </a:rPr>
              <a:t>Thank you!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yuthaya"/>
                <a:cs typeface="Ayuthaya"/>
              </a:rPr>
              <a:t>Q &amp; A</a:t>
            </a:r>
            <a:endParaRPr lang="en-US" sz="5400" b="1" dirty="0">
              <a:solidFill>
                <a:srgbClr val="FF0000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6604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E934-2102-48EB-B314-DDA10AEEC52A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778"/>
            <a:ext cx="8229600" cy="582613"/>
          </a:xfrm>
        </p:spPr>
        <p:txBody>
          <a:bodyPr/>
          <a:lstStyle/>
          <a:p>
            <a:r>
              <a:rPr lang="en-GB" altLang="en-US" dirty="0"/>
              <a:t>How has unit </a:t>
            </a:r>
            <a:r>
              <a:rPr lang="en-GB" altLang="en-US" dirty="0" smtClean="0"/>
              <a:t>testing</a:t>
            </a:r>
            <a:br>
              <a:rPr lang="en-GB" altLang="en-US" dirty="0" smtClean="0"/>
            </a:br>
            <a:r>
              <a:rPr lang="en-GB" altLang="en-US" dirty="0" smtClean="0"/>
              <a:t>been adopted over </a:t>
            </a:r>
            <a:r>
              <a:rPr lang="en-GB" altLang="en-US" dirty="0"/>
              <a:t>time?</a:t>
            </a:r>
          </a:p>
        </p:txBody>
      </p:sp>
      <p:pic>
        <p:nvPicPr>
          <p:cNvPr id="22531" name="Picture 3" descr="Picture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270000"/>
            <a:ext cx="854075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rrow 771"/>
          <p:cNvSpPr>
            <a:spLocks noChangeShapeType="1"/>
          </p:cNvSpPr>
          <p:nvPr/>
        </p:nvSpPr>
        <p:spPr bwMode="auto">
          <a:xfrm>
            <a:off x="1827213" y="4105275"/>
            <a:ext cx="1587" cy="1574800"/>
          </a:xfrm>
          <a:prstGeom prst="line">
            <a:avLst/>
          </a:prstGeom>
          <a:noFill/>
          <a:ln w="38100" cap="flat" cmpd="sng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71550" y="3744913"/>
            <a:ext cx="1795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 dirty="0">
                <a:solidFill>
                  <a:schemeClr val="hlink"/>
                </a:solidFill>
              </a:rPr>
              <a:t>JUnit 4 release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9968-D834-4F61-AC81-7616F8E25BFC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/>
              <a:t>What makes this</a:t>
            </a:r>
            <a:br>
              <a:rPr lang="en-GB" altLang="en-US" sz="3200"/>
            </a:br>
            <a:r>
              <a:rPr lang="en-GB" altLang="en-US" sz="3200" b="1" i="1"/>
              <a:t>ultra-large-scale</a:t>
            </a:r>
            <a:r>
              <a:rPr lang="en-GB" altLang="en-US" sz="3200"/>
              <a:t> mining?</a:t>
            </a:r>
            <a:endParaRPr lang="en-GB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71E9-22D7-4893-ACBD-755C2C286802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Previous examples queried...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8714385"/>
              </p:ext>
            </p:extLst>
          </p:nvPr>
        </p:nvGraphicFramePr>
        <p:xfrm>
          <a:off x="2192338" y="1763713"/>
          <a:ext cx="4759325" cy="3059114"/>
        </p:xfrm>
        <a:graphic>
          <a:graphicData uri="http://schemas.openxmlformats.org/drawingml/2006/table">
            <a:tbl>
              <a:tblPr/>
              <a:tblGrid>
                <a:gridCol w="2379662"/>
                <a:gridCol w="2379663"/>
              </a:tblGrid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Projects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699,331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Code Repositories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494,158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Revisions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15,063,073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Unique Files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69,863,970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File Snapshots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147,074,540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AST Nodes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18,651,043,238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2080144" y="5583238"/>
            <a:ext cx="50289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dirty="0">
                <a:solidFill>
                  <a:schemeClr val="tx1"/>
                </a:solidFill>
              </a:rPr>
              <a:t>Over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250GB</a:t>
            </a:r>
            <a:r>
              <a:rPr lang="en-GB" altLang="en-US" sz="2400" dirty="0" smtClean="0">
                <a:solidFill>
                  <a:schemeClr val="tx1"/>
                </a:solidFill>
              </a:rPr>
              <a:t/>
            </a:r>
            <a:br>
              <a:rPr lang="en-GB" altLang="en-US" sz="2400" dirty="0" smtClean="0">
                <a:solidFill>
                  <a:schemeClr val="tx1"/>
                </a:solidFill>
              </a:rPr>
            </a:br>
            <a:r>
              <a:rPr lang="en-GB" altLang="en-US" sz="2400" dirty="0" smtClean="0">
                <a:solidFill>
                  <a:schemeClr val="tx1"/>
                </a:solidFill>
              </a:rPr>
              <a:t>of </a:t>
            </a:r>
            <a:r>
              <a:rPr lang="en-GB" altLang="en-US" sz="2400" i="1" dirty="0" smtClean="0">
                <a:solidFill>
                  <a:schemeClr val="tx1"/>
                </a:solidFill>
              </a:rPr>
              <a:t>pre-processed, compressed </a:t>
            </a:r>
            <a:r>
              <a:rPr lang="en-GB" altLang="en-US" sz="2400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GB" altLang="en-US" sz="2400" dirty="0" smtClean="0">
                <a:solidFill>
                  <a:schemeClr val="tx1"/>
                </a:solidFill>
              </a:rPr>
              <a:t>from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SourceForge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2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71E9-22D7-4893-ACBD-755C2C286802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Previous examples queried...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96667811"/>
              </p:ext>
            </p:extLst>
          </p:nvPr>
        </p:nvGraphicFramePr>
        <p:xfrm>
          <a:off x="2192338" y="1763713"/>
          <a:ext cx="4759325" cy="3059114"/>
        </p:xfrm>
        <a:graphic>
          <a:graphicData uri="http://schemas.openxmlformats.org/drawingml/2006/table">
            <a:tbl>
              <a:tblPr/>
              <a:tblGrid>
                <a:gridCol w="2379662"/>
                <a:gridCol w="2379663"/>
              </a:tblGrid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Projects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7,830,023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Code Repositories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380,125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Revisions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23,229,406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Unique Files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146,398,339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File Snapshots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484,947,086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AST Nodes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71,810,106,868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2080144" y="5583238"/>
            <a:ext cx="50289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dirty="0">
                <a:solidFill>
                  <a:schemeClr val="tx1"/>
                </a:solidFill>
              </a:rPr>
              <a:t>Over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270GB</a:t>
            </a:r>
            <a:r>
              <a:rPr lang="en-GB" altLang="en-US" sz="2400" dirty="0" smtClean="0">
                <a:solidFill>
                  <a:schemeClr val="tx1"/>
                </a:solidFill>
              </a:rPr>
              <a:t/>
            </a:r>
            <a:br>
              <a:rPr lang="en-GB" altLang="en-US" sz="2400" dirty="0" smtClean="0">
                <a:solidFill>
                  <a:schemeClr val="tx1"/>
                </a:solidFill>
              </a:rPr>
            </a:br>
            <a:r>
              <a:rPr lang="en-GB" altLang="en-US" sz="2400" dirty="0" smtClean="0">
                <a:solidFill>
                  <a:schemeClr val="tx1"/>
                </a:solidFill>
              </a:rPr>
              <a:t>of </a:t>
            </a:r>
            <a:r>
              <a:rPr lang="en-GB" altLang="en-US" sz="2400" i="1" dirty="0" smtClean="0">
                <a:solidFill>
                  <a:schemeClr val="tx1"/>
                </a:solidFill>
              </a:rPr>
              <a:t>pre-processed, compressed </a:t>
            </a:r>
            <a:r>
              <a:rPr lang="en-GB" altLang="en-US" sz="2400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GB" altLang="en-US" sz="2400" dirty="0" smtClean="0">
                <a:solidFill>
                  <a:schemeClr val="tx1"/>
                </a:solidFill>
              </a:rPr>
              <a:t>from GitHub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59968-D834-4F61-AC81-7616F8E25BFC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 dirty="0" smtClean="0"/>
              <a:t>Let’s look at a real-world mining task!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6798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Finding use of </a:t>
            </a:r>
            <a:r>
              <a:rPr lang="en-GB" altLang="en-US" dirty="0" smtClean="0"/>
              <a:t>assert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Requires use of a parser (e.g. JDT)</a:t>
            </a:r>
          </a:p>
          <a:p>
            <a:endParaRPr lang="en-US" dirty="0" smtClean="0"/>
          </a:p>
          <a:p>
            <a:r>
              <a:rPr lang="en-US" dirty="0" smtClean="0"/>
              <a:t>Requires knowledge of several APIs</a:t>
            </a:r>
          </a:p>
          <a:p>
            <a:pPr lvl="1"/>
            <a:r>
              <a:rPr lang="en-US" dirty="0" err="1" smtClean="0"/>
              <a:t>SF.net</a:t>
            </a:r>
            <a:r>
              <a:rPr lang="en-US" dirty="0" smtClean="0"/>
              <a:t> / </a:t>
            </a:r>
            <a:r>
              <a:rPr lang="en-US" dirty="0" err="1" smtClean="0"/>
              <a:t>GitHub</a:t>
            </a:r>
            <a:r>
              <a:rPr lang="en-US" dirty="0" smtClean="0"/>
              <a:t> API</a:t>
            </a:r>
          </a:p>
          <a:p>
            <a:pPr lvl="1"/>
            <a:r>
              <a:rPr lang="en-US" dirty="0" err="1" smtClean="0"/>
              <a:t>SVNkit</a:t>
            </a:r>
            <a:r>
              <a:rPr lang="en-US" dirty="0" smtClean="0"/>
              <a:t>/</a:t>
            </a:r>
            <a:r>
              <a:rPr lang="en-US" dirty="0" err="1" smtClean="0"/>
              <a:t>JGit</a:t>
            </a:r>
            <a:r>
              <a:rPr lang="en-US" dirty="0" smtClean="0"/>
              <a:t>/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Must be manually parallelized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4103-5065-4B3E-9A3C-E0FB89724A86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32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AB39-68B5-40CE-8C6E-B0392B64BB90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6709" y="953835"/>
            <a:ext cx="8889334" cy="441066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ASSERTS: 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b="1" dirty="0">
                <a:latin typeface="Courier New"/>
                <a:cs typeface="Courier New"/>
              </a:rPr>
              <a:t>(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b="1" dirty="0">
                <a:latin typeface="Courier New"/>
                <a:cs typeface="Courier New"/>
              </a:rPr>
              <a:t>,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b="1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CodeRepository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latin typeface="Courier New"/>
                <a:cs typeface="Courier New"/>
              </a:rPr>
              <a:t>-&gt;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snapshot := </a:t>
            </a:r>
            <a:r>
              <a:rPr lang="en-GB" altLang="en-US" sz="2000" b="1" dirty="0" err="1">
                <a:solidFill>
                  <a:srgbClr val="990000"/>
                </a:solidFill>
                <a:latin typeface="Courier New"/>
                <a:cs typeface="Courier New"/>
              </a:rPr>
              <a:t>getsnapshot</a:t>
            </a:r>
            <a:r>
              <a:rPr lang="en-GB" altLang="en-US" sz="2000" b="1" dirty="0">
                <a:latin typeface="Courier New"/>
                <a:cs typeface="Courier New"/>
              </a:rPr>
              <a:t>(node, </a:t>
            </a:r>
            <a:r>
              <a:rPr lang="en-GB" altLang="en-US" sz="2000" b="1" dirty="0">
                <a:solidFill>
                  <a:srgbClr val="006600"/>
                </a:solidFill>
                <a:latin typeface="Courier New"/>
                <a:cs typeface="Courier New"/>
              </a:rPr>
              <a:t>"SOURCE_JAVA_JLS"</a:t>
            </a:r>
            <a:r>
              <a:rPr lang="en-GB" altLang="en-US" sz="2000" b="1" dirty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foreach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latin typeface="Courier New"/>
                <a:cs typeface="Courier New"/>
              </a:rPr>
              <a:t>(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: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b="1" dirty="0">
                <a:latin typeface="Courier New"/>
                <a:cs typeface="Courier New"/>
              </a:rPr>
              <a:t>; </a:t>
            </a:r>
            <a:r>
              <a:rPr lang="en-GB" altLang="en-US" sz="2000" b="1" dirty="0" err="1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lang="en-GB" altLang="en-US" sz="2000" b="1" dirty="0">
                <a:latin typeface="Courier New"/>
                <a:cs typeface="Courier New"/>
              </a:rPr>
              <a:t>(snapshot[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]))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	</a:t>
            </a:r>
            <a:r>
              <a:rPr lang="en-GB" altLang="en-US" sz="2000" b="1" dirty="0">
                <a:solidFill>
                  <a:srgbClr val="990000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b="1" dirty="0">
                <a:latin typeface="Courier New"/>
                <a:cs typeface="Courier New"/>
              </a:rPr>
              <a:t>(snapshot[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stop</a:t>
            </a:r>
            <a:r>
              <a:rPr lang="en-GB" altLang="en-US" sz="20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2000" b="1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2000" b="1" dirty="0">
                <a:latin typeface="Courier New"/>
                <a:cs typeface="Courier New"/>
              </a:rPr>
              <a:t> (</a:t>
            </a:r>
            <a:r>
              <a:rPr lang="en-GB" altLang="en-US" sz="2000" b="1" dirty="0" err="1">
                <a:latin typeface="Courier New"/>
                <a:cs typeface="Courier New"/>
              </a:rPr>
              <a:t>node.kind</a:t>
            </a:r>
            <a:r>
              <a:rPr lang="en-GB" altLang="en-US" sz="2000" b="1" dirty="0">
                <a:latin typeface="Courier New"/>
                <a:cs typeface="Courier New"/>
              </a:rPr>
              <a:t> ==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2000" b="1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 smtClean="0">
                <a:latin typeface="Courier New"/>
                <a:cs typeface="Courier New"/>
              </a:rPr>
              <a:t>}</a:t>
            </a:r>
            <a:r>
              <a:rPr lang="en-GB" altLang="en-US" sz="2000" b="1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797425" y="5635625"/>
            <a:ext cx="2989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Automatically parallelized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671888" y="6310313"/>
            <a:ext cx="46910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Analyzes 18 billion AST nodes in minutes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422400" y="5454650"/>
            <a:ext cx="24552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Only </a:t>
            </a:r>
            <a:r>
              <a:rPr lang="en-GB" altLang="en-US" b="1" dirty="0" smtClean="0">
                <a:solidFill>
                  <a:schemeClr val="hlink"/>
                </a:solidFill>
              </a:rPr>
              <a:t>12 </a:t>
            </a:r>
            <a:r>
              <a:rPr lang="en-GB" altLang="en-US" b="1" dirty="0">
                <a:solidFill>
                  <a:schemeClr val="hlink"/>
                </a:solidFill>
              </a:rPr>
              <a:t>lines of code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12775" y="6038850"/>
            <a:ext cx="23780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No external libraries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0183" name="Rectangle 7"/>
          <p:cNvSpPr>
            <a:spLocks noGrp="1" noChangeArrowheads="1"/>
          </p:cNvSpPr>
          <p:nvPr/>
        </p:nvSpPr>
        <p:spPr bwMode="auto">
          <a:xfrm>
            <a:off x="457200" y="9525"/>
            <a:ext cx="82296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algn="r"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400">
              <a:buSzTx/>
              <a:buFontTx/>
              <a:buNone/>
            </a:pPr>
            <a:r>
              <a:rPr lang="en-GB" altLang="en-US" dirty="0" smtClean="0"/>
              <a:t>Finding use of assert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688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ldLvl="0" autoUpdateAnimBg="0"/>
      <p:bldP spid="50180" grpId="0" bldLvl="0" autoUpdateAnimBg="0"/>
      <p:bldP spid="50181" grpId="0" bldLvl="0" autoUpdateAnimBg="0"/>
      <p:bldP spid="50182" grpId="0" bldLvl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8922"/>
            <a:ext cx="9144000" cy="1173682"/>
          </a:xfrm>
          <a:ln/>
        </p:spPr>
        <p:txBody>
          <a:bodyPr/>
          <a:lstStyle/>
          <a:p>
            <a:r>
              <a:rPr lang="en-GB" altLang="en-US" sz="9600" b="1" dirty="0" smtClean="0">
                <a:solidFill>
                  <a:srgbClr val="990000"/>
                </a:solidFill>
              </a:rPr>
              <a:t>Boa</a:t>
            </a:r>
            <a:endParaRPr lang="en-GB" altLang="en-US" sz="9600" b="1" dirty="0">
              <a:solidFill>
                <a:srgbClr val="990000"/>
              </a:solidFill>
            </a:endParaRP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DB2A-1B88-499F-84B7-76B7D3CD2A54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91868" y="6084440"/>
            <a:ext cx="589539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rgbClr val="990000"/>
                </a:solidFill>
              </a:rPr>
              <a:t>http://</a:t>
            </a:r>
            <a:r>
              <a:rPr lang="en-GB" altLang="en-US" sz="3200" b="1" dirty="0" err="1" smtClean="0">
                <a:solidFill>
                  <a:srgbClr val="990000"/>
                </a:solidFill>
              </a:rPr>
              <a:t>boa.cs.iastate.edu</a:t>
            </a:r>
            <a:r>
              <a:rPr lang="en-GB" altLang="en-US" sz="3200" b="1" dirty="0" smtClean="0">
                <a:solidFill>
                  <a:srgbClr val="990000"/>
                </a:solidFill>
              </a:rPr>
              <a:t>/</a:t>
            </a:r>
            <a:endParaRPr lang="en-GB" altLang="en-US" sz="3200" b="1" dirty="0">
              <a:solidFill>
                <a:srgbClr val="99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93229" l="7292" r="92396">
                        <a14:foregroundMark x1="70417" y1="11354" x2="70729" y2="18750"/>
                        <a14:foregroundMark x1="81458" y1="16667" x2="79063" y2="20833"/>
                        <a14:foregroundMark x1="79063" y1="40417" x2="75521" y2="45729"/>
                        <a14:foregroundMark x1="29792" y1="76875" x2="30104" y2="83750"/>
                        <a14:foregroundMark x1="17396" y1="77813" x2="20938" y2="80729"/>
                        <a14:foregroundMark x1="20000" y1="17604" x2="22083" y2="22292"/>
                        <a14:foregroundMark x1="30417" y1="13958" x2="30104" y2="21979"/>
                        <a14:foregroundMark x1="38438" y1="17813" x2="41979" y2="24688"/>
                        <a14:foregroundMark x1="53229" y1="20833" x2="57396" y2="21667"/>
                        <a14:foregroundMark x1="44896" y1="81354" x2="44896" y2="83958"/>
                        <a14:foregroundMark x1="60625" y1="90521" x2="60625" y2="90521"/>
                        <a14:foregroundMark x1="36042" y1="74792" x2="36042" y2="74792"/>
                        <a14:foregroundMark x1="39896" y1="70625" x2="39896" y2="70625"/>
                        <a14:foregroundMark x1="36354" y1="66458" x2="36354" y2="66458"/>
                        <a14:foregroundMark x1="29792" y1="62396" x2="29792" y2="62396"/>
                        <a14:foregroundMark x1="33646" y1="60833" x2="33646" y2="60833"/>
                        <a14:foregroundMark x1="30104" y1="56979" x2="30104" y2="56979"/>
                        <a14:foregroundMark x1="37188" y1="50729" x2="37188" y2="50729"/>
                        <a14:foregroundMark x1="40208" y1="44271" x2="40208" y2="44271"/>
                        <a14:foregroundMark x1="26875" y1="36250" x2="26875" y2="36250"/>
                        <a14:foregroundMark x1="18542" y1="39167" x2="18542" y2="39167"/>
                        <a14:foregroundMark x1="11979" y1="37188" x2="11979" y2="37188"/>
                        <a14:foregroundMark x1="23333" y1="43958" x2="23333" y2="43958"/>
                        <a14:foregroundMark x1="17396" y1="50208" x2="17396" y2="50208"/>
                        <a14:foregroundMark x1="13854" y1="46875" x2="13854" y2="46875"/>
                        <a14:foregroundMark x1="10208" y1="52292" x2="10208" y2="52292"/>
                        <a14:foregroundMark x1="9896" y1="63229" x2="9896" y2="63229"/>
                        <a14:foregroundMark x1="21250" y1="56667" x2="21250" y2="56667"/>
                        <a14:foregroundMark x1="25104" y1="60313" x2="25104" y2="60313"/>
                        <a14:foregroundMark x1="28021" y1="50729" x2="28021" y2="50729"/>
                        <a14:foregroundMark x1="50625" y1="37396" x2="50625" y2="37396"/>
                        <a14:foregroundMark x1="50625" y1="30312" x2="50625" y2="30312"/>
                        <a14:foregroundMark x1="53854" y1="39792" x2="53854" y2="39792"/>
                        <a14:foregroundMark x1="73958" y1="36250" x2="73958" y2="36250"/>
                        <a14:foregroundMark x1="68125" y1="42188" x2="68125" y2="42188"/>
                        <a14:foregroundMark x1="71042" y1="70625" x2="71042" y2="70625"/>
                        <a14:foregroundMark x1="63333" y1="9896" x2="63333" y2="9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312" y="4059042"/>
            <a:ext cx="2912991" cy="2912991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5151"/>
            <a:ext cx="14372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[</a:t>
            </a:r>
            <a:r>
              <a:rPr lang="en-GB" altLang="en-US" dirty="0" smtClean="0">
                <a:solidFill>
                  <a:schemeClr val="tx1"/>
                </a:solidFill>
              </a:rPr>
              <a:t>TOSEM’15]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[ICSE’14]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[</a:t>
            </a:r>
            <a:r>
              <a:rPr lang="en-GB" altLang="en-US" dirty="0">
                <a:solidFill>
                  <a:schemeClr val="tx1"/>
                </a:solidFill>
              </a:rPr>
              <a:t>GPCE'13]</a:t>
            </a:r>
          </a:p>
          <a:p>
            <a:r>
              <a:rPr lang="en-GB" altLang="en-US" dirty="0" smtClean="0">
                <a:solidFill>
                  <a:schemeClr val="tx1"/>
                </a:solidFill>
              </a:rPr>
              <a:t>[</a:t>
            </a:r>
            <a:r>
              <a:rPr lang="en-GB" altLang="en-US" dirty="0">
                <a:solidFill>
                  <a:schemeClr val="tx1"/>
                </a:solidFill>
              </a:rPr>
              <a:t>ICSE'13</a:t>
            </a:r>
            <a:r>
              <a:rPr lang="en-GB" altLang="en-US" dirty="0" smtClean="0">
                <a:solidFill>
                  <a:schemeClr val="tx1"/>
                </a:solidFill>
              </a:rPr>
              <a:t>]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080" y="-1"/>
            <a:ext cx="3214921" cy="39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9CE-08F1-408C-B16D-DEACDB9E86DA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 dirty="0" smtClean="0">
                <a:solidFill>
                  <a:schemeClr val="tx1"/>
                </a:solidFill>
              </a:rPr>
              <a:t>Today’s tutorial is about</a:t>
            </a:r>
            <a:br>
              <a:rPr lang="en-GB" altLang="en-US" sz="3200" dirty="0" smtClean="0">
                <a:solidFill>
                  <a:schemeClr val="tx1"/>
                </a:solidFill>
              </a:rPr>
            </a:br>
            <a:r>
              <a:rPr lang="en-GB" altLang="en-US" sz="3200" b="1" dirty="0" smtClean="0">
                <a:solidFill>
                  <a:schemeClr val="tx1"/>
                </a:solidFill>
              </a:rPr>
              <a:t>Mining Software Repositories</a:t>
            </a:r>
            <a:br>
              <a:rPr lang="en-GB" altLang="en-US" sz="3200" b="1" dirty="0" smtClean="0">
                <a:solidFill>
                  <a:schemeClr val="tx1"/>
                </a:solidFill>
              </a:rPr>
            </a:br>
            <a:r>
              <a:rPr lang="en-GB" altLang="en-US" sz="3200" dirty="0" smtClean="0">
                <a:solidFill>
                  <a:schemeClr val="tx1"/>
                </a:solidFill>
              </a:rPr>
              <a:t>and</a:t>
            </a:r>
            <a:br>
              <a:rPr lang="en-GB" altLang="en-US" sz="3200" dirty="0" smtClean="0">
                <a:solidFill>
                  <a:schemeClr val="tx1"/>
                </a:solidFill>
              </a:rPr>
            </a:br>
            <a:r>
              <a:rPr lang="en-GB" altLang="en-US" sz="3200" dirty="0" smtClean="0">
                <a:solidFill>
                  <a:schemeClr val="tx1"/>
                </a:solidFill>
              </a:rPr>
              <a:t>performing </a:t>
            </a:r>
            <a:r>
              <a:rPr lang="en-GB" altLang="en-US" sz="3200" b="1" dirty="0" smtClean="0">
                <a:solidFill>
                  <a:schemeClr val="tx1"/>
                </a:solidFill>
              </a:rPr>
              <a:t>Program Analysis</a:t>
            </a:r>
            <a:br>
              <a:rPr lang="en-GB" altLang="en-US" sz="3200" b="1" dirty="0" smtClean="0">
                <a:solidFill>
                  <a:schemeClr val="tx1"/>
                </a:solidFill>
              </a:rPr>
            </a:br>
            <a:r>
              <a:rPr lang="en-GB" altLang="en-US" sz="3200" dirty="0" smtClean="0">
                <a:solidFill>
                  <a:schemeClr val="tx1"/>
                </a:solidFill>
              </a:rPr>
              <a:t>at an </a:t>
            </a:r>
            <a:r>
              <a:rPr lang="en-GB" altLang="en-US" sz="3200" b="1" dirty="0" smtClean="0">
                <a:solidFill>
                  <a:schemeClr val="tx1"/>
                </a:solidFill>
              </a:rPr>
              <a:t>Ultra-large-scale</a:t>
            </a:r>
            <a:endParaRPr lang="en-GB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68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A52D-39A8-4A74-8082-0286C49CDA97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5506" y="53775"/>
            <a:ext cx="8229600" cy="692970"/>
          </a:xfrm>
        </p:spPr>
        <p:txBody>
          <a:bodyPr/>
          <a:lstStyle/>
          <a:p>
            <a:r>
              <a:rPr lang="en-GB" altLang="en-US"/>
              <a:t>Boa's Global Impact</a:t>
            </a:r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81" y="953835"/>
            <a:ext cx="7639050" cy="3076445"/>
          </a:xfrm>
          <a:noFill/>
          <a:ln/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591868" y="4428135"/>
            <a:ext cx="6570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 smtClean="0">
                <a:solidFill>
                  <a:schemeClr val="hlink"/>
                </a:solidFill>
              </a:rPr>
              <a:t>850</a:t>
            </a:r>
            <a:r>
              <a:rPr lang="en-GB" altLang="en-US" sz="2000" b="1" dirty="0">
                <a:solidFill>
                  <a:schemeClr val="hlink"/>
                </a:solidFill>
              </a:rPr>
              <a:t>+ users from </a:t>
            </a:r>
            <a:r>
              <a:rPr lang="en-GB" altLang="en-US" sz="2000" b="1" dirty="0" smtClean="0">
                <a:solidFill>
                  <a:schemeClr val="hlink"/>
                </a:solidFill>
              </a:rPr>
              <a:t>29 </a:t>
            </a:r>
            <a:r>
              <a:rPr lang="en-GB" altLang="en-US" sz="2000" b="1" dirty="0">
                <a:solidFill>
                  <a:schemeClr val="hlink"/>
                </a:solidFill>
              </a:rPr>
              <a:t>countries!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1868" y="6084440"/>
            <a:ext cx="589539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3200" b="1" dirty="0" smtClean="0">
                <a:solidFill>
                  <a:srgbClr val="990000"/>
                </a:solidFill>
              </a:rPr>
              <a:t>http://</a:t>
            </a:r>
            <a:r>
              <a:rPr lang="en-GB" altLang="en-US" sz="3200" b="1" dirty="0" err="1" smtClean="0">
                <a:solidFill>
                  <a:srgbClr val="990000"/>
                </a:solidFill>
              </a:rPr>
              <a:t>boa.cs.iastate.edu</a:t>
            </a:r>
            <a:r>
              <a:rPr lang="en-GB" altLang="en-US" sz="3200" b="1" dirty="0" smtClean="0">
                <a:solidFill>
                  <a:srgbClr val="990000"/>
                </a:solidFill>
              </a:rPr>
              <a:t>/</a:t>
            </a:r>
            <a:endParaRPr lang="en-GB" altLang="en-US" sz="3200" b="1" dirty="0">
              <a:solidFill>
                <a:srgbClr val="99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3229" l="7292" r="92396">
                        <a14:foregroundMark x1="70417" y1="11354" x2="70729" y2="18750"/>
                        <a14:foregroundMark x1="81458" y1="16667" x2="79063" y2="20833"/>
                        <a14:foregroundMark x1="79063" y1="40417" x2="75521" y2="45729"/>
                        <a14:foregroundMark x1="29792" y1="76875" x2="30104" y2="83750"/>
                        <a14:foregroundMark x1="17396" y1="77813" x2="20938" y2="80729"/>
                        <a14:foregroundMark x1="20000" y1="17604" x2="22083" y2="22292"/>
                        <a14:foregroundMark x1="30417" y1="13958" x2="30104" y2="21979"/>
                        <a14:foregroundMark x1="38438" y1="17813" x2="41979" y2="24688"/>
                        <a14:foregroundMark x1="53229" y1="20833" x2="57396" y2="21667"/>
                        <a14:foregroundMark x1="44896" y1="81354" x2="44896" y2="83958"/>
                        <a14:foregroundMark x1="60625" y1="90521" x2="60625" y2="90521"/>
                        <a14:foregroundMark x1="36042" y1="74792" x2="36042" y2="74792"/>
                        <a14:foregroundMark x1="39896" y1="70625" x2="39896" y2="70625"/>
                        <a14:foregroundMark x1="36354" y1="66458" x2="36354" y2="66458"/>
                        <a14:foregroundMark x1="29792" y1="62396" x2="29792" y2="62396"/>
                        <a14:foregroundMark x1="33646" y1="60833" x2="33646" y2="60833"/>
                        <a14:foregroundMark x1="30104" y1="56979" x2="30104" y2="56979"/>
                        <a14:foregroundMark x1="37188" y1="50729" x2="37188" y2="50729"/>
                        <a14:foregroundMark x1="40208" y1="44271" x2="40208" y2="44271"/>
                        <a14:foregroundMark x1="26875" y1="36250" x2="26875" y2="36250"/>
                        <a14:foregroundMark x1="18542" y1="39167" x2="18542" y2="39167"/>
                        <a14:foregroundMark x1="11979" y1="37188" x2="11979" y2="37188"/>
                        <a14:foregroundMark x1="23333" y1="43958" x2="23333" y2="43958"/>
                        <a14:foregroundMark x1="17396" y1="50208" x2="17396" y2="50208"/>
                        <a14:foregroundMark x1="13854" y1="46875" x2="13854" y2="46875"/>
                        <a14:foregroundMark x1="10208" y1="52292" x2="10208" y2="52292"/>
                        <a14:foregroundMark x1="9896" y1="63229" x2="9896" y2="63229"/>
                        <a14:foregroundMark x1="21250" y1="56667" x2="21250" y2="56667"/>
                        <a14:foregroundMark x1="25104" y1="60313" x2="25104" y2="60313"/>
                        <a14:foregroundMark x1="28021" y1="50729" x2="28021" y2="50729"/>
                        <a14:foregroundMark x1="50625" y1="37396" x2="50625" y2="37396"/>
                        <a14:foregroundMark x1="50625" y1="30312" x2="50625" y2="30312"/>
                        <a14:foregroundMark x1="53854" y1="39792" x2="53854" y2="39792"/>
                        <a14:foregroundMark x1="73958" y1="36250" x2="73958" y2="36250"/>
                        <a14:foregroundMark x1="68125" y1="42188" x2="68125" y2="42188"/>
                        <a14:foregroundMark x1="71042" y1="70625" x2="71042" y2="70625"/>
                        <a14:foregroundMark x1="63333" y1="9896" x2="63333" y2="9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312" y="4059042"/>
            <a:ext cx="2912991" cy="291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7A19-B18F-4582-B84D-3ED89F9D9F6F}" type="slidenum">
              <a:rPr lang="en-GB" altLang="en-US"/>
              <a:pPr/>
              <a:t>21</a:t>
            </a:fld>
            <a:endParaRPr lang="en-GB" altLang="en-US"/>
          </a:p>
        </p:txBody>
      </p:sp>
      <p:pic>
        <p:nvPicPr>
          <p:cNvPr id="47106" name="Picture 2" descr="web-infrastructure-submi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1988" y="279400"/>
            <a:ext cx="3402012" cy="2070100"/>
          </a:xfrm>
          <a:noFill/>
          <a:ln/>
        </p:spPr>
      </p:pic>
      <p:pic>
        <p:nvPicPr>
          <p:cNvPr id="47107" name="Picture 3" descr="sourcefo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42184"/>
          <a:stretch>
            <a:fillRect/>
          </a:stretch>
        </p:blipFill>
        <p:spPr bwMode="auto">
          <a:xfrm>
            <a:off x="656724" y="1763889"/>
            <a:ext cx="2970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/>
        </p:nvSpPr>
        <p:spPr bwMode="auto">
          <a:xfrm>
            <a:off x="95250" y="53975"/>
            <a:ext cx="49276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buSzTx/>
              <a:buFontTx/>
              <a:buNone/>
            </a:pPr>
            <a:r>
              <a:rPr lang="en-GB" altLang="en-US"/>
              <a:t>Boa's Architecture</a:t>
            </a:r>
          </a:p>
        </p:txBody>
      </p:sp>
      <p:pic>
        <p:nvPicPr>
          <p:cNvPr id="47109" name="Picture 5" descr="server_netw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284663"/>
            <a:ext cx="1889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Server---application_4_257BE2C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4013200"/>
            <a:ext cx="135731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11" name="AutoShape 7"/>
          <p:cNvCxnSpPr>
            <a:cxnSpLocks noChangeShapeType="1"/>
            <a:stCxn id="47125" idx="2"/>
            <a:endCxn id="47110" idx="3"/>
          </p:cNvCxnSpPr>
          <p:nvPr/>
        </p:nvCxnSpPr>
        <p:spPr bwMode="auto">
          <a:xfrm rot="5400000">
            <a:off x="5917406" y="3931444"/>
            <a:ext cx="684213" cy="1920875"/>
          </a:xfrm>
          <a:prstGeom prst="curvedConnector2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2" name="AutoShape 8"/>
          <p:cNvCxnSpPr>
            <a:cxnSpLocks noChangeShapeType="1"/>
            <a:stCxn id="47110" idx="0"/>
            <a:endCxn id="47106" idx="1"/>
          </p:cNvCxnSpPr>
          <p:nvPr/>
        </p:nvCxnSpPr>
        <p:spPr bwMode="auto">
          <a:xfrm rot="16200000">
            <a:off x="3717925" y="2214563"/>
            <a:ext cx="2700337" cy="896938"/>
          </a:xfrm>
          <a:prstGeom prst="curvedConnector2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3" name="AutoShape 9"/>
          <p:cNvCxnSpPr>
            <a:cxnSpLocks noChangeShapeType="1"/>
            <a:stCxn id="47107" idx="2"/>
            <a:endCxn id="47109" idx="0"/>
          </p:cNvCxnSpPr>
          <p:nvPr/>
        </p:nvCxnSpPr>
        <p:spPr bwMode="auto">
          <a:xfrm flipH="1">
            <a:off x="1241426" y="2287764"/>
            <a:ext cx="900405" cy="1996899"/>
          </a:xfrm>
          <a:prstGeom prst="straightConnector1">
            <a:avLst/>
          </a:prstGeom>
          <a:noFill/>
          <a:ln w="28575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4" name="AutoShape 10"/>
          <p:cNvCxnSpPr>
            <a:cxnSpLocks noChangeShapeType="1"/>
            <a:stCxn id="47109" idx="3"/>
            <a:endCxn id="47110" idx="1"/>
          </p:cNvCxnSpPr>
          <p:nvPr/>
        </p:nvCxnSpPr>
        <p:spPr bwMode="auto">
          <a:xfrm>
            <a:off x="2185988" y="5229225"/>
            <a:ext cx="1755775" cy="476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006600" y="2663825"/>
            <a:ext cx="1136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Replicate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322513" y="5319713"/>
            <a:ext cx="117316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Stored on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cluster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7407275" y="2438400"/>
            <a:ext cx="1516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User submits</a:t>
            </a:r>
          </a:p>
          <a:p>
            <a:r>
              <a:rPr lang="en-GB" altLang="en-US">
                <a:solidFill>
                  <a:srgbClr val="000000"/>
                </a:solidFill>
              </a:rPr>
              <a:t>query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5562600" y="5319713"/>
            <a:ext cx="21637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Deployed and</a:t>
            </a:r>
          </a:p>
          <a:p>
            <a:r>
              <a:rPr lang="en-GB" altLang="en-US">
                <a:solidFill>
                  <a:srgbClr val="000000"/>
                </a:solidFill>
              </a:rPr>
              <a:t>executed on cluster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941763" y="998538"/>
            <a:ext cx="1427162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Query result</a:t>
            </a:r>
          </a:p>
          <a:p>
            <a:r>
              <a:rPr lang="en-GB" altLang="en-US">
                <a:solidFill>
                  <a:srgbClr val="000000"/>
                </a:solidFill>
              </a:rPr>
              <a:t>returned</a:t>
            </a:r>
          </a:p>
          <a:p>
            <a:r>
              <a:rPr lang="en-GB" altLang="en-US">
                <a:solidFill>
                  <a:srgbClr val="000000"/>
                </a:solidFill>
              </a:rPr>
              <a:t>via web</a:t>
            </a: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209550" y="1404938"/>
            <a:ext cx="3463925" cy="52197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930275" y="6175375"/>
            <a:ext cx="793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252413" y="1449388"/>
            <a:ext cx="24257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i="1">
                <a:solidFill>
                  <a:schemeClr val="tx1"/>
                </a:solidFill>
              </a:rPr>
              <a:t>Boa's Data Infrastructure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1601788" y="3519488"/>
            <a:ext cx="16684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and Transform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7092950" y="4689475"/>
            <a:ext cx="18970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Compiled into</a:t>
            </a:r>
          </a:p>
          <a:p>
            <a:r>
              <a:rPr lang="en-GB" altLang="en-US">
                <a:solidFill>
                  <a:srgbClr val="000000"/>
                </a:solidFill>
              </a:rPr>
              <a:t>Hadoop program</a:t>
            </a:r>
          </a:p>
        </p:txBody>
      </p:sp>
      <p:pic>
        <p:nvPicPr>
          <p:cNvPr id="47125" name="Picture 21" descr="Pictur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3294063"/>
            <a:ext cx="8620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26" name="AutoShape 22"/>
          <p:cNvCxnSpPr>
            <a:cxnSpLocks noChangeShapeType="1"/>
            <a:stCxn id="47106" idx="2"/>
            <a:endCxn id="47125" idx="0"/>
          </p:cNvCxnSpPr>
          <p:nvPr/>
        </p:nvCxnSpPr>
        <p:spPr bwMode="auto">
          <a:xfrm>
            <a:off x="7219950" y="2349500"/>
            <a:ext cx="1588" cy="944563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3762375" y="3114675"/>
            <a:ext cx="5175250" cy="35099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5427663" y="6310313"/>
            <a:ext cx="29781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i="1">
                <a:solidFill>
                  <a:schemeClr val="tx1"/>
                </a:solidFill>
              </a:rPr>
              <a:t>Boa's Computing Infrastructure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754" y="2258922"/>
            <a:ext cx="810054" cy="8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bldLvl="0" autoUpdateAnimBg="0"/>
      <p:bldP spid="47116" grpId="0" bldLvl="0" autoUpdateAnimBg="0"/>
      <p:bldP spid="47117" grpId="0" bldLvl="0" autoUpdateAnimBg="0"/>
      <p:bldP spid="47118" grpId="0" bldLvl="0" autoUpdateAnimBg="0"/>
      <p:bldP spid="47119" grpId="0" bldLvl="0" autoUpdateAnimBg="0"/>
      <p:bldP spid="47121" grpId="0" bldLvl="0" autoUpdateAnimBg="0"/>
      <p:bldP spid="47123" grpId="0" bldLvl="0" autoUpdateAnimBg="0"/>
      <p:bldP spid="47124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09780-A857-4125-A9BC-F4A9AE554064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Automatic Parallelization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/>
        </p:nvSpPr>
        <p:spPr bwMode="auto">
          <a:xfrm>
            <a:off x="1196775" y="1360488"/>
            <a:ext cx="6750450" cy="314858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Courier New"/>
                <a:cs typeface="Courier New"/>
              </a:rPr>
              <a:t>ASSERTS: </a:t>
            </a:r>
            <a:r>
              <a:rPr lang="en-GB" alt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1400" b="1" dirty="0">
                <a:latin typeface="Courier New"/>
                <a:cs typeface="Courier New"/>
              </a:rPr>
              <a:t> </a:t>
            </a:r>
            <a:r>
              <a:rPr lang="en-GB" altLang="en-US" sz="1400" b="1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1400" b="1" dirty="0">
                <a:latin typeface="Courier New"/>
                <a:cs typeface="Courier New"/>
              </a:rPr>
              <a:t> </a:t>
            </a:r>
            <a:r>
              <a:rPr lang="en-GB" alt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1400" b="1" dirty="0">
                <a:latin typeface="Courier New"/>
                <a:cs typeface="Courier New"/>
              </a:rPr>
              <a:t> </a:t>
            </a:r>
            <a:r>
              <a:rPr lang="en-GB" altLang="en-US" sz="14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4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14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1400" dirty="0">
                <a:latin typeface="Courier New"/>
                <a:cs typeface="Courier New"/>
              </a:rPr>
              <a:t>(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1400" dirty="0">
                <a:latin typeface="Courier New"/>
                <a:cs typeface="Courier New"/>
              </a:rPr>
              <a:t>, </a:t>
            </a:r>
            <a:r>
              <a:rPr lang="en-GB" altLang="en-US" sz="14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14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400" dirty="0">
                <a:latin typeface="Courier New"/>
                <a:cs typeface="Courier New"/>
              </a:rPr>
              <a:t> node: </a:t>
            </a:r>
            <a:r>
              <a:rPr lang="en-GB" altLang="en-US" sz="1400" dirty="0" err="1">
                <a:solidFill>
                  <a:srgbClr val="800080"/>
                </a:solidFill>
                <a:latin typeface="Courier New"/>
                <a:cs typeface="Courier New"/>
              </a:rPr>
              <a:t>CodeRepository</a:t>
            </a:r>
            <a:r>
              <a:rPr lang="en-GB" altLang="en-US" sz="1400" dirty="0">
                <a:solidFill>
                  <a:srgbClr val="800080"/>
                </a:solidFill>
                <a:latin typeface="Courier New"/>
                <a:cs typeface="Courier New"/>
              </a:rPr>
              <a:t> </a:t>
            </a:r>
            <a:r>
              <a:rPr lang="en-GB" altLang="en-US" sz="1400" dirty="0">
                <a:latin typeface="Courier New"/>
                <a:cs typeface="Courier New"/>
              </a:rPr>
              <a:t>-&gt;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snapshot := </a:t>
            </a:r>
            <a:r>
              <a:rPr lang="en-GB" altLang="en-US" sz="1400" dirty="0" err="1">
                <a:solidFill>
                  <a:srgbClr val="990000"/>
                </a:solidFill>
                <a:latin typeface="Courier New"/>
                <a:cs typeface="Courier New"/>
              </a:rPr>
              <a:t>getsnapshot</a:t>
            </a:r>
            <a:r>
              <a:rPr lang="en-GB" altLang="en-US" sz="1400" dirty="0">
                <a:latin typeface="Courier New"/>
                <a:cs typeface="Courier New"/>
              </a:rPr>
              <a:t>(node, </a:t>
            </a:r>
            <a:r>
              <a:rPr lang="en-GB" altLang="en-US" sz="1400" dirty="0">
                <a:solidFill>
                  <a:srgbClr val="006600"/>
                </a:solidFill>
                <a:latin typeface="Courier New"/>
                <a:cs typeface="Courier New"/>
              </a:rPr>
              <a:t>"SOURCE_JAVA_JLS"</a:t>
            </a:r>
            <a:r>
              <a:rPr lang="en-GB" altLang="en-US" sz="1400" dirty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 err="1">
                <a:solidFill>
                  <a:srgbClr val="0000FF"/>
                </a:solidFill>
                <a:latin typeface="Courier New"/>
                <a:cs typeface="Courier New"/>
              </a:rPr>
              <a:t>foreach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GB" altLang="en-US" sz="1400" dirty="0">
                <a:latin typeface="Courier New"/>
                <a:cs typeface="Courier New"/>
              </a:rPr>
              <a:t>(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: </a:t>
            </a:r>
            <a:r>
              <a:rPr lang="en-GB" altLang="en-US" sz="14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400" dirty="0">
                <a:latin typeface="Courier New"/>
                <a:cs typeface="Courier New"/>
              </a:rPr>
              <a:t>; </a:t>
            </a:r>
            <a:r>
              <a:rPr lang="en-GB" altLang="en-US" sz="1400" dirty="0" err="1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lang="en-GB" altLang="en-US" sz="1400" dirty="0">
                <a:latin typeface="Courier New"/>
                <a:cs typeface="Courier New"/>
              </a:rPr>
              <a:t>(snapshot[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]))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	</a:t>
            </a:r>
            <a:r>
              <a:rPr lang="en-GB" altLang="en-US" sz="1400" dirty="0">
                <a:solidFill>
                  <a:srgbClr val="990000"/>
                </a:solidFill>
                <a:latin typeface="Courier New"/>
                <a:cs typeface="Courier New"/>
              </a:rPr>
              <a:t>visit</a:t>
            </a:r>
            <a:r>
              <a:rPr lang="en-GB" altLang="en-US" sz="1400" dirty="0">
                <a:latin typeface="Courier New"/>
                <a:cs typeface="Courier New"/>
              </a:rPr>
              <a:t>(snapshot[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stop</a:t>
            </a:r>
            <a:r>
              <a:rPr lang="en-GB" altLang="en-US" sz="14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400" dirty="0">
                <a:latin typeface="Courier New"/>
                <a:cs typeface="Courier New"/>
              </a:rPr>
              <a:t> node: </a:t>
            </a:r>
            <a:r>
              <a:rPr lang="en-GB" altLang="en-US" sz="1400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1400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1400" dirty="0">
                <a:latin typeface="Courier New"/>
                <a:cs typeface="Courier New"/>
              </a:rPr>
              <a:t> (</a:t>
            </a:r>
            <a:r>
              <a:rPr lang="en-GB" altLang="en-US" sz="1400" dirty="0" err="1">
                <a:latin typeface="Courier New"/>
                <a:cs typeface="Courier New"/>
              </a:rPr>
              <a:t>node.kind</a:t>
            </a:r>
            <a:r>
              <a:rPr lang="en-GB" altLang="en-US" sz="1400" dirty="0">
                <a:latin typeface="Courier New"/>
                <a:cs typeface="Courier New"/>
              </a:rPr>
              <a:t> == </a:t>
            </a:r>
            <a:r>
              <a:rPr lang="en-GB" altLang="en-US" sz="1400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1400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b="1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});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927100" y="4689475"/>
            <a:ext cx="55927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hlink"/>
                </a:solidFill>
              </a:rPr>
              <a:t>Output variables</a:t>
            </a:r>
            <a:r>
              <a:rPr lang="en-GB" altLang="en-US">
                <a:solidFill>
                  <a:schemeClr val="tx1"/>
                </a:solidFill>
              </a:rPr>
              <a:t> with built in </a:t>
            </a:r>
            <a:r>
              <a:rPr lang="en-GB" altLang="en-US" b="1">
                <a:solidFill>
                  <a:schemeClr val="hlink"/>
                </a:solidFill>
              </a:rPr>
              <a:t>aggregator functions</a:t>
            </a:r>
            <a:r>
              <a:rPr lang="en-GB" altLang="en-US">
                <a:solidFill>
                  <a:schemeClr val="tx1"/>
                </a:solidFill>
              </a:rPr>
              <a:t>:</a:t>
            </a:r>
          </a:p>
          <a:p>
            <a:r>
              <a:rPr lang="en-GB" altLang="en-US">
                <a:solidFill>
                  <a:schemeClr val="tx1"/>
                </a:solidFill>
              </a:rPr>
              <a:t>	sum, mean, top(k), bottom(k), set, collection, etc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927100" y="5724525"/>
            <a:ext cx="49958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Compiler generates </a:t>
            </a:r>
            <a:r>
              <a:rPr lang="en-GB" altLang="en-US" b="1">
                <a:solidFill>
                  <a:schemeClr val="hlink"/>
                </a:solidFill>
              </a:rPr>
              <a:t>Hadoop MapReduce</a:t>
            </a:r>
            <a:r>
              <a:rPr lang="en-GB" altLang="en-US">
                <a:solidFill>
                  <a:schemeClr val="tx1"/>
                </a:solidFill>
              </a:rPr>
              <a:t> code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9AE8-DAE7-43BB-9FF0-D2CFED8869D4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Abstracting MSR with Types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/>
        </p:nvSpPr>
        <p:spPr bwMode="auto">
          <a:xfrm>
            <a:off x="1241778" y="1360488"/>
            <a:ext cx="6660444" cy="314858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ASSERTS: 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1400" dirty="0">
                <a:latin typeface="Courier New"/>
                <a:cs typeface="Courier New"/>
              </a:rPr>
              <a:t> </a:t>
            </a:r>
            <a:r>
              <a:rPr lang="en-GB" altLang="en-US" sz="14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1400" dirty="0">
                <a:latin typeface="Courier New"/>
                <a:cs typeface="Courier New"/>
              </a:rPr>
              <a:t> 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1400" dirty="0">
                <a:latin typeface="Courier New"/>
                <a:cs typeface="Courier New"/>
              </a:rPr>
              <a:t> </a:t>
            </a:r>
            <a:r>
              <a:rPr lang="en-GB" altLang="en-US" sz="14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4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1400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1400" dirty="0">
                <a:latin typeface="Courier New"/>
                <a:cs typeface="Courier New"/>
              </a:rPr>
              <a:t>(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1400" dirty="0">
                <a:latin typeface="Courier New"/>
                <a:cs typeface="Courier New"/>
              </a:rPr>
              <a:t>, </a:t>
            </a:r>
            <a:r>
              <a:rPr lang="en-GB" altLang="en-US" sz="14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14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400" dirty="0">
                <a:latin typeface="Courier New"/>
                <a:cs typeface="Courier New"/>
              </a:rPr>
              <a:t> node: </a:t>
            </a:r>
            <a:r>
              <a:rPr lang="en-GB" altLang="en-US" sz="1400" b="1" dirty="0" err="1">
                <a:solidFill>
                  <a:srgbClr val="800080"/>
                </a:solidFill>
                <a:latin typeface="Courier New"/>
                <a:cs typeface="Courier New"/>
              </a:rPr>
              <a:t>CodeRepository</a:t>
            </a:r>
            <a:r>
              <a:rPr lang="en-GB" altLang="en-US" sz="1400" dirty="0">
                <a:solidFill>
                  <a:srgbClr val="800080"/>
                </a:solidFill>
                <a:latin typeface="Courier New"/>
                <a:cs typeface="Courier New"/>
              </a:rPr>
              <a:t> </a:t>
            </a:r>
            <a:r>
              <a:rPr lang="en-GB" altLang="en-US" sz="1400" dirty="0">
                <a:latin typeface="Courier New"/>
                <a:cs typeface="Courier New"/>
              </a:rPr>
              <a:t>-&gt;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snapshot := </a:t>
            </a:r>
            <a:r>
              <a:rPr lang="en-GB" altLang="en-US" sz="1400" dirty="0" err="1">
                <a:solidFill>
                  <a:srgbClr val="990000"/>
                </a:solidFill>
                <a:latin typeface="Courier New"/>
                <a:cs typeface="Courier New"/>
              </a:rPr>
              <a:t>getsnapshot</a:t>
            </a:r>
            <a:r>
              <a:rPr lang="en-GB" altLang="en-US" sz="1400" dirty="0">
                <a:latin typeface="Courier New"/>
                <a:cs typeface="Courier New"/>
              </a:rPr>
              <a:t>(node, </a:t>
            </a:r>
            <a:r>
              <a:rPr lang="en-GB" altLang="en-US" sz="1400" dirty="0">
                <a:solidFill>
                  <a:srgbClr val="006600"/>
                </a:solidFill>
                <a:latin typeface="Courier New"/>
                <a:cs typeface="Courier New"/>
              </a:rPr>
              <a:t>"SOURCE_JAVA_JLS"</a:t>
            </a:r>
            <a:r>
              <a:rPr lang="en-GB" altLang="en-US" sz="1400" dirty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 err="1">
                <a:solidFill>
                  <a:srgbClr val="0000FF"/>
                </a:solidFill>
                <a:latin typeface="Courier New"/>
                <a:cs typeface="Courier New"/>
              </a:rPr>
              <a:t>foreach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GB" altLang="en-US" sz="1400" dirty="0">
                <a:latin typeface="Courier New"/>
                <a:cs typeface="Courier New"/>
              </a:rPr>
              <a:t>(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: </a:t>
            </a:r>
            <a:r>
              <a:rPr lang="en-GB" altLang="en-US" sz="14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400" dirty="0">
                <a:latin typeface="Courier New"/>
                <a:cs typeface="Courier New"/>
              </a:rPr>
              <a:t>; </a:t>
            </a:r>
            <a:r>
              <a:rPr lang="en-GB" altLang="en-US" sz="1400" dirty="0" err="1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lang="en-GB" altLang="en-US" sz="1400" dirty="0">
                <a:latin typeface="Courier New"/>
                <a:cs typeface="Courier New"/>
              </a:rPr>
              <a:t>(snapshot[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]))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	</a:t>
            </a:r>
            <a:r>
              <a:rPr lang="en-GB" altLang="en-US" sz="1400" dirty="0">
                <a:solidFill>
                  <a:srgbClr val="990000"/>
                </a:solidFill>
                <a:latin typeface="Courier New"/>
                <a:cs typeface="Courier New"/>
              </a:rPr>
              <a:t>visit</a:t>
            </a:r>
            <a:r>
              <a:rPr lang="en-GB" altLang="en-US" sz="1400" dirty="0">
                <a:latin typeface="Courier New"/>
                <a:cs typeface="Courier New"/>
              </a:rPr>
              <a:t>(snapshot[</a:t>
            </a:r>
            <a:r>
              <a:rPr lang="en-GB" altLang="en-US" sz="1400" dirty="0" err="1">
                <a:latin typeface="Courier New"/>
                <a:cs typeface="Courier New"/>
              </a:rPr>
              <a:t>i</a:t>
            </a:r>
            <a:r>
              <a:rPr lang="en-GB" altLang="en-US" sz="1400" dirty="0">
                <a:latin typeface="Courier New"/>
                <a:cs typeface="Courier New"/>
              </a:rPr>
              <a:t>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stop</a:t>
            </a:r>
            <a:r>
              <a:rPr lang="en-GB" altLang="en-US" sz="14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400" dirty="0">
                <a:latin typeface="Courier New"/>
                <a:cs typeface="Courier New"/>
              </a:rPr>
              <a:t> node: </a:t>
            </a:r>
            <a:r>
              <a:rPr lang="en-GB" altLang="en-US" sz="1400" b="1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1400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</a:t>
            </a:r>
            <a:r>
              <a:rPr lang="en-GB" altLang="en-US" sz="1400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1400" dirty="0">
                <a:latin typeface="Courier New"/>
                <a:cs typeface="Courier New"/>
              </a:rPr>
              <a:t> (</a:t>
            </a:r>
            <a:r>
              <a:rPr lang="en-GB" altLang="en-US" sz="1400" b="1" dirty="0" err="1">
                <a:latin typeface="Courier New"/>
                <a:cs typeface="Courier New"/>
              </a:rPr>
              <a:t>node.kind</a:t>
            </a:r>
            <a:r>
              <a:rPr lang="en-GB" altLang="en-US" sz="1400" dirty="0">
                <a:latin typeface="Courier New"/>
                <a:cs typeface="Courier New"/>
              </a:rPr>
              <a:t> == </a:t>
            </a:r>
            <a:r>
              <a:rPr lang="en-GB" altLang="en-US" sz="1400" b="1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1400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400" dirty="0">
                <a:latin typeface="Courier New"/>
                <a:cs typeface="Courier New"/>
              </a:rPr>
              <a:t>});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927100" y="4689475"/>
            <a:ext cx="66722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000000"/>
                </a:solidFill>
              </a:rPr>
              <a:t>Custom </a:t>
            </a:r>
            <a:r>
              <a:rPr lang="en-GB" altLang="en-US" b="1" dirty="0">
                <a:solidFill>
                  <a:schemeClr val="hlink"/>
                </a:solidFill>
              </a:rPr>
              <a:t>domain-specific types</a:t>
            </a:r>
            <a:r>
              <a:rPr lang="en-GB" altLang="en-US" dirty="0">
                <a:solidFill>
                  <a:srgbClr val="000000"/>
                </a:solidFill>
              </a:rPr>
              <a:t> for mining software repositories</a:t>
            </a:r>
          </a:p>
          <a:p>
            <a:r>
              <a:rPr lang="en-GB" altLang="en-US" dirty="0">
                <a:solidFill>
                  <a:srgbClr val="000000"/>
                </a:solidFill>
              </a:rPr>
              <a:t>	</a:t>
            </a:r>
            <a:r>
              <a:rPr lang="en-GB" altLang="en-US" b="1" dirty="0">
                <a:solidFill>
                  <a:schemeClr val="hlink"/>
                </a:solidFill>
              </a:rPr>
              <a:t>5 base types</a:t>
            </a:r>
            <a:r>
              <a:rPr lang="en-GB" altLang="en-US" dirty="0">
                <a:solidFill>
                  <a:srgbClr val="000000"/>
                </a:solidFill>
              </a:rPr>
              <a:t> and </a:t>
            </a:r>
            <a:r>
              <a:rPr lang="en-GB" altLang="en-US" b="1" dirty="0">
                <a:solidFill>
                  <a:schemeClr val="hlink"/>
                </a:solidFill>
              </a:rPr>
              <a:t>9 types for source code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927100" y="5680075"/>
            <a:ext cx="55038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No need to understand multiple data formats or APIs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27F1B-97DB-4EF8-94AC-95E48F5D4DE4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Abstracting MSR with Types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098925" y="1133475"/>
            <a:ext cx="946150" cy="404813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Project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670300" y="2303463"/>
            <a:ext cx="1801813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CodeRepository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69637" name="AutoShape 5"/>
          <p:cNvCxnSpPr>
            <a:cxnSpLocks noChangeShapeType="1"/>
            <a:stCxn id="69635" idx="2"/>
            <a:endCxn id="69636" idx="0"/>
          </p:cNvCxnSpPr>
          <p:nvPr/>
        </p:nvCxnSpPr>
        <p:spPr bwMode="auto">
          <a:xfrm rot="5400000">
            <a:off x="4189413" y="1920875"/>
            <a:ext cx="765175" cy="3175"/>
          </a:xfrm>
          <a:prstGeom prst="bentConnector2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670300" y="3429000"/>
            <a:ext cx="1801813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Revision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670300" y="4689475"/>
            <a:ext cx="1801813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ChangedFile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670300" y="5949950"/>
            <a:ext cx="1801813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ASTRoot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69641" name="AutoShape 9"/>
          <p:cNvCxnSpPr>
            <a:cxnSpLocks noChangeShapeType="1"/>
            <a:stCxn id="69636" idx="2"/>
            <a:endCxn id="69638" idx="0"/>
          </p:cNvCxnSpPr>
          <p:nvPr/>
        </p:nvCxnSpPr>
        <p:spPr bwMode="auto">
          <a:xfrm rot="5400000">
            <a:off x="4212432" y="3067844"/>
            <a:ext cx="719137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42" name="AutoShape 10"/>
          <p:cNvCxnSpPr>
            <a:cxnSpLocks noChangeShapeType="1"/>
            <a:stCxn id="69638" idx="2"/>
            <a:endCxn id="69639" idx="0"/>
          </p:cNvCxnSpPr>
          <p:nvPr/>
        </p:nvCxnSpPr>
        <p:spPr bwMode="auto">
          <a:xfrm rot="5400000">
            <a:off x="4144170" y="4260056"/>
            <a:ext cx="855662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43" name="AutoShape 11"/>
          <p:cNvCxnSpPr>
            <a:cxnSpLocks noChangeShapeType="1"/>
            <a:stCxn id="69639" idx="2"/>
            <a:endCxn id="69640" idx="0"/>
          </p:cNvCxnSpPr>
          <p:nvPr/>
        </p:nvCxnSpPr>
        <p:spPr bwMode="auto">
          <a:xfrm rot="5400000">
            <a:off x="4144170" y="5520531"/>
            <a:ext cx="855662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44" name="AutoShape 12"/>
          <p:cNvCxnSpPr>
            <a:cxnSpLocks noChangeShapeType="1"/>
            <a:stCxn id="69640" idx="2"/>
          </p:cNvCxnSpPr>
          <p:nvPr/>
        </p:nvCxnSpPr>
        <p:spPr bwMode="auto">
          <a:xfrm rot="5400000">
            <a:off x="4322763" y="6600825"/>
            <a:ext cx="495300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4649788" y="3835400"/>
            <a:ext cx="273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4662488" y="43275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1..*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4648200" y="2663825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4660900" y="311467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4643438" y="1538288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4656138" y="1989138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4656138" y="5043488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4668838" y="55848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0..1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9B8B-AD5C-4329-A87A-FF29F4B2E43A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Abstracting MSR with Types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671888" y="1223963"/>
            <a:ext cx="1801812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ASTRoot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671888" y="2528888"/>
            <a:ext cx="1801812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Namespace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671888" y="3879850"/>
            <a:ext cx="1801812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Declaration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0662" name="AutoShape 6"/>
          <p:cNvCxnSpPr>
            <a:cxnSpLocks noChangeShapeType="1"/>
            <a:stCxn id="70659" idx="2"/>
            <a:endCxn id="70660" idx="0"/>
          </p:cNvCxnSpPr>
          <p:nvPr/>
        </p:nvCxnSpPr>
        <p:spPr bwMode="auto">
          <a:xfrm rot="5400000">
            <a:off x="4121151" y="2078037"/>
            <a:ext cx="901700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63" name="AutoShape 7"/>
          <p:cNvCxnSpPr>
            <a:cxnSpLocks noChangeShapeType="1"/>
            <a:stCxn id="70660" idx="2"/>
            <a:endCxn id="70661" idx="0"/>
          </p:cNvCxnSpPr>
          <p:nvPr/>
        </p:nvCxnSpPr>
        <p:spPr bwMode="auto">
          <a:xfrm rot="5400000">
            <a:off x="4098132" y="3405981"/>
            <a:ext cx="947738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648200" y="2889250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4660900" y="3475038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648200" y="1584325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4660900" y="21685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1..*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285875" y="5051425"/>
            <a:ext cx="1801813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Method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3671888" y="505142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Variable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6192838" y="5051425"/>
            <a:ext cx="1800225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Type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0671" name="AutoShape 15"/>
          <p:cNvCxnSpPr>
            <a:cxnSpLocks noChangeShapeType="1"/>
            <a:stCxn id="70661" idx="2"/>
            <a:endCxn id="70669" idx="0"/>
          </p:cNvCxnSpPr>
          <p:nvPr/>
        </p:nvCxnSpPr>
        <p:spPr bwMode="auto">
          <a:xfrm rot="5400000">
            <a:off x="4189413" y="4667250"/>
            <a:ext cx="765175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2" name="AutoShape 16"/>
          <p:cNvCxnSpPr>
            <a:cxnSpLocks noChangeShapeType="1"/>
            <a:stCxn id="70661" idx="3"/>
            <a:endCxn id="70670" idx="0"/>
          </p:cNvCxnSpPr>
          <p:nvPr/>
        </p:nvCxnSpPr>
        <p:spPr bwMode="auto">
          <a:xfrm>
            <a:off x="5473700" y="4083050"/>
            <a:ext cx="1619250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73" name="AutoShape 17"/>
          <p:cNvCxnSpPr>
            <a:cxnSpLocks noChangeShapeType="1"/>
            <a:stCxn id="70661" idx="1"/>
            <a:endCxn id="70668" idx="0"/>
          </p:cNvCxnSpPr>
          <p:nvPr/>
        </p:nvCxnSpPr>
        <p:spPr bwMode="auto">
          <a:xfrm rot="10800000" flipV="1">
            <a:off x="2185988" y="4083050"/>
            <a:ext cx="1485900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4649788" y="4233863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4662488" y="4684713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76" name="Text Box 20"/>
          <p:cNvSpPr txBox="1">
            <a:spLocks noChangeArrowheads="1"/>
          </p:cNvSpPr>
          <p:nvPr/>
        </p:nvSpPr>
        <p:spPr bwMode="auto">
          <a:xfrm>
            <a:off x="5518150" y="3654425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6686550" y="46450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3357563" y="3654425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2232025" y="4645025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1287463" y="6175375"/>
            <a:ext cx="1800225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Statement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4392613" y="6173788"/>
            <a:ext cx="1800225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Expression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0682" name="AutoShape 26"/>
          <p:cNvCxnSpPr>
            <a:cxnSpLocks noChangeShapeType="1"/>
            <a:stCxn id="70668" idx="2"/>
            <a:endCxn id="70680" idx="0"/>
          </p:cNvCxnSpPr>
          <p:nvPr/>
        </p:nvCxnSpPr>
        <p:spPr bwMode="auto">
          <a:xfrm rot="16200000" flipH="1">
            <a:off x="1827213" y="5813425"/>
            <a:ext cx="719138" cy="1587"/>
          </a:xfrm>
          <a:prstGeom prst="bentConnector3">
            <a:avLst>
              <a:gd name="adj1" fmla="val 50046"/>
            </a:avLst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83" name="AutoShape 27"/>
          <p:cNvCxnSpPr>
            <a:cxnSpLocks noChangeShapeType="1"/>
            <a:stCxn id="70680" idx="3"/>
            <a:endCxn id="70681" idx="1"/>
          </p:cNvCxnSpPr>
          <p:nvPr/>
        </p:nvCxnSpPr>
        <p:spPr bwMode="auto">
          <a:xfrm flipV="1">
            <a:off x="3087688" y="6375400"/>
            <a:ext cx="1304925" cy="1588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2232025" y="5859463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4076700" y="6038850"/>
            <a:ext cx="603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3087688" y="5994400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2232025" y="5454650"/>
            <a:ext cx="273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1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F9D-4C60-4995-9791-934992A90253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0350"/>
            <a:ext cx="9144000" cy="806450"/>
          </a:xfrm>
          <a:ln/>
        </p:spPr>
        <p:txBody>
          <a:bodyPr/>
          <a:lstStyle/>
          <a:p>
            <a:r>
              <a:rPr lang="en-GB" altLang="en-US" sz="2800" b="1"/>
              <a:t>Challenge:</a:t>
            </a:r>
            <a:r>
              <a:rPr lang="en-GB" altLang="en-US" sz="2800"/>
              <a:t> How can we make mining source code</a:t>
            </a:r>
            <a:r>
              <a:rPr lang="en-GB" altLang="en-US" sz="2800" b="1" i="1"/>
              <a:t> </a:t>
            </a:r>
            <a:r>
              <a:rPr lang="en-GB" altLang="en-US" sz="2800"/>
              <a:t>easier?</a:t>
            </a:r>
            <a:endParaRPr lang="en-GB" altLang="en-US" sz="3200"/>
          </a:p>
        </p:txBody>
      </p:sp>
      <p:sp>
        <p:nvSpPr>
          <p:cNvPr id="71683" name="Rectangle 3"/>
          <p:cNvSpPr>
            <a:spLocks noGrp="1" noChangeArrowheads="1"/>
          </p:cNvSpPr>
          <p:nvPr/>
        </p:nvSpPr>
        <p:spPr bwMode="auto">
          <a:xfrm>
            <a:off x="0" y="4600575"/>
            <a:ext cx="91440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buSzTx/>
              <a:buFontTx/>
              <a:buNone/>
            </a:pPr>
            <a:r>
              <a:rPr lang="en-GB" altLang="en-US" sz="2800" b="1">
                <a:solidFill>
                  <a:schemeClr val="hlink"/>
                </a:solidFill>
              </a:rPr>
              <a:t>Answer:</a:t>
            </a:r>
            <a:r>
              <a:rPr lang="en-GB" altLang="en-US" sz="2800">
                <a:solidFill>
                  <a:schemeClr val="hlink"/>
                </a:solidFill>
              </a:rPr>
              <a:t> Declarative Visitors</a:t>
            </a:r>
            <a:endParaRPr lang="en-GB" altLang="en-US" sz="3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DC05A-18FE-4C86-92CA-8ED3536819D8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 sz="3200"/>
              <a:t>Easing Source Code Mining with Visitors</a:t>
            </a:r>
            <a:endParaRPr lang="en-GB" altLang="en-US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238375" y="2528888"/>
            <a:ext cx="4665663" cy="15605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id := </a:t>
            </a:r>
            <a:r>
              <a:rPr lang="en-GB" altLang="en-US" sz="24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 -&gt; statement;</a:t>
            </a:r>
          </a:p>
          <a:p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after  </a:t>
            </a:r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 -&gt; statement;</a:t>
            </a:r>
          </a:p>
          <a:p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016250" y="5319713"/>
            <a:ext cx="3111500" cy="4651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(node, id);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bldLvl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03E82-3D08-4D95-9173-AD12634F2907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 sz="3200"/>
              <a:t>Easing Source Code Mining with Visitors</a:t>
            </a:r>
            <a:endParaRPr lang="en-GB" altLang="en-US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692275" y="2439988"/>
            <a:ext cx="5759450" cy="26558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id := </a:t>
            </a:r>
            <a:r>
              <a:rPr lang="en-GB" altLang="en-US" sz="24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visitor </a:t>
            </a:r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id : T1 -&gt; statement;</a:t>
            </a:r>
          </a:p>
          <a:p>
            <a:endParaRPr lang="en-GB" altLang="en-US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T2, T3  -&gt; statement;</a:t>
            </a:r>
          </a:p>
          <a:p>
            <a:endParaRPr lang="en-GB" altLang="en-US" sz="2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       -&gt; statement;</a:t>
            </a:r>
          </a:p>
          <a:p>
            <a:r>
              <a:rPr lang="en-GB" alt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1AC-B70A-409C-BD93-6E79E1890626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Easing Source Code Mining with Visitors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346575" y="1223963"/>
            <a:ext cx="1800225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ASTRoot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346575" y="2528888"/>
            <a:ext cx="1800225" cy="4048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Namespace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4346575" y="3879850"/>
            <a:ext cx="1800225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Declaration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5782" name="AutoShape 6"/>
          <p:cNvCxnSpPr>
            <a:cxnSpLocks noChangeShapeType="1"/>
            <a:stCxn id="75779" idx="2"/>
            <a:endCxn id="75780" idx="0"/>
          </p:cNvCxnSpPr>
          <p:nvPr/>
        </p:nvCxnSpPr>
        <p:spPr bwMode="auto">
          <a:xfrm rot="5400000">
            <a:off x="4795838" y="2078037"/>
            <a:ext cx="901700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3" name="AutoShape 7"/>
          <p:cNvCxnSpPr>
            <a:cxnSpLocks noChangeShapeType="1"/>
            <a:stCxn id="75780" idx="2"/>
            <a:endCxn id="75781" idx="0"/>
          </p:cNvCxnSpPr>
          <p:nvPr/>
        </p:nvCxnSpPr>
        <p:spPr bwMode="auto">
          <a:xfrm rot="5400000">
            <a:off x="4772819" y="3405981"/>
            <a:ext cx="947738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871663" y="505142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Method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4346575" y="5051425"/>
            <a:ext cx="1800225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Variable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6777038" y="5051425"/>
            <a:ext cx="1800225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Type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5787" name="AutoShape 11"/>
          <p:cNvCxnSpPr>
            <a:cxnSpLocks noChangeShapeType="1"/>
            <a:stCxn id="75781" idx="2"/>
            <a:endCxn id="75785" idx="0"/>
          </p:cNvCxnSpPr>
          <p:nvPr/>
        </p:nvCxnSpPr>
        <p:spPr bwMode="auto">
          <a:xfrm rot="5400000">
            <a:off x="4864100" y="4667250"/>
            <a:ext cx="765175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8" name="AutoShape 12"/>
          <p:cNvCxnSpPr>
            <a:cxnSpLocks noChangeShapeType="1"/>
            <a:stCxn id="75781" idx="3"/>
            <a:endCxn id="75786" idx="0"/>
          </p:cNvCxnSpPr>
          <p:nvPr/>
        </p:nvCxnSpPr>
        <p:spPr bwMode="auto">
          <a:xfrm>
            <a:off x="6146800" y="4083050"/>
            <a:ext cx="1530350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9" name="AutoShape 13"/>
          <p:cNvCxnSpPr>
            <a:cxnSpLocks noChangeShapeType="1"/>
            <a:stCxn id="75781" idx="1"/>
            <a:endCxn id="75784" idx="0"/>
          </p:cNvCxnSpPr>
          <p:nvPr/>
        </p:nvCxnSpPr>
        <p:spPr bwMode="auto">
          <a:xfrm rot="10800000" flipV="1">
            <a:off x="2771775" y="4083050"/>
            <a:ext cx="1574800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1871663" y="617537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Statement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4976813" y="6175375"/>
            <a:ext cx="1800225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Expression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5792" name="AutoShape 16"/>
          <p:cNvCxnSpPr>
            <a:cxnSpLocks noChangeShapeType="1"/>
            <a:stCxn id="75784" idx="2"/>
            <a:endCxn id="75790" idx="0"/>
          </p:cNvCxnSpPr>
          <p:nvPr/>
        </p:nvCxnSpPr>
        <p:spPr bwMode="auto">
          <a:xfrm rot="5400000">
            <a:off x="2413794" y="5814219"/>
            <a:ext cx="719137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93" name="AutoShape 17"/>
          <p:cNvCxnSpPr>
            <a:cxnSpLocks noChangeShapeType="1"/>
            <a:stCxn id="75790" idx="3"/>
            <a:endCxn id="75791" idx="1"/>
          </p:cNvCxnSpPr>
          <p:nvPr/>
        </p:nvCxnSpPr>
        <p:spPr bwMode="auto">
          <a:xfrm>
            <a:off x="3673475" y="6376988"/>
            <a:ext cx="1303338" cy="0"/>
          </a:xfrm>
          <a:prstGeom prst="bentConnector3">
            <a:avLst>
              <a:gd name="adj1" fmla="val 50023"/>
            </a:avLst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4351338" y="1223963"/>
            <a:ext cx="1800225" cy="4048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ASTRoot</a:t>
            </a:r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4351338" y="2528888"/>
            <a:ext cx="1800225" cy="4048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Namespace</a:t>
            </a: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4351338" y="3879850"/>
            <a:ext cx="1800225" cy="4048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Declaration</a:t>
            </a: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1871663" y="5051425"/>
            <a:ext cx="1801812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Method</a:t>
            </a: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4351338" y="5051425"/>
            <a:ext cx="1800225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Variable</a:t>
            </a:r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6781800" y="5051425"/>
            <a:ext cx="1800225" cy="4048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Type</a:t>
            </a: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1871663" y="6175375"/>
            <a:ext cx="1801812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Statement</a:t>
            </a: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4981575" y="6175375"/>
            <a:ext cx="1800225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99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499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499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499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499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499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499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499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 bldLvl="0" animBg="1" autoUpdateAnimBg="0"/>
      <p:bldP spid="75794" grpId="1" bldLvl="0" animBg="1" autoUpdateAnimBg="0"/>
      <p:bldP spid="75795" grpId="0" bldLvl="0" animBg="1" autoUpdateAnimBg="0"/>
      <p:bldP spid="75795" grpId="1" bldLvl="0" animBg="1" autoUpdateAnimBg="0"/>
      <p:bldP spid="75796" grpId="0" bldLvl="0" animBg="1" autoUpdateAnimBg="0"/>
      <p:bldP spid="75796" grpId="1" bldLvl="0" animBg="1" autoUpdateAnimBg="0"/>
      <p:bldP spid="75797" grpId="0" bldLvl="0" animBg="1" autoUpdateAnimBg="0"/>
      <p:bldP spid="75797" grpId="1" bldLvl="0" animBg="1" autoUpdateAnimBg="0"/>
      <p:bldP spid="75798" grpId="0" bldLvl="0" animBg="1" autoUpdateAnimBg="0"/>
      <p:bldP spid="75798" grpId="1" bldLvl="0" animBg="1" autoUpdateAnimBg="0"/>
      <p:bldP spid="75799" grpId="0" bldLvl="0" animBg="1" autoUpdateAnimBg="0"/>
      <p:bldP spid="75799" grpId="1" bldLvl="0" animBg="1" autoUpdateAnimBg="0"/>
      <p:bldP spid="75800" grpId="0" bldLvl="0" animBg="1" autoUpdateAnimBg="0"/>
      <p:bldP spid="75800" grpId="1" bldLvl="0" animBg="1" autoUpdateAnimBg="0"/>
      <p:bldP spid="75801" grpId="0" bldLvl="0" animBg="1" autoUpdateAnimBg="0"/>
      <p:bldP spid="75801" grpId="1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C9CE-08F1-408C-B16D-DEACDB9E86DA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>
                <a:solidFill>
                  <a:schemeClr val="tx1"/>
                </a:solidFill>
              </a:rPr>
              <a:t>What do I mean by</a:t>
            </a:r>
            <a:br>
              <a:rPr lang="en-GB" altLang="en-US" sz="3200">
                <a:solidFill>
                  <a:schemeClr val="tx1"/>
                </a:solidFill>
              </a:rPr>
            </a:br>
            <a:r>
              <a:rPr lang="en-GB" altLang="en-US" sz="3200" b="1" i="1">
                <a:solidFill>
                  <a:schemeClr val="tx1"/>
                </a:solidFill>
              </a:rPr>
              <a:t>software repository</a:t>
            </a:r>
            <a:r>
              <a:rPr lang="en-GB" altLang="en-US" sz="320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240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B2ADA-9343-4DF8-95FB-EAE3DB1AAAF0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52400" y="1989138"/>
            <a:ext cx="4194175" cy="13160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16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Declaration 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 {</a:t>
            </a:r>
          </a:p>
          <a:p>
            <a:endParaRPr lang="en-GB" altLang="en-US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altLang="en-US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altLang="en-US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Easing Source Code Mining with Visitors</a:t>
            </a:r>
          </a:p>
        </p:txBody>
      </p:sp>
      <p:cxnSp>
        <p:nvCxnSpPr>
          <p:cNvPr id="77828" name="AutoShape 4"/>
          <p:cNvCxnSpPr>
            <a:cxnSpLocks noChangeShapeType="1"/>
            <a:stCxn id="77839" idx="2"/>
            <a:endCxn id="77840" idx="0"/>
          </p:cNvCxnSpPr>
          <p:nvPr/>
        </p:nvCxnSpPr>
        <p:spPr bwMode="auto">
          <a:xfrm rot="5400000">
            <a:off x="5026820" y="2078831"/>
            <a:ext cx="900112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29" name="AutoShape 5"/>
          <p:cNvCxnSpPr>
            <a:cxnSpLocks noChangeShapeType="1"/>
            <a:stCxn id="77840" idx="2"/>
            <a:endCxn id="77841" idx="0"/>
          </p:cNvCxnSpPr>
          <p:nvPr/>
        </p:nvCxnSpPr>
        <p:spPr bwMode="auto">
          <a:xfrm rot="5400000">
            <a:off x="5003801" y="3406775"/>
            <a:ext cx="946150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097088" y="505142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Method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7002463" y="5051425"/>
            <a:ext cx="1800225" cy="4048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Type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7832" name="AutoShape 8"/>
          <p:cNvCxnSpPr>
            <a:cxnSpLocks noChangeShapeType="1"/>
            <a:stCxn id="77841" idx="2"/>
            <a:endCxn id="77842" idx="0"/>
          </p:cNvCxnSpPr>
          <p:nvPr/>
        </p:nvCxnSpPr>
        <p:spPr bwMode="auto">
          <a:xfrm rot="5400000">
            <a:off x="5094288" y="4667250"/>
            <a:ext cx="765175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3" name="AutoShape 9"/>
          <p:cNvCxnSpPr>
            <a:cxnSpLocks noChangeShapeType="1"/>
            <a:stCxn id="77841" idx="3"/>
            <a:endCxn id="77831" idx="0"/>
          </p:cNvCxnSpPr>
          <p:nvPr/>
        </p:nvCxnSpPr>
        <p:spPr bwMode="auto">
          <a:xfrm>
            <a:off x="6376988" y="4083050"/>
            <a:ext cx="1525587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4" name="AutoShape 10"/>
          <p:cNvCxnSpPr>
            <a:cxnSpLocks noChangeShapeType="1"/>
            <a:endCxn id="77830" idx="0"/>
          </p:cNvCxnSpPr>
          <p:nvPr/>
        </p:nvCxnSpPr>
        <p:spPr bwMode="auto">
          <a:xfrm rot="10800000" flipV="1">
            <a:off x="3043238" y="4083050"/>
            <a:ext cx="1573212" cy="9683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2097088" y="6175375"/>
            <a:ext cx="1801812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Statement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5202238" y="6175375"/>
            <a:ext cx="1800225" cy="403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Expression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77837" name="AutoShape 13"/>
          <p:cNvCxnSpPr>
            <a:cxnSpLocks noChangeShapeType="1"/>
            <a:stCxn id="77830" idx="2"/>
            <a:endCxn id="77835" idx="0"/>
          </p:cNvCxnSpPr>
          <p:nvPr/>
        </p:nvCxnSpPr>
        <p:spPr bwMode="auto">
          <a:xfrm rot="5400000">
            <a:off x="2683669" y="5814219"/>
            <a:ext cx="719137" cy="3175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38" name="AutoShape 14"/>
          <p:cNvCxnSpPr>
            <a:cxnSpLocks noChangeShapeType="1"/>
            <a:stCxn id="77835" idx="3"/>
            <a:endCxn id="77836" idx="1"/>
          </p:cNvCxnSpPr>
          <p:nvPr/>
        </p:nvCxnSpPr>
        <p:spPr bwMode="auto">
          <a:xfrm>
            <a:off x="3898900" y="6376988"/>
            <a:ext cx="1303338" cy="3175"/>
          </a:xfrm>
          <a:prstGeom prst="bentConnector3">
            <a:avLst>
              <a:gd name="adj1" fmla="val 50023"/>
            </a:avLst>
          </a:prstGeom>
          <a:noFill/>
          <a:ln w="28575" cap="flat" cmpd="sng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4576763" y="1223963"/>
            <a:ext cx="1800225" cy="4048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ASTRoot</a:t>
            </a: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4576763" y="2528888"/>
            <a:ext cx="1800225" cy="40481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Namespace</a:t>
            </a: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4576763" y="3879850"/>
            <a:ext cx="1800225" cy="4048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Declaration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4576763" y="5051425"/>
            <a:ext cx="1800225" cy="403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Variable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152400" y="1989138"/>
            <a:ext cx="4194175" cy="13160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GB" altLang="en-US" sz="16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160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Declaration </a:t>
            </a:r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 {</a:t>
            </a:r>
          </a:p>
          <a:p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foreach 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(i: </a:t>
            </a:r>
            <a:r>
              <a:rPr lang="en-GB" altLang="en-US" sz="1600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n.fields[i])</a:t>
            </a:r>
          </a:p>
          <a:p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altLang="en-US" sz="1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(n.fields[i]);</a:t>
            </a:r>
          </a:p>
          <a:p>
            <a:endParaRPr lang="en-GB" altLang="en-US" sz="1600" b="1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152400" y="1989138"/>
            <a:ext cx="4194175" cy="13160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GB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before </a:t>
            </a:r>
            <a:r>
              <a:rPr lang="en-GB" alt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n: </a:t>
            </a:r>
            <a:r>
              <a:rPr lang="en-GB" altLang="en-US" sz="1600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Declaration </a:t>
            </a:r>
            <a:r>
              <a:rPr lang="en-GB" alt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-&gt; {</a:t>
            </a:r>
          </a:p>
          <a:p>
            <a:r>
              <a:rPr lang="en-GB" alt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16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GB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alt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16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alt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en-GB" altLang="en-US" sz="1600" dirty="0" err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alt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GB" altLang="en-US" sz="16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n.fields</a:t>
            </a:r>
            <a:r>
              <a:rPr lang="en-GB" alt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altLang="en-US" sz="16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alt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])</a:t>
            </a:r>
          </a:p>
          <a:p>
            <a:r>
              <a:rPr lang="en-GB" alt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altLang="en-US" sz="16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visit</a:t>
            </a:r>
            <a:r>
              <a:rPr lang="en-GB" alt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16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n.fields</a:t>
            </a:r>
            <a:r>
              <a:rPr lang="en-GB" alt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altLang="en-US" sz="16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alt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]);</a:t>
            </a:r>
          </a:p>
          <a:p>
            <a:r>
              <a:rPr lang="en-GB" alt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stop</a:t>
            </a:r>
            <a:r>
              <a:rPr lang="en-GB" alt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  <a:br>
              <a:rPr lang="en-GB" alt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alt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ldLvl="0" animBg="1" autoUpdateAnimBg="0"/>
      <p:bldP spid="77826" grpId="1" bldLvl="0" animBg="1" autoUpdateAnimBg="0"/>
      <p:bldP spid="77843" grpId="0" bldLvl="0" animBg="1" autoUpdateAnimBg="0"/>
      <p:bldP spid="77843" grpId="1" bldLvl="0" animBg="1" autoUpdateAnimBg="0"/>
      <p:bldP spid="77844" grpId="0" bldLvl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0350"/>
            <a:ext cx="9144000" cy="806450"/>
          </a:xfrm>
          <a:ln/>
        </p:spPr>
        <p:txBody>
          <a:bodyPr/>
          <a:lstStyle/>
          <a:p>
            <a:r>
              <a:rPr lang="en-GB" altLang="en-US" sz="2800" dirty="0" smtClean="0"/>
              <a:t>Let’s revisit the </a:t>
            </a:r>
            <a:r>
              <a:rPr lang="en-GB" altLang="en-US" sz="2800" i="1" dirty="0" smtClean="0"/>
              <a:t>assert use</a:t>
            </a:r>
            <a:r>
              <a:rPr lang="en-GB" altLang="en-US" sz="2800" dirty="0" smtClean="0"/>
              <a:t> example.</a:t>
            </a:r>
            <a:endParaRPr lang="en-GB" altLang="en-US" sz="32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F9D-4C60-4995-9791-934992A90253}" type="slidenum">
              <a:rPr lang="en-GB" altLang="en-US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9864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ASSERTS: 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b="1" dirty="0">
                <a:latin typeface="Courier New"/>
                <a:cs typeface="Courier New"/>
              </a:rPr>
              <a:t>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314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ASSERTS: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b="1" dirty="0">
                <a:latin typeface="Courier New"/>
                <a:cs typeface="Courier New"/>
              </a:rPr>
              <a:t>(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b="1" dirty="0">
                <a:latin typeface="Courier New"/>
                <a:cs typeface="Courier New"/>
              </a:rPr>
              <a:t>,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b="1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 smtClean="0">
                <a:latin typeface="Courier New"/>
                <a:cs typeface="Courier New"/>
              </a:rPr>
              <a:t>}</a:t>
            </a:r>
            <a:r>
              <a:rPr lang="en-GB" altLang="en-US" sz="2000" b="1" dirty="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655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ASSERTS: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dirty="0">
                <a:latin typeface="Courier New"/>
                <a:cs typeface="Courier New"/>
              </a:rPr>
              <a:t>(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dirty="0">
                <a:latin typeface="Courier New"/>
                <a:cs typeface="Courier New"/>
              </a:rPr>
              <a:t>, </a:t>
            </a:r>
            <a:r>
              <a:rPr lang="en-GB" altLang="en-US" sz="20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2000" b="1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 smtClean="0">
                <a:latin typeface="Courier New"/>
                <a:cs typeface="Courier New"/>
              </a:rPr>
              <a:t>}</a:t>
            </a:r>
            <a:r>
              <a:rPr lang="en-GB" altLang="en-US" sz="2000" dirty="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4750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ASSERTS: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dirty="0">
                <a:latin typeface="Courier New"/>
                <a:cs typeface="Courier New"/>
              </a:rPr>
              <a:t>(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dirty="0">
                <a:latin typeface="Courier New"/>
                <a:cs typeface="Courier New"/>
              </a:rPr>
              <a:t>, </a:t>
            </a:r>
            <a:r>
              <a:rPr lang="en-GB" altLang="en-US" sz="20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2000" b="1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2000" b="1" dirty="0">
                <a:latin typeface="Courier New"/>
                <a:cs typeface="Courier New"/>
              </a:rPr>
              <a:t> (</a:t>
            </a:r>
            <a:r>
              <a:rPr lang="en-GB" altLang="en-US" sz="2000" b="1" dirty="0" err="1">
                <a:latin typeface="Courier New"/>
                <a:cs typeface="Courier New"/>
              </a:rPr>
              <a:t>node.kind</a:t>
            </a:r>
            <a:r>
              <a:rPr lang="en-GB" altLang="en-US" sz="2000" b="1" dirty="0">
                <a:latin typeface="Courier New"/>
                <a:cs typeface="Courier New"/>
              </a:rPr>
              <a:t> ==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2000" b="1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 smtClean="0">
                <a:latin typeface="Courier New"/>
                <a:cs typeface="Courier New"/>
              </a:rPr>
              <a:t>}</a:t>
            </a:r>
            <a:r>
              <a:rPr lang="en-GB" altLang="en-US" sz="2000" dirty="0"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828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ASSERTS: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dirty="0">
                <a:latin typeface="Courier New"/>
                <a:cs typeface="Courier New"/>
              </a:rPr>
              <a:t>(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dirty="0">
                <a:latin typeface="Courier New"/>
                <a:cs typeface="Courier New"/>
              </a:rPr>
              <a:t>, </a:t>
            </a:r>
            <a:r>
              <a:rPr lang="en-GB" altLang="en-US" sz="20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2000" b="1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2000" b="1" dirty="0">
                <a:latin typeface="Courier New"/>
                <a:cs typeface="Courier New"/>
              </a:rPr>
              <a:t> (</a:t>
            </a:r>
            <a:r>
              <a:rPr lang="en-GB" altLang="en-US" sz="2000" b="1" dirty="0" err="1">
                <a:latin typeface="Courier New"/>
                <a:cs typeface="Courier New"/>
              </a:rPr>
              <a:t>node.kind</a:t>
            </a:r>
            <a:r>
              <a:rPr lang="en-GB" altLang="en-US" sz="2000" b="1" dirty="0">
                <a:latin typeface="Courier New"/>
                <a:cs typeface="Courier New"/>
              </a:rPr>
              <a:t> ==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2000" b="1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7856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BBA7-26A4-4700-9B6F-0F6E0D3100C0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altLang="en-US" dirty="0"/>
              <a:t>Finding use of assert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9" y="1493871"/>
            <a:ext cx="8617726" cy="4453886"/>
          </a:xfrm>
          <a:solidFill>
            <a:schemeClr val="bg1"/>
          </a:solidFill>
          <a:ln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lIns="90170" tIns="46990" rIns="90170" bIns="46990"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ASSERTS: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2000" dirty="0">
                <a:latin typeface="Courier New"/>
                <a:cs typeface="Courier New"/>
              </a:rPr>
              <a:t>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dirty="0">
                <a:latin typeface="Courier New"/>
                <a:cs typeface="Courier New"/>
              </a:rPr>
              <a:t>(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2000" dirty="0">
                <a:latin typeface="Courier New"/>
                <a:cs typeface="Courier New"/>
              </a:rPr>
              <a:t>, </a:t>
            </a:r>
            <a:r>
              <a:rPr lang="en-GB" altLang="en-US" sz="20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20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b="1" dirty="0">
                <a:latin typeface="Courier New"/>
                <a:cs typeface="Courier New"/>
              </a:rPr>
              <a:t> node: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CodeRepository</a:t>
            </a:r>
            <a:r>
              <a:rPr lang="en-GB" altLang="en-US" sz="2000" b="1" dirty="0">
                <a:solidFill>
                  <a:srgbClr val="800080"/>
                </a:solidFill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latin typeface="Courier New"/>
                <a:cs typeface="Courier New"/>
              </a:rPr>
              <a:t>-&gt;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snapshot := </a:t>
            </a:r>
            <a:r>
              <a:rPr lang="en-GB" altLang="en-US" sz="2000" b="1" dirty="0" err="1">
                <a:solidFill>
                  <a:srgbClr val="990000"/>
                </a:solidFill>
                <a:latin typeface="Courier New"/>
                <a:cs typeface="Courier New"/>
              </a:rPr>
              <a:t>getsnapshot</a:t>
            </a:r>
            <a:r>
              <a:rPr lang="en-GB" altLang="en-US" sz="2000" b="1" dirty="0">
                <a:latin typeface="Courier New"/>
                <a:cs typeface="Courier New"/>
              </a:rPr>
              <a:t>(node, </a:t>
            </a:r>
            <a:r>
              <a:rPr lang="en-GB" altLang="en-US" sz="2000" b="1" dirty="0">
                <a:solidFill>
                  <a:srgbClr val="006600"/>
                </a:solidFill>
                <a:latin typeface="Courier New"/>
                <a:cs typeface="Courier New"/>
              </a:rPr>
              <a:t>"SOURCE_JAVA_JLS"</a:t>
            </a:r>
            <a:r>
              <a:rPr lang="en-GB" altLang="en-US" sz="2000" b="1" dirty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 err="1">
                <a:solidFill>
                  <a:srgbClr val="0000FF"/>
                </a:solidFill>
                <a:latin typeface="Courier New"/>
                <a:cs typeface="Courier New"/>
              </a:rPr>
              <a:t>foreach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GB" altLang="en-US" sz="2000" b="1" dirty="0">
                <a:latin typeface="Courier New"/>
                <a:cs typeface="Courier New"/>
              </a:rPr>
              <a:t>(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: </a:t>
            </a:r>
            <a:r>
              <a:rPr lang="en-GB" altLang="en-US" sz="20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2000" b="1" dirty="0">
                <a:latin typeface="Courier New"/>
                <a:cs typeface="Courier New"/>
              </a:rPr>
              <a:t>; </a:t>
            </a:r>
            <a:r>
              <a:rPr lang="en-GB" altLang="en-US" sz="2000" b="1" dirty="0" err="1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lang="en-GB" altLang="en-US" sz="2000" b="1" dirty="0">
                <a:latin typeface="Courier New"/>
                <a:cs typeface="Courier New"/>
              </a:rPr>
              <a:t>(snapshot[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]))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	</a:t>
            </a:r>
            <a:r>
              <a:rPr lang="en-GB" altLang="en-US" sz="2000" b="1" dirty="0">
                <a:solidFill>
                  <a:srgbClr val="990000"/>
                </a:solidFill>
                <a:latin typeface="Courier New"/>
                <a:cs typeface="Courier New"/>
              </a:rPr>
              <a:t>visit</a:t>
            </a:r>
            <a:r>
              <a:rPr lang="en-GB" altLang="en-US" sz="2000" b="1" dirty="0">
                <a:latin typeface="Courier New"/>
                <a:cs typeface="Courier New"/>
              </a:rPr>
              <a:t>(snapshot[</a:t>
            </a:r>
            <a:r>
              <a:rPr lang="en-GB" altLang="en-US" sz="2000" b="1" dirty="0" err="1">
                <a:latin typeface="Courier New"/>
                <a:cs typeface="Courier New"/>
              </a:rPr>
              <a:t>i</a:t>
            </a:r>
            <a:r>
              <a:rPr lang="en-GB" altLang="en-US" sz="2000" b="1" dirty="0">
                <a:latin typeface="Courier New"/>
                <a:cs typeface="Courier New"/>
              </a:rPr>
              <a:t>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	</a:t>
            </a:r>
            <a:r>
              <a:rPr lang="en-GB" alt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stop</a:t>
            </a:r>
            <a:r>
              <a:rPr lang="en-GB" altLang="en-US" sz="20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b="1" dirty="0">
                <a:latin typeface="Courier New"/>
                <a:cs typeface="Courier New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	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2000" dirty="0">
                <a:latin typeface="Courier New"/>
                <a:cs typeface="Courier New"/>
              </a:rPr>
              <a:t> node: </a:t>
            </a:r>
            <a:r>
              <a:rPr lang="en-GB" altLang="en-US" sz="2000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2000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		</a:t>
            </a:r>
            <a:r>
              <a:rPr lang="en-GB" altLang="en-US" sz="2000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2000" dirty="0">
                <a:latin typeface="Courier New"/>
                <a:cs typeface="Courier New"/>
              </a:rPr>
              <a:t> (</a:t>
            </a:r>
            <a:r>
              <a:rPr lang="en-GB" altLang="en-US" sz="2000" dirty="0" err="1">
                <a:latin typeface="Courier New"/>
                <a:cs typeface="Courier New"/>
              </a:rPr>
              <a:t>node.kind</a:t>
            </a:r>
            <a:r>
              <a:rPr lang="en-GB" altLang="en-US" sz="2000" dirty="0">
                <a:latin typeface="Courier New"/>
                <a:cs typeface="Courier New"/>
              </a:rPr>
              <a:t> == </a:t>
            </a:r>
            <a:r>
              <a:rPr lang="en-GB" altLang="en-US" sz="2000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2000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dirty="0">
                <a:latin typeface="Courier New"/>
                <a:cs typeface="Courier New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4253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0350"/>
            <a:ext cx="9144000" cy="806450"/>
          </a:xfrm>
          <a:ln/>
        </p:spPr>
        <p:txBody>
          <a:bodyPr/>
          <a:lstStyle/>
          <a:p>
            <a:r>
              <a:rPr lang="en-GB" altLang="en-US" sz="3200" dirty="0" smtClean="0"/>
              <a:t>Let’s see that query in action!</a:t>
            </a:r>
            <a:endParaRPr lang="en-GB" altLang="en-US" sz="32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F9D-4C60-4995-9791-934992A90253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8306" y="4104045"/>
            <a:ext cx="91440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buSzTx/>
              <a:buFontTx/>
            </a:pPr>
            <a:r>
              <a:rPr lang="en-GB" altLang="en-US" sz="3200" kern="0" dirty="0" smtClean="0"/>
              <a:t>Username:	ase17</a:t>
            </a:r>
            <a:br>
              <a:rPr lang="en-GB" altLang="en-US" sz="3200" kern="0" dirty="0" smtClean="0"/>
            </a:br>
            <a:r>
              <a:rPr lang="en-GB" altLang="en-US" sz="3200" kern="0" dirty="0" smtClean="0"/>
              <a:t>Password:	tutorial</a:t>
            </a:r>
            <a:endParaRPr lang="en-GB" alt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78877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2A928-0F91-4954-882E-805ABD130E88}" type="slidenum">
              <a:rPr lang="en-GB" altLang="en-US" smtClean="0">
                <a:latin typeface="Arial" charset="0"/>
              </a:rPr>
              <a:pPr>
                <a:defRPr/>
              </a:pPr>
              <a:t>39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5888" y="98778"/>
            <a:ext cx="2025650" cy="38703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39713" y="906815"/>
            <a:ext cx="1776412" cy="4222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39713" y="1395765"/>
            <a:ext cx="1776412" cy="4222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39713" y="1891065"/>
            <a:ext cx="1776412" cy="4222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3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39713" y="3413478"/>
            <a:ext cx="1776412" cy="4222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004888" y="2380015"/>
            <a:ext cx="246062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77850" y="143228"/>
            <a:ext cx="110013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tx1"/>
                </a:solidFill>
              </a:rPr>
              <a:t>Dataset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/>
        </p:nvSpPr>
        <p:spPr bwMode="auto">
          <a:xfrm>
            <a:off x="2501900" y="908403"/>
            <a:ext cx="1754188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/>
        </p:nvSpPr>
        <p:spPr bwMode="auto">
          <a:xfrm>
            <a:off x="2490788" y="1403703"/>
            <a:ext cx="1755775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/>
        </p:nvSpPr>
        <p:spPr bwMode="auto">
          <a:xfrm>
            <a:off x="2481263" y="1899003"/>
            <a:ext cx="1754187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17423" name="Rectangle 15"/>
          <p:cNvSpPr>
            <a:spLocks noGrp="1" noChangeArrowheads="1"/>
          </p:cNvSpPr>
          <p:nvPr/>
        </p:nvSpPr>
        <p:spPr bwMode="auto">
          <a:xfrm>
            <a:off x="2457450" y="3429353"/>
            <a:ext cx="1754188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221038" y="2394303"/>
            <a:ext cx="247650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25" name="Rectangle 17"/>
          <p:cNvSpPr>
            <a:spLocks noGrp="1" noChangeArrowheads="1"/>
          </p:cNvSpPr>
          <p:nvPr/>
        </p:nvSpPr>
        <p:spPr bwMode="auto">
          <a:xfrm>
            <a:off x="5473700" y="1825978"/>
            <a:ext cx="1125538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 dirty="0"/>
              <a:t>Assert</a:t>
            </a:r>
          </a:p>
        </p:txBody>
      </p:sp>
      <p:cxnSp>
        <p:nvCxnSpPr>
          <p:cNvPr id="17426" name="AutoShape 18"/>
          <p:cNvCxnSpPr>
            <a:cxnSpLocks noChangeShapeType="1"/>
            <a:stCxn id="17414" idx="3"/>
            <a:endCxn id="17420" idx="1"/>
          </p:cNvCxnSpPr>
          <p:nvPr/>
        </p:nvCxnSpPr>
        <p:spPr bwMode="auto">
          <a:xfrm flipV="1">
            <a:off x="2016125" y="1065565"/>
            <a:ext cx="485775" cy="6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7" name="AutoShape 19"/>
          <p:cNvCxnSpPr>
            <a:cxnSpLocks noChangeShapeType="1"/>
            <a:stCxn id="17415" idx="3"/>
            <a:endCxn id="17421" idx="1"/>
          </p:cNvCxnSpPr>
          <p:nvPr/>
        </p:nvCxnSpPr>
        <p:spPr bwMode="auto">
          <a:xfrm flipV="1">
            <a:off x="2016125" y="1560865"/>
            <a:ext cx="474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8" name="AutoShape 20"/>
          <p:cNvCxnSpPr>
            <a:cxnSpLocks noChangeShapeType="1"/>
            <a:stCxn id="17416" idx="3"/>
            <a:endCxn id="17422" idx="1"/>
          </p:cNvCxnSpPr>
          <p:nvPr/>
        </p:nvCxnSpPr>
        <p:spPr bwMode="auto">
          <a:xfrm flipV="1">
            <a:off x="2016125" y="2056165"/>
            <a:ext cx="4651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9" name="AutoShape 21"/>
          <p:cNvCxnSpPr>
            <a:cxnSpLocks noChangeShapeType="1"/>
            <a:stCxn id="17417" idx="3"/>
            <a:endCxn id="17423" idx="1"/>
          </p:cNvCxnSpPr>
          <p:nvPr/>
        </p:nvCxnSpPr>
        <p:spPr bwMode="auto">
          <a:xfrm>
            <a:off x="2016125" y="3580165"/>
            <a:ext cx="441325" cy="6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6958013" y="857603"/>
            <a:ext cx="2068512" cy="233997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Assert </a:t>
            </a:r>
            <a:r>
              <a:rPr lang="en-GB" altLang="en-US" sz="1400" dirty="0">
                <a:solidFill>
                  <a:schemeClr val="tx1"/>
                </a:solidFill>
              </a:rPr>
              <a:t>= </a:t>
            </a:r>
            <a:r>
              <a:rPr lang="en-GB" altLang="en-US" sz="1400" dirty="0" smtClean="0">
                <a:solidFill>
                  <a:schemeClr val="tx1"/>
                </a:solidFill>
              </a:rPr>
              <a:t>538372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507288" y="862365"/>
            <a:ext cx="10144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tx1"/>
                </a:solidFill>
              </a:rPr>
              <a:t>Output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17432" name="AutoShape 24"/>
          <p:cNvCxnSpPr>
            <a:cxnSpLocks noChangeShapeType="1"/>
            <a:stCxn id="17420" idx="3"/>
            <a:endCxn id="17425" idx="1"/>
          </p:cNvCxnSpPr>
          <p:nvPr/>
        </p:nvCxnSpPr>
        <p:spPr bwMode="auto">
          <a:xfrm>
            <a:off x="4256088" y="1110015"/>
            <a:ext cx="1217612" cy="917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3" name="AutoShape 25"/>
          <p:cNvCxnSpPr>
            <a:cxnSpLocks noChangeShapeType="1"/>
            <a:stCxn id="17421" idx="3"/>
            <a:endCxn id="17425" idx="1"/>
          </p:cNvCxnSpPr>
          <p:nvPr/>
        </p:nvCxnSpPr>
        <p:spPr bwMode="auto">
          <a:xfrm>
            <a:off x="4246563" y="1605315"/>
            <a:ext cx="1227137" cy="4222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4" name="AutoShape 26"/>
          <p:cNvCxnSpPr>
            <a:cxnSpLocks noChangeShapeType="1"/>
            <a:stCxn id="17422" idx="3"/>
            <a:endCxn id="17425" idx="1"/>
          </p:cNvCxnSpPr>
          <p:nvPr/>
        </p:nvCxnSpPr>
        <p:spPr bwMode="auto">
          <a:xfrm flipV="1">
            <a:off x="4235450" y="2027590"/>
            <a:ext cx="1238250" cy="73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5" name="AutoShape 27"/>
          <p:cNvCxnSpPr>
            <a:cxnSpLocks noChangeShapeType="1"/>
            <a:stCxn id="17423" idx="3"/>
            <a:endCxn id="17425" idx="1"/>
          </p:cNvCxnSpPr>
          <p:nvPr/>
        </p:nvCxnSpPr>
        <p:spPr bwMode="auto">
          <a:xfrm flipV="1">
            <a:off x="4211638" y="2027590"/>
            <a:ext cx="1262062" cy="1603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6" name="AutoShape 28"/>
          <p:cNvCxnSpPr>
            <a:cxnSpLocks noChangeShapeType="1"/>
            <a:stCxn id="17425" idx="3"/>
            <a:endCxn id="17430" idx="1"/>
          </p:cNvCxnSpPr>
          <p:nvPr/>
        </p:nvCxnSpPr>
        <p:spPr bwMode="auto">
          <a:xfrm>
            <a:off x="6599238" y="2027590"/>
            <a:ext cx="3587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4437063" y="908403"/>
            <a:ext cx="11526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Assert </a:t>
            </a:r>
            <a:r>
              <a:rPr lang="en-GB" altLang="en-US" sz="1400" dirty="0">
                <a:solidFill>
                  <a:schemeClr val="tx1"/>
                </a:solidFill>
              </a:rPr>
              <a:t>&lt;&lt; 1;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516563" y="2303815"/>
            <a:ext cx="2845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572000" y="1089378"/>
            <a:ext cx="11526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Assert </a:t>
            </a:r>
            <a:r>
              <a:rPr lang="en-GB" altLang="en-US" sz="1400" dirty="0">
                <a:solidFill>
                  <a:schemeClr val="tx1"/>
                </a:solidFill>
              </a:rPr>
              <a:t>&lt;&lt; 1;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5518150" y="2303815"/>
            <a:ext cx="284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5518150" y="2303815"/>
            <a:ext cx="2845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  <a:p>
            <a:r>
              <a:rPr lang="en-GB" altLang="en-US" sz="1400" dirty="0" smtClean="0">
                <a:solidFill>
                  <a:schemeClr val="tx1"/>
                </a:solidFill>
              </a:rPr>
              <a:t>1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3927475" y="152753"/>
            <a:ext cx="14541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tx1"/>
                </a:solidFill>
              </a:rPr>
              <a:t>Processes</a:t>
            </a:r>
          </a:p>
        </p:txBody>
      </p:sp>
      <p:sp>
        <p:nvSpPr>
          <p:cNvPr id="37" name="Rectangle 30"/>
          <p:cNvSpPr>
            <a:spLocks noGrp="1" noChangeArrowheads="1"/>
          </p:cNvSpPr>
          <p:nvPr/>
        </p:nvSpPr>
        <p:spPr bwMode="auto">
          <a:xfrm>
            <a:off x="1736811" y="4149048"/>
            <a:ext cx="5671966" cy="26535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b="1" dirty="0">
                <a:latin typeface="Courier New"/>
                <a:cs typeface="Courier New"/>
              </a:rPr>
              <a:t>ASSERTS: </a:t>
            </a:r>
            <a:r>
              <a:rPr lang="en-GB" altLang="en-US" sz="1200" b="1" dirty="0">
                <a:solidFill>
                  <a:srgbClr val="0000FF"/>
                </a:solidFill>
                <a:latin typeface="Courier New"/>
                <a:cs typeface="Courier New"/>
              </a:rPr>
              <a:t>output</a:t>
            </a:r>
            <a:r>
              <a:rPr lang="en-GB" altLang="en-US" sz="1200" b="1" dirty="0">
                <a:latin typeface="Courier New"/>
                <a:cs typeface="Courier New"/>
              </a:rPr>
              <a:t> </a:t>
            </a:r>
            <a:r>
              <a:rPr lang="en-GB" altLang="en-US" sz="1200" b="1" dirty="0">
                <a:solidFill>
                  <a:srgbClr val="990000"/>
                </a:solidFill>
                <a:latin typeface="Courier New"/>
                <a:cs typeface="Courier New"/>
              </a:rPr>
              <a:t>sum</a:t>
            </a:r>
            <a:r>
              <a:rPr lang="en-GB" altLang="en-US" sz="1200" b="1" dirty="0">
                <a:latin typeface="Courier New"/>
                <a:cs typeface="Courier New"/>
              </a:rPr>
              <a:t> </a:t>
            </a:r>
            <a:r>
              <a:rPr lang="en-GB" altLang="en-US" sz="1200" b="1" dirty="0">
                <a:solidFill>
                  <a:srgbClr val="0000FF"/>
                </a:solidFill>
                <a:latin typeface="Courier New"/>
                <a:cs typeface="Courier New"/>
              </a:rPr>
              <a:t>of</a:t>
            </a:r>
            <a:r>
              <a:rPr lang="en-GB" altLang="en-US" sz="1200" b="1" dirty="0">
                <a:latin typeface="Courier New"/>
                <a:cs typeface="Courier New"/>
              </a:rPr>
              <a:t> </a:t>
            </a:r>
            <a:r>
              <a:rPr lang="en-GB" altLang="en-US" sz="1200" b="1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200" b="1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1200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visit</a:t>
            </a:r>
            <a:r>
              <a:rPr lang="en-GB" altLang="en-US" sz="1200" dirty="0">
                <a:latin typeface="Courier New"/>
                <a:cs typeface="Courier New"/>
              </a:rPr>
              <a:t>(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input</a:t>
            </a:r>
            <a:r>
              <a:rPr lang="en-GB" altLang="en-US" sz="1200" dirty="0">
                <a:latin typeface="Courier New"/>
                <a:cs typeface="Courier New"/>
              </a:rPr>
              <a:t>, </a:t>
            </a:r>
            <a:r>
              <a:rPr lang="en-GB" altLang="en-US" sz="1200" dirty="0">
                <a:solidFill>
                  <a:srgbClr val="800080"/>
                </a:solidFill>
                <a:latin typeface="Courier New"/>
                <a:cs typeface="Courier New"/>
              </a:rPr>
              <a:t>visitor</a:t>
            </a:r>
            <a:r>
              <a:rPr lang="en-GB" altLang="en-US" sz="1200" dirty="0">
                <a:latin typeface="Courier New"/>
                <a:cs typeface="Courier New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200" dirty="0">
                <a:latin typeface="Courier New"/>
                <a:cs typeface="Courier New"/>
              </a:rPr>
              <a:t> node: </a:t>
            </a:r>
            <a:r>
              <a:rPr lang="en-GB" altLang="en-US" sz="1200" dirty="0" err="1">
                <a:solidFill>
                  <a:srgbClr val="800080"/>
                </a:solidFill>
                <a:latin typeface="Courier New"/>
                <a:cs typeface="Courier New"/>
              </a:rPr>
              <a:t>CodeRepository</a:t>
            </a:r>
            <a:r>
              <a:rPr lang="en-GB" altLang="en-US" sz="1200" dirty="0">
                <a:solidFill>
                  <a:srgbClr val="800080"/>
                </a:solidFill>
                <a:latin typeface="Courier New"/>
                <a:cs typeface="Courier New"/>
              </a:rPr>
              <a:t> </a:t>
            </a:r>
            <a:r>
              <a:rPr lang="en-GB" altLang="en-US" sz="1200" dirty="0">
                <a:latin typeface="Courier New"/>
                <a:cs typeface="Courier New"/>
              </a:rPr>
              <a:t>-&gt;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	snapshot := </a:t>
            </a:r>
            <a:r>
              <a:rPr lang="en-GB" altLang="en-US" sz="1200" dirty="0" err="1">
                <a:solidFill>
                  <a:srgbClr val="990000"/>
                </a:solidFill>
                <a:latin typeface="Courier New"/>
                <a:cs typeface="Courier New"/>
              </a:rPr>
              <a:t>getsnapshot</a:t>
            </a:r>
            <a:r>
              <a:rPr lang="en-GB" altLang="en-US" sz="1200" dirty="0">
                <a:latin typeface="Courier New"/>
                <a:cs typeface="Courier New"/>
              </a:rPr>
              <a:t>(node, </a:t>
            </a:r>
            <a:r>
              <a:rPr lang="en-GB" altLang="en-US" sz="1200" dirty="0">
                <a:solidFill>
                  <a:srgbClr val="006600"/>
                </a:solidFill>
                <a:latin typeface="Courier New"/>
                <a:cs typeface="Courier New"/>
              </a:rPr>
              <a:t>"SOURCE_JAVA_JLS"</a:t>
            </a:r>
            <a:r>
              <a:rPr lang="en-GB" altLang="en-US" sz="1200" dirty="0">
                <a:latin typeface="Courier New"/>
                <a:cs typeface="Courier New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	</a:t>
            </a:r>
            <a:r>
              <a:rPr lang="en-GB" altLang="en-US" sz="1200" dirty="0" err="1">
                <a:solidFill>
                  <a:srgbClr val="0000FF"/>
                </a:solidFill>
                <a:latin typeface="Courier New"/>
                <a:cs typeface="Courier New"/>
              </a:rPr>
              <a:t>foreach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GB" altLang="en-US" sz="1200" dirty="0">
                <a:latin typeface="Courier New"/>
                <a:cs typeface="Courier New"/>
              </a:rPr>
              <a:t>(</a:t>
            </a:r>
            <a:r>
              <a:rPr lang="en-GB" altLang="en-US" sz="1200" dirty="0" err="1">
                <a:latin typeface="Courier New"/>
                <a:cs typeface="Courier New"/>
              </a:rPr>
              <a:t>i</a:t>
            </a:r>
            <a:r>
              <a:rPr lang="en-GB" altLang="en-US" sz="1200" dirty="0">
                <a:latin typeface="Courier New"/>
                <a:cs typeface="Courier New"/>
              </a:rPr>
              <a:t>: </a:t>
            </a:r>
            <a:r>
              <a:rPr lang="en-GB" altLang="en-US" sz="1200" dirty="0" err="1">
                <a:solidFill>
                  <a:srgbClr val="800080"/>
                </a:solidFill>
                <a:latin typeface="Courier New"/>
                <a:cs typeface="Courier New"/>
              </a:rPr>
              <a:t>int</a:t>
            </a:r>
            <a:r>
              <a:rPr lang="en-GB" altLang="en-US" sz="1200" dirty="0">
                <a:latin typeface="Courier New"/>
                <a:cs typeface="Courier New"/>
              </a:rPr>
              <a:t>; </a:t>
            </a:r>
            <a:r>
              <a:rPr lang="en-GB" altLang="en-US" sz="1200" dirty="0" err="1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lang="en-GB" altLang="en-US" sz="1200" dirty="0">
                <a:latin typeface="Courier New"/>
                <a:cs typeface="Courier New"/>
              </a:rPr>
              <a:t>(snapshot[</a:t>
            </a:r>
            <a:r>
              <a:rPr lang="en-GB" altLang="en-US" sz="1200" dirty="0" err="1">
                <a:latin typeface="Courier New"/>
                <a:cs typeface="Courier New"/>
              </a:rPr>
              <a:t>i</a:t>
            </a:r>
            <a:r>
              <a:rPr lang="en-GB" altLang="en-US" sz="1200" dirty="0">
                <a:latin typeface="Courier New"/>
                <a:cs typeface="Courier New"/>
              </a:rPr>
              <a:t>]))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		</a:t>
            </a:r>
            <a:r>
              <a:rPr lang="en-GB" altLang="en-US" sz="1200" dirty="0">
                <a:solidFill>
                  <a:srgbClr val="990000"/>
                </a:solidFill>
                <a:latin typeface="Courier New"/>
                <a:cs typeface="Courier New"/>
              </a:rPr>
              <a:t>visit</a:t>
            </a:r>
            <a:r>
              <a:rPr lang="en-GB" altLang="en-US" sz="1200" dirty="0">
                <a:latin typeface="Courier New"/>
                <a:cs typeface="Courier New"/>
              </a:rPr>
              <a:t>(snapshot[</a:t>
            </a:r>
            <a:r>
              <a:rPr lang="en-GB" altLang="en-US" sz="1200" dirty="0" err="1">
                <a:latin typeface="Courier New"/>
                <a:cs typeface="Courier New"/>
              </a:rPr>
              <a:t>i</a:t>
            </a:r>
            <a:r>
              <a:rPr lang="en-GB" altLang="en-US" sz="1200" dirty="0">
                <a:latin typeface="Courier New"/>
                <a:cs typeface="Courier New"/>
              </a:rPr>
              <a:t>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	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stop</a:t>
            </a:r>
            <a:r>
              <a:rPr lang="en-GB" altLang="en-US" sz="1200" dirty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before</a:t>
            </a:r>
            <a:r>
              <a:rPr lang="en-GB" altLang="en-US" sz="1200" dirty="0">
                <a:latin typeface="Courier New"/>
                <a:cs typeface="Courier New"/>
              </a:rPr>
              <a:t> node: </a:t>
            </a:r>
            <a:r>
              <a:rPr lang="en-GB" altLang="en-US" sz="1200" dirty="0">
                <a:solidFill>
                  <a:srgbClr val="800080"/>
                </a:solidFill>
                <a:latin typeface="Courier New"/>
                <a:cs typeface="Courier New"/>
              </a:rPr>
              <a:t>Statement</a:t>
            </a:r>
            <a:r>
              <a:rPr lang="en-GB" altLang="en-US" sz="1200" dirty="0">
                <a:latin typeface="Courier New"/>
                <a:cs typeface="Courier New"/>
              </a:rPr>
              <a:t> -&gt;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		</a:t>
            </a:r>
            <a:r>
              <a:rPr lang="en-GB" altLang="en-US" sz="1200" dirty="0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lang="en-GB" altLang="en-US" sz="1200" dirty="0">
                <a:latin typeface="Courier New"/>
                <a:cs typeface="Courier New"/>
              </a:rPr>
              <a:t> (</a:t>
            </a:r>
            <a:r>
              <a:rPr lang="en-GB" altLang="en-US" sz="1200" dirty="0" err="1">
                <a:latin typeface="Courier New"/>
                <a:cs typeface="Courier New"/>
              </a:rPr>
              <a:t>node.kind</a:t>
            </a:r>
            <a:r>
              <a:rPr lang="en-GB" altLang="en-US" sz="1200" dirty="0">
                <a:latin typeface="Courier New"/>
                <a:cs typeface="Courier New"/>
              </a:rPr>
              <a:t> == </a:t>
            </a:r>
            <a:r>
              <a:rPr lang="en-GB" altLang="en-US" sz="1200" dirty="0" err="1">
                <a:solidFill>
                  <a:srgbClr val="800080"/>
                </a:solidFill>
                <a:latin typeface="Courier New"/>
                <a:cs typeface="Courier New"/>
              </a:rPr>
              <a:t>StatementKind.ASSERT</a:t>
            </a:r>
            <a:r>
              <a:rPr lang="en-GB" altLang="en-US" sz="1200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b="1" dirty="0">
                <a:latin typeface="Courier New"/>
                <a:cs typeface="Courier New"/>
              </a:rPr>
              <a:t>			ASSERTS &lt;&lt; 1;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200" dirty="0">
                <a:latin typeface="Courier New"/>
                <a:cs typeface="Courier New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97963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1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1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bldLvl="0" animBg="1" autoUpdateAnimBg="0"/>
      <p:bldP spid="17415" grpId="0" bldLvl="0" animBg="1" autoUpdateAnimBg="0"/>
      <p:bldP spid="17416" grpId="0" bldLvl="0" animBg="1" autoUpdateAnimBg="0"/>
      <p:bldP spid="17417" grpId="0" bldLvl="0" animBg="1" autoUpdateAnimBg="0"/>
      <p:bldP spid="17418" grpId="0" bldLvl="0" autoUpdateAnimBg="0"/>
      <p:bldP spid="17419" grpId="0" bldLvl="0" autoUpdateAnimBg="0"/>
      <p:bldP spid="17420" grpId="0" bldLvl="0" animBg="1" autoUpdateAnimBg="0"/>
      <p:bldP spid="17421" grpId="0" bldLvl="0" animBg="1" autoUpdateAnimBg="0"/>
      <p:bldP spid="17422" grpId="0" bldLvl="0" animBg="1" autoUpdateAnimBg="0"/>
      <p:bldP spid="17423" grpId="0" bldLvl="0" animBg="1" autoUpdateAnimBg="0"/>
      <p:bldP spid="17424" grpId="0" bldLvl="0" autoUpdateAnimBg="0"/>
      <p:bldP spid="17425" grpId="0" bldLvl="0" animBg="1" autoUpdateAnimBg="0"/>
      <p:bldP spid="17430" grpId="0" bldLvl="0" animBg="1" autoUpdateAnimBg="0"/>
      <p:bldP spid="17431" grpId="0" bldLvl="0" autoUpdateAnimBg="0"/>
      <p:bldP spid="17437" grpId="0" bldLvl="0" autoUpdateAnimBg="0"/>
      <p:bldP spid="17437" grpId="1" bldLvl="0" autoUpdateAnimBg="0"/>
      <p:bldP spid="17438" grpId="0" bldLvl="0" autoUpdateAnimBg="0"/>
      <p:bldP spid="17438" grpId="1" bldLvl="0" autoUpdateAnimBg="0"/>
      <p:bldP spid="17439" grpId="0" bldLvl="0" autoUpdateAnimBg="0"/>
      <p:bldP spid="17439" grpId="1" bldLvl="0" autoUpdateAnimBg="0"/>
      <p:bldP spid="17440" grpId="0" bldLvl="0" autoUpdateAnimBg="0"/>
      <p:bldP spid="17440" grpId="1" bldLvl="0" autoUpdateAnimBg="0"/>
      <p:bldP spid="17441" grpId="0" bldLvl="0" autoUpdateAnimBg="0"/>
      <p:bldP spid="17442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123-2BBE-40C9-A50C-9A6DA10D9D93}" type="slidenum">
              <a:rPr lang="en-GB" altLang="en-US"/>
              <a:pPr/>
              <a:t>4</a:t>
            </a:fld>
            <a:endParaRPr lang="en-GB" altLang="en-US"/>
          </a:p>
        </p:txBody>
      </p:sp>
      <p:pic>
        <p:nvPicPr>
          <p:cNvPr id="8194" name="Picture 2" descr="bitbuc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5402263"/>
            <a:ext cx="30734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 descr="apa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319338"/>
            <a:ext cx="1905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6" name="Group 4"/>
          <p:cNvGrpSpPr>
            <a:grpSpLocks noChangeAspect="1"/>
          </p:cNvGrpSpPr>
          <p:nvPr/>
        </p:nvGrpSpPr>
        <p:grpSpPr bwMode="auto">
          <a:xfrm>
            <a:off x="476250" y="3084513"/>
            <a:ext cx="3195638" cy="1485900"/>
            <a:chOff x="0" y="0"/>
            <a:chExt cx="5033" cy="2340"/>
          </a:xfrm>
        </p:grpSpPr>
        <p:pic>
          <p:nvPicPr>
            <p:cNvPr id="8197" name="Picture 5" descr="gi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"/>
              <a:ext cx="2860" cy="2145"/>
            </a:xfrm>
            <a:prstGeom prst="rect">
              <a:avLst/>
            </a:prstGeom>
            <a:solidFill>
              <a:schemeClr val="bg2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8" name="Picture 6" descr="gi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" y="0"/>
              <a:ext cx="2338" cy="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99" name="Picture 7" descr="go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4" b="36536"/>
          <a:stretch>
            <a:fillRect/>
          </a:stretch>
        </p:blipFill>
        <p:spPr bwMode="auto">
          <a:xfrm>
            <a:off x="522288" y="458788"/>
            <a:ext cx="380841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8" descr="ja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720725"/>
            <a:ext cx="14668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9" descr="l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90512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 descr="m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5275263"/>
            <a:ext cx="2371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 descr="sourcefor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0" b="42184"/>
          <a:stretch>
            <a:fillRect/>
          </a:stretch>
        </p:blipFill>
        <p:spPr bwMode="auto">
          <a:xfrm>
            <a:off x="1917700" y="1654175"/>
            <a:ext cx="40624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4" name="Picture 12" descr="bitbuc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5402263"/>
            <a:ext cx="30734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5" name="Picture 13" descr="apa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317750"/>
            <a:ext cx="1905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6" name="Group 14"/>
          <p:cNvGrpSpPr>
            <a:grpSpLocks noChangeAspect="1"/>
          </p:cNvGrpSpPr>
          <p:nvPr/>
        </p:nvGrpSpPr>
        <p:grpSpPr bwMode="auto">
          <a:xfrm>
            <a:off x="476250" y="3082925"/>
            <a:ext cx="3197225" cy="1485900"/>
            <a:chOff x="0" y="0"/>
            <a:chExt cx="5033" cy="2340"/>
          </a:xfrm>
        </p:grpSpPr>
        <p:pic>
          <p:nvPicPr>
            <p:cNvPr id="8207" name="Picture 15" descr="gi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000" b="89500" l="5500" r="93875">
                          <a14:foregroundMark x1="81375" y1="46667" x2="81375" y2="46667"/>
                          <a14:foregroundMark x1="75000" y1="51167" x2="75000" y2="51167"/>
                          <a14:foregroundMark x1="57000" y1="48333" x2="57000" y2="48333"/>
                          <a14:foregroundMark x1="36000" y1="42167" x2="36000" y2="42167"/>
                          <a14:foregroundMark x1="26500" y1="51833" x2="26500" y2="51833"/>
                          <a14:foregroundMark x1="27875" y1="28333" x2="27875" y2="28333"/>
                          <a14:foregroundMark x1="27000" y1="70167" x2="27000" y2="70167"/>
                          <a14:foregroundMark x1="44125" y1="71833" x2="44125" y2="71833"/>
                          <a14:foregroundMark x1="65125" y1="69000" x2="65125" y2="69000"/>
                          <a14:foregroundMark x1="76250" y1="68333" x2="76250" y2="68333"/>
                          <a14:foregroundMark x1="82750" y1="70167" x2="82750" y2="70167"/>
                          <a14:foregroundMark x1="90000" y1="66167" x2="90000" y2="66167"/>
                          <a14:foregroundMark x1="59500" y1="71833" x2="59500" y2="71833"/>
                        </a14:backgroundRemoval>
                      </a14:imgEffect>
                      <a14:imgEffect>
                        <a14:sharpenSoften amount="100000"/>
                      </a14:imgEffect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"/>
              <a:ext cx="2860" cy="2145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8" name="Picture 16" descr="gi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" y="0"/>
              <a:ext cx="2338" cy="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09" name="Picture 17" descr="goo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4" b="36536"/>
          <a:stretch>
            <a:fillRect/>
          </a:stretch>
        </p:blipFill>
        <p:spPr bwMode="auto">
          <a:xfrm>
            <a:off x="523875" y="458788"/>
            <a:ext cx="38068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18" descr="ja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720725"/>
            <a:ext cx="14668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1" name="Picture 19" descr="l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90512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" name="Picture 20" descr="m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275263"/>
            <a:ext cx="2371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936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0350"/>
            <a:ext cx="9144000" cy="806450"/>
          </a:xfrm>
          <a:ln/>
        </p:spPr>
        <p:txBody>
          <a:bodyPr/>
          <a:lstStyle/>
          <a:p>
            <a:r>
              <a:rPr lang="en-GB" altLang="en-US" sz="3200" dirty="0" smtClean="0"/>
              <a:t>Another task:</a:t>
            </a:r>
            <a:br>
              <a:rPr lang="en-GB" altLang="en-US" sz="3200" dirty="0" smtClean="0"/>
            </a:br>
            <a:r>
              <a:rPr lang="en-GB" altLang="en-US" sz="3200" dirty="0" smtClean="0"/>
              <a:t>finding first time each file uses an annotation</a:t>
            </a:r>
            <a:endParaRPr lang="en-GB" altLang="en-US" sz="32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F9D-4C60-4995-9791-934992A90253}" type="slidenum">
              <a:rPr lang="en-GB" altLang="en-US"/>
              <a:pPr/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321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Uses of Annotation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41</a:t>
            </a:fld>
            <a:endParaRPr lang="en-GB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4590305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sz="15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500" b="1" dirty="0">
                <a:latin typeface="Courier New"/>
                <a:cs typeface="Courier New"/>
              </a:rPr>
              <a:t>(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500" b="1" dirty="0">
                <a:latin typeface="Courier New"/>
                <a:cs typeface="Courier New"/>
              </a:rPr>
              <a:t>, 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500" b="1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 smtClean="0">
                <a:latin typeface="Courier New"/>
                <a:cs typeface="Courier New"/>
              </a:rPr>
              <a:t>});</a:t>
            </a:r>
            <a:endParaRPr lang="en-GB" altLang="en-US" sz="15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710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Uses of Annotation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42</a:t>
            </a:fld>
            <a:endParaRPr lang="en-GB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4590305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sz="15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500" dirty="0"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5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smtClean="0">
                <a:latin typeface="Courier New"/>
                <a:cs typeface="Courier New"/>
              </a:rPr>
              <a:t>node</a:t>
            </a:r>
            <a:r>
              <a:rPr lang="en-US" sz="1500" b="1" dirty="0">
                <a:latin typeface="Courier New"/>
                <a:cs typeface="Courier New"/>
              </a:rPr>
              <a:t>: 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Modifier </a:t>
            </a:r>
            <a:r>
              <a:rPr lang="en-US" sz="1500" b="1" dirty="0">
                <a:latin typeface="Courier New"/>
                <a:cs typeface="Courier New"/>
              </a:rPr>
              <a:t>-&gt;</a:t>
            </a: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	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smtClean="0">
                <a:latin typeface="Courier New"/>
                <a:cs typeface="Courier New"/>
              </a:rPr>
              <a:t>(</a:t>
            </a:r>
            <a:r>
              <a:rPr lang="en-US" sz="1500" b="1" dirty="0" err="1">
                <a:latin typeface="Courier New"/>
                <a:cs typeface="Courier New"/>
              </a:rPr>
              <a:t>node.kind</a:t>
            </a:r>
            <a:r>
              <a:rPr lang="en-US" sz="1500" b="1" dirty="0">
                <a:latin typeface="Courier New"/>
                <a:cs typeface="Courier New"/>
              </a:rPr>
              <a:t> == </a:t>
            </a:r>
            <a:r>
              <a:rPr lang="en-US" sz="15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ModifierKind.ANNOTATION</a:t>
            </a:r>
            <a:r>
              <a:rPr lang="en-US" sz="1500" b="1" dirty="0" smtClean="0">
                <a:latin typeface="Courier New"/>
                <a:cs typeface="Courier New"/>
              </a:rPr>
              <a:t>) {</a:t>
            </a: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	</a:t>
            </a:r>
            <a:r>
              <a:rPr lang="en-US" sz="1500" b="1" dirty="0" smtClean="0">
                <a:latin typeface="Courier New"/>
                <a:cs typeface="Courier New"/>
              </a:rPr>
              <a:t>}</a:t>
            </a: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});</a:t>
            </a:r>
            <a:endParaRPr lang="en-GB" altLang="en-US" sz="15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73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Uses of Annotation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43</a:t>
            </a:fld>
            <a:endParaRPr lang="en-GB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4590305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sz="15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500" dirty="0"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5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node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Modifier </a:t>
            </a:r>
            <a:r>
              <a:rPr lang="en-US" sz="1500" dirty="0">
                <a:latin typeface="Courier New"/>
                <a:cs typeface="Courier New"/>
              </a:rPr>
              <a:t>-&gt;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(</a:t>
            </a:r>
            <a:r>
              <a:rPr lang="en-US" sz="1500" dirty="0" err="1">
                <a:latin typeface="Courier New"/>
                <a:cs typeface="Courier New"/>
              </a:rPr>
              <a:t>node.kind</a:t>
            </a:r>
            <a:r>
              <a:rPr lang="en-US" sz="1500" dirty="0">
                <a:latin typeface="Courier New"/>
                <a:cs typeface="Courier New"/>
              </a:rPr>
              <a:t> == </a:t>
            </a:r>
            <a:r>
              <a:rPr lang="en-US" sz="15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ModifierKind.ANNOTATION</a:t>
            </a:r>
            <a:r>
              <a:rPr lang="en-US" sz="1500" dirty="0" smtClean="0">
                <a:latin typeface="Courier New"/>
                <a:cs typeface="Courier New"/>
              </a:rPr>
              <a:t>) {</a:t>
            </a: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		</a:t>
            </a:r>
            <a:r>
              <a:rPr lang="en-US" sz="1500" b="1" dirty="0" err="1" smtClean="0">
                <a:latin typeface="Courier New"/>
                <a:cs typeface="Courier New"/>
              </a:rPr>
              <a:t>cur_date</a:t>
            </a:r>
            <a:r>
              <a:rPr lang="en-US" sz="1500" b="1" dirty="0" smtClean="0">
                <a:latin typeface="Courier New"/>
                <a:cs typeface="Courier New"/>
              </a:rPr>
              <a:t> :=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err="1">
                <a:solidFill>
                  <a:srgbClr val="800000"/>
                </a:solidFill>
                <a:latin typeface="Courier New"/>
                <a:cs typeface="Courier New"/>
              </a:rPr>
              <a:t>int</a:t>
            </a:r>
            <a:r>
              <a:rPr lang="en-US" sz="1500" b="1" dirty="0">
                <a:latin typeface="Courier New"/>
                <a:cs typeface="Courier New"/>
              </a:rPr>
              <a:t>(</a:t>
            </a:r>
            <a:r>
              <a:rPr lang="en-US" sz="1500" b="1" dirty="0" smtClean="0">
                <a:solidFill>
                  <a:srgbClr val="800000"/>
                </a:solidFill>
                <a:latin typeface="Courier New"/>
                <a:cs typeface="Courier New"/>
              </a:rPr>
              <a:t>current</a:t>
            </a:r>
            <a:r>
              <a:rPr lang="en-US" sz="1500" b="1" dirty="0" smtClean="0">
                <a:latin typeface="Courier New"/>
                <a:cs typeface="Courier New"/>
              </a:rPr>
              <a:t>(</a:t>
            </a:r>
            <a:r>
              <a:rPr lang="en-US" sz="1500" b="1" dirty="0" smtClean="0">
                <a:solidFill>
                  <a:srgbClr val="660066"/>
                </a:solidFill>
                <a:latin typeface="Courier New"/>
                <a:cs typeface="Courier New"/>
              </a:rPr>
              <a:t>Revision</a:t>
            </a:r>
            <a:r>
              <a:rPr lang="en-US" sz="1500" b="1" dirty="0" smtClean="0">
                <a:latin typeface="Courier New"/>
                <a:cs typeface="Courier New"/>
              </a:rPr>
              <a:t>).</a:t>
            </a:r>
            <a:r>
              <a:rPr lang="en-US" sz="1500" b="1" dirty="0" err="1" smtClean="0">
                <a:latin typeface="Courier New"/>
                <a:cs typeface="Courier New"/>
              </a:rPr>
              <a:t>commit_date</a:t>
            </a:r>
            <a:r>
              <a:rPr lang="en-US" sz="1500" b="1" dirty="0" smtClean="0">
                <a:latin typeface="Courier New"/>
                <a:cs typeface="Courier New"/>
              </a:rPr>
              <a:t>);</a:t>
            </a: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		</a:t>
            </a:r>
            <a:r>
              <a:rPr lang="en-US" sz="1500" b="1" dirty="0" err="1" smtClean="0">
                <a:latin typeface="Courier New"/>
                <a:cs typeface="Courier New"/>
              </a:rPr>
              <a:t>cur_file</a:t>
            </a:r>
            <a:r>
              <a:rPr lang="en-US" sz="1500" b="1" dirty="0" smtClean="0">
                <a:latin typeface="Courier New"/>
                <a:cs typeface="Courier New"/>
              </a:rPr>
              <a:t> := </a:t>
            </a:r>
            <a:r>
              <a:rPr lang="en-US" sz="1500" b="1" dirty="0" smtClean="0">
                <a:solidFill>
                  <a:srgbClr val="800000"/>
                </a:solidFill>
                <a:latin typeface="Courier New"/>
                <a:cs typeface="Courier New"/>
              </a:rPr>
              <a:t>current</a:t>
            </a:r>
            <a:r>
              <a:rPr lang="en-US" sz="1500" b="1" dirty="0" smtClean="0">
                <a:latin typeface="Courier New"/>
                <a:cs typeface="Courier New"/>
              </a:rPr>
              <a:t>(</a:t>
            </a:r>
            <a:r>
              <a:rPr lang="en-US" sz="15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ChangedFile</a:t>
            </a:r>
            <a:r>
              <a:rPr lang="en-US" sz="1500" b="1" dirty="0" smtClean="0">
                <a:latin typeface="Courier New"/>
                <a:cs typeface="Courier New"/>
              </a:rPr>
              <a:t>).name;</a:t>
            </a: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</a:t>
            </a:r>
            <a:r>
              <a:rPr lang="en-US" sz="1500" dirty="0" smtClean="0">
                <a:latin typeface="Courier New"/>
                <a:cs typeface="Courier New"/>
              </a:rPr>
              <a:t>}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});</a:t>
            </a:r>
            <a:endParaRPr lang="en-GB" altLang="en-US" sz="15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834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Uses of Annotation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44</a:t>
            </a:fld>
            <a:endParaRPr lang="en-GB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4590305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sz="15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times: 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map</a:t>
            </a:r>
            <a:r>
              <a:rPr lang="en-US" sz="1500" b="1" dirty="0">
                <a:latin typeface="Courier New"/>
                <a:cs typeface="Courier New"/>
              </a:rPr>
              <a:t>[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b="1" dirty="0">
                <a:latin typeface="Courier New"/>
                <a:cs typeface="Courier New"/>
              </a:rPr>
              <a:t>] 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of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err="1" smtClean="0">
                <a:solidFill>
                  <a:srgbClr val="660066"/>
                </a:solidFill>
                <a:latin typeface="Courier New"/>
                <a:cs typeface="Courier New"/>
              </a:rPr>
              <a:t>bool</a:t>
            </a:r>
            <a:r>
              <a:rPr lang="en-US" sz="1500" b="1" dirty="0" smtClean="0">
                <a:latin typeface="Courier New"/>
                <a:cs typeface="Courier New"/>
              </a:rPr>
              <a:t>;</a:t>
            </a:r>
            <a:endParaRPr lang="en-US" sz="1500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500" dirty="0"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5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b="1" dirty="0">
                <a:latin typeface="Courier New"/>
                <a:cs typeface="Courier New"/>
              </a:rPr>
              <a:t> node: </a:t>
            </a:r>
            <a:r>
              <a:rPr lang="en-US" sz="1500" b="1" dirty="0" err="1">
                <a:solidFill>
                  <a:srgbClr val="660066"/>
                </a:solidFill>
                <a:latin typeface="Courier New"/>
                <a:cs typeface="Courier New"/>
              </a:rPr>
              <a:t>CodeRepository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 </a:t>
            </a:r>
            <a:r>
              <a:rPr lang="en-US" sz="1500" b="1" dirty="0">
                <a:latin typeface="Courier New"/>
                <a:cs typeface="Courier New"/>
              </a:rPr>
              <a:t>-&gt; </a:t>
            </a:r>
            <a:r>
              <a:rPr lang="en-US" sz="1500" b="1" dirty="0">
                <a:solidFill>
                  <a:srgbClr val="800000"/>
                </a:solidFill>
                <a:latin typeface="Courier New"/>
                <a:cs typeface="Courier New"/>
              </a:rPr>
              <a:t>clear</a:t>
            </a:r>
            <a:r>
              <a:rPr lang="en-US" sz="1500" b="1" dirty="0">
                <a:latin typeface="Courier New"/>
                <a:cs typeface="Courier New"/>
              </a:rPr>
              <a:t>(times);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node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Modifier </a:t>
            </a:r>
            <a:r>
              <a:rPr lang="en-US" sz="1500" dirty="0">
                <a:latin typeface="Courier New"/>
                <a:cs typeface="Courier New"/>
              </a:rPr>
              <a:t>-&gt;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(</a:t>
            </a:r>
            <a:r>
              <a:rPr lang="en-US" sz="1500" dirty="0" err="1">
                <a:latin typeface="Courier New"/>
                <a:cs typeface="Courier New"/>
              </a:rPr>
              <a:t>node.kind</a:t>
            </a:r>
            <a:r>
              <a:rPr lang="en-US" sz="1500" dirty="0">
                <a:latin typeface="Courier New"/>
                <a:cs typeface="Courier New"/>
              </a:rPr>
              <a:t> == </a:t>
            </a:r>
            <a:r>
              <a:rPr lang="en-US" sz="15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ModifierKind.ANNOTATION</a:t>
            </a:r>
            <a:r>
              <a:rPr lang="en-US" sz="1500" dirty="0" smtClean="0">
                <a:latin typeface="Courier New"/>
                <a:cs typeface="Courier New"/>
              </a:rPr>
              <a:t>) {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	</a:t>
            </a:r>
            <a:r>
              <a:rPr lang="en-US" sz="1500" dirty="0" err="1" smtClean="0">
                <a:latin typeface="Courier New"/>
                <a:cs typeface="Courier New"/>
              </a:rPr>
              <a:t>cur_date</a:t>
            </a:r>
            <a:r>
              <a:rPr lang="en-US" sz="1500" dirty="0" smtClean="0">
                <a:latin typeface="Courier New"/>
                <a:cs typeface="Courier New"/>
              </a:rPr>
              <a:t> :=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8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 smtClean="0">
                <a:solidFill>
                  <a:srgbClr val="800000"/>
                </a:solidFill>
                <a:latin typeface="Courier New"/>
                <a:cs typeface="Courier New"/>
              </a:rPr>
              <a:t>current</a:t>
            </a:r>
            <a:r>
              <a:rPr lang="en-US" sz="1500" dirty="0" smtClean="0">
                <a:latin typeface="Courier New"/>
                <a:cs typeface="Courier New"/>
              </a:rPr>
              <a:t>(</a:t>
            </a:r>
            <a:r>
              <a:rPr lang="en-US" sz="1500" dirty="0" smtClean="0">
                <a:solidFill>
                  <a:srgbClr val="660066"/>
                </a:solidFill>
                <a:latin typeface="Courier New"/>
                <a:cs typeface="Courier New"/>
              </a:rPr>
              <a:t>Revision</a:t>
            </a:r>
            <a:r>
              <a:rPr lang="en-US" sz="1500" dirty="0" smtClean="0">
                <a:latin typeface="Courier New"/>
                <a:cs typeface="Courier New"/>
              </a:rPr>
              <a:t>).</a:t>
            </a:r>
            <a:r>
              <a:rPr lang="en-US" sz="1500" dirty="0" err="1" smtClean="0">
                <a:latin typeface="Courier New"/>
                <a:cs typeface="Courier New"/>
              </a:rPr>
              <a:t>commit_date</a:t>
            </a:r>
            <a:r>
              <a:rPr lang="en-US" sz="1500" dirty="0" smtClean="0">
                <a:latin typeface="Courier New"/>
                <a:cs typeface="Courier New"/>
              </a:rPr>
              <a:t>);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	</a:t>
            </a:r>
            <a:r>
              <a:rPr lang="en-US" sz="1500" dirty="0" err="1" smtClean="0">
                <a:latin typeface="Courier New"/>
                <a:cs typeface="Courier New"/>
              </a:rPr>
              <a:t>cur_file</a:t>
            </a:r>
            <a:r>
              <a:rPr lang="en-US" sz="1500" dirty="0" smtClean="0">
                <a:latin typeface="Courier New"/>
                <a:cs typeface="Courier New"/>
              </a:rPr>
              <a:t> := </a:t>
            </a:r>
            <a:r>
              <a:rPr lang="en-US" sz="1500" dirty="0" smtClean="0">
                <a:solidFill>
                  <a:srgbClr val="800000"/>
                </a:solidFill>
                <a:latin typeface="Courier New"/>
                <a:cs typeface="Courier New"/>
              </a:rPr>
              <a:t>current</a:t>
            </a:r>
            <a:r>
              <a:rPr lang="en-US" sz="1500" dirty="0" smtClean="0">
                <a:latin typeface="Courier New"/>
                <a:cs typeface="Courier New"/>
              </a:rPr>
              <a:t>(</a:t>
            </a:r>
            <a:r>
              <a:rPr lang="en-US" sz="15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ChangedFile</a:t>
            </a:r>
            <a:r>
              <a:rPr lang="en-US" sz="1500" dirty="0" smtClean="0">
                <a:latin typeface="Courier New"/>
                <a:cs typeface="Courier New"/>
              </a:rPr>
              <a:t>).name;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 smtClean="0">
                <a:latin typeface="Courier New"/>
                <a:cs typeface="Courier New"/>
              </a:rPr>
              <a:t>			</a:t>
            </a:r>
            <a:r>
              <a:rPr lang="en-US" sz="1500" b="1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500" b="1" dirty="0" smtClean="0">
                <a:latin typeface="Courier New"/>
                <a:cs typeface="Courier New"/>
              </a:rPr>
              <a:t> (!</a:t>
            </a:r>
            <a:r>
              <a:rPr lang="en-US" sz="1500" b="1" dirty="0" err="1" smtClean="0">
                <a:solidFill>
                  <a:srgbClr val="800000"/>
                </a:solidFill>
                <a:latin typeface="Courier New"/>
                <a:cs typeface="Courier New"/>
              </a:rPr>
              <a:t>haskey</a:t>
            </a:r>
            <a:r>
              <a:rPr lang="en-US" sz="1500" b="1" dirty="0" smtClean="0">
                <a:latin typeface="Courier New"/>
                <a:cs typeface="Courier New"/>
              </a:rPr>
              <a:t>(times, </a:t>
            </a:r>
            <a:r>
              <a:rPr lang="en-US" sz="1500" b="1" dirty="0" err="1" smtClean="0">
                <a:latin typeface="Courier New"/>
                <a:cs typeface="Courier New"/>
              </a:rPr>
              <a:t>cur_file</a:t>
            </a:r>
            <a:r>
              <a:rPr lang="en-US" sz="1500" b="1" dirty="0" smtClean="0">
                <a:latin typeface="Courier New"/>
                <a:cs typeface="Courier New"/>
              </a:rPr>
              <a:t>)) {</a:t>
            </a: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</a:t>
            </a:r>
            <a:r>
              <a:rPr lang="en-US" sz="1500" b="1" dirty="0" smtClean="0">
                <a:latin typeface="Courier New"/>
                <a:cs typeface="Courier New"/>
              </a:rPr>
              <a:t>			times[</a:t>
            </a:r>
            <a:r>
              <a:rPr lang="en-US" sz="1500" b="1" dirty="0" err="1" smtClean="0">
                <a:latin typeface="Courier New"/>
                <a:cs typeface="Courier New"/>
              </a:rPr>
              <a:t>cur_file</a:t>
            </a:r>
            <a:r>
              <a:rPr lang="en-US" sz="1500" b="1" dirty="0" smtClean="0">
                <a:latin typeface="Courier New"/>
                <a:cs typeface="Courier New"/>
              </a:rPr>
              <a:t>] = </a:t>
            </a:r>
            <a:r>
              <a:rPr lang="en-US" sz="1500" b="1" dirty="0" smtClean="0">
                <a:solidFill>
                  <a:srgbClr val="3366FF"/>
                </a:solidFill>
                <a:latin typeface="Courier New"/>
                <a:cs typeface="Courier New"/>
              </a:rPr>
              <a:t>true</a:t>
            </a:r>
            <a:r>
              <a:rPr lang="en-US" sz="1500" b="1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5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</a:t>
            </a:r>
            <a:r>
              <a:rPr lang="en-US" sz="1500" b="1" dirty="0" smtClean="0">
                <a:latin typeface="Courier New"/>
                <a:cs typeface="Courier New"/>
              </a:rPr>
              <a:t>		}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</a:t>
            </a:r>
            <a:r>
              <a:rPr lang="en-US" sz="1500" dirty="0" smtClean="0">
                <a:latin typeface="Courier New"/>
                <a:cs typeface="Courier New"/>
              </a:rPr>
              <a:t>}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});</a:t>
            </a:r>
            <a:endParaRPr lang="en-GB" altLang="en-US" sz="15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837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Uses of Annotation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9175-49FA-4555-AED5-42343799810E}" type="slidenum">
              <a:rPr lang="en-GB" altLang="en-US" smtClean="0"/>
              <a:pPr/>
              <a:t>45</a:t>
            </a:fld>
            <a:endParaRPr lang="en-GB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719" y="1043842"/>
            <a:ext cx="8325554" cy="4590305"/>
          </a:xfrm>
          <a:prstGeom prst="rect">
            <a:avLst/>
          </a:prstGeom>
          <a:noFill/>
          <a:ln cap="flat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/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500" b="1" dirty="0" err="1">
                <a:latin typeface="Courier New"/>
                <a:cs typeface="Courier New"/>
              </a:rPr>
              <a:t>AnnotFirstUse</a:t>
            </a:r>
            <a:r>
              <a:rPr lang="en-US" sz="1500" b="1" dirty="0">
                <a:latin typeface="Courier New"/>
                <a:cs typeface="Courier New"/>
              </a:rPr>
              <a:t>: 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output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>
                <a:solidFill>
                  <a:srgbClr val="800000"/>
                </a:solidFill>
                <a:latin typeface="Courier New"/>
                <a:cs typeface="Courier New"/>
              </a:rPr>
              <a:t>bottom</a:t>
            </a:r>
            <a:r>
              <a:rPr lang="en-US" sz="1500" b="1" dirty="0">
                <a:latin typeface="Courier New"/>
                <a:cs typeface="Courier New"/>
              </a:rPr>
              <a:t>(1)[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b="1" dirty="0">
                <a:latin typeface="Courier New"/>
                <a:cs typeface="Courier New"/>
              </a:rPr>
              <a:t>] 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of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weight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err="1">
                <a:solidFill>
                  <a:srgbClr val="660066"/>
                </a:solidFill>
                <a:latin typeface="Courier New"/>
                <a:cs typeface="Courier New"/>
              </a:rPr>
              <a:t>int</a:t>
            </a:r>
            <a:r>
              <a:rPr lang="en-US" sz="1500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times: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map</a:t>
            </a:r>
            <a:r>
              <a:rPr lang="en-US" sz="1500" dirty="0">
                <a:latin typeface="Courier New"/>
                <a:cs typeface="Courier New"/>
              </a:rPr>
              <a:t>[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string</a:t>
            </a:r>
            <a:r>
              <a:rPr lang="en-US" sz="1500" dirty="0">
                <a:latin typeface="Courier New"/>
                <a:cs typeface="Courier New"/>
              </a:rPr>
              <a:t>] 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of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bool</a:t>
            </a:r>
            <a:r>
              <a:rPr lang="en-US" sz="1500" dirty="0" smtClean="0">
                <a:latin typeface="Courier New"/>
                <a:cs typeface="Courier New"/>
              </a:rPr>
              <a:t>;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visit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500" dirty="0"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visitor</a:t>
            </a:r>
            <a:r>
              <a:rPr lang="en-US" sz="1500" dirty="0"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dirty="0">
                <a:latin typeface="Courier New"/>
                <a:cs typeface="Courier New"/>
              </a:rPr>
              <a:t> node: </a:t>
            </a:r>
            <a:r>
              <a:rPr lang="en-US" sz="1500" dirty="0" err="1">
                <a:solidFill>
                  <a:srgbClr val="660066"/>
                </a:solidFill>
                <a:latin typeface="Courier New"/>
                <a:cs typeface="Courier New"/>
              </a:rPr>
              <a:t>CodeRepository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latin typeface="Courier New"/>
                <a:cs typeface="Courier New"/>
              </a:rPr>
              <a:t>-&gt; </a:t>
            </a:r>
            <a:r>
              <a:rPr lang="en-US" sz="1500" dirty="0">
                <a:solidFill>
                  <a:srgbClr val="800000"/>
                </a:solidFill>
                <a:latin typeface="Courier New"/>
                <a:cs typeface="Courier New"/>
              </a:rPr>
              <a:t>clear</a:t>
            </a:r>
            <a:r>
              <a:rPr lang="en-US" sz="1500" dirty="0">
                <a:latin typeface="Courier New"/>
                <a:cs typeface="Courier New"/>
              </a:rPr>
              <a:t>(times);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before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node</a:t>
            </a:r>
            <a:r>
              <a:rPr lang="en-US" sz="1500" dirty="0">
                <a:latin typeface="Courier New"/>
                <a:cs typeface="Courier New"/>
              </a:rPr>
              <a:t>: </a:t>
            </a:r>
            <a:r>
              <a:rPr lang="en-US" sz="1500" dirty="0">
                <a:solidFill>
                  <a:srgbClr val="660066"/>
                </a:solidFill>
                <a:latin typeface="Courier New"/>
                <a:cs typeface="Courier New"/>
              </a:rPr>
              <a:t>Modifier </a:t>
            </a:r>
            <a:r>
              <a:rPr lang="en-US" sz="1500" dirty="0">
                <a:latin typeface="Courier New"/>
                <a:cs typeface="Courier New"/>
              </a:rPr>
              <a:t>-&gt;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</a:t>
            </a:r>
            <a:r>
              <a:rPr lang="en-US" sz="1500" dirty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smtClean="0">
                <a:latin typeface="Courier New"/>
                <a:cs typeface="Courier New"/>
              </a:rPr>
              <a:t>(</a:t>
            </a:r>
            <a:r>
              <a:rPr lang="en-US" sz="1500" dirty="0" err="1">
                <a:latin typeface="Courier New"/>
                <a:cs typeface="Courier New"/>
              </a:rPr>
              <a:t>node.kind</a:t>
            </a:r>
            <a:r>
              <a:rPr lang="en-US" sz="1500" dirty="0">
                <a:latin typeface="Courier New"/>
                <a:cs typeface="Courier New"/>
              </a:rPr>
              <a:t> == </a:t>
            </a:r>
            <a:r>
              <a:rPr lang="en-US" sz="15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ModifierKind.ANNOTATION</a:t>
            </a:r>
            <a:r>
              <a:rPr lang="en-US" sz="1500" dirty="0" smtClean="0">
                <a:latin typeface="Courier New"/>
                <a:cs typeface="Courier New"/>
              </a:rPr>
              <a:t>) {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	</a:t>
            </a:r>
            <a:r>
              <a:rPr lang="en-US" sz="1500" dirty="0" err="1" smtClean="0">
                <a:latin typeface="Courier New"/>
                <a:cs typeface="Courier New"/>
              </a:rPr>
              <a:t>cur_date</a:t>
            </a:r>
            <a:r>
              <a:rPr lang="en-US" sz="1500" dirty="0" smtClean="0">
                <a:latin typeface="Courier New"/>
                <a:cs typeface="Courier New"/>
              </a:rPr>
              <a:t> :=</a:t>
            </a:r>
            <a:r>
              <a:rPr lang="en-US" sz="1500" dirty="0"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8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latin typeface="Courier New"/>
                <a:cs typeface="Courier New"/>
              </a:rPr>
              <a:t>(</a:t>
            </a:r>
            <a:r>
              <a:rPr lang="en-US" sz="1500" dirty="0" smtClean="0">
                <a:solidFill>
                  <a:srgbClr val="800000"/>
                </a:solidFill>
                <a:latin typeface="Courier New"/>
                <a:cs typeface="Courier New"/>
              </a:rPr>
              <a:t>current</a:t>
            </a:r>
            <a:r>
              <a:rPr lang="en-US" sz="1500" dirty="0" smtClean="0">
                <a:latin typeface="Courier New"/>
                <a:cs typeface="Courier New"/>
              </a:rPr>
              <a:t>(</a:t>
            </a:r>
            <a:r>
              <a:rPr lang="en-US" sz="1500" dirty="0" smtClean="0">
                <a:solidFill>
                  <a:srgbClr val="660066"/>
                </a:solidFill>
                <a:latin typeface="Courier New"/>
                <a:cs typeface="Courier New"/>
              </a:rPr>
              <a:t>Revision</a:t>
            </a:r>
            <a:r>
              <a:rPr lang="en-US" sz="1500" dirty="0" smtClean="0">
                <a:latin typeface="Courier New"/>
                <a:cs typeface="Courier New"/>
              </a:rPr>
              <a:t>).</a:t>
            </a:r>
            <a:r>
              <a:rPr lang="en-US" sz="1500" dirty="0" err="1" smtClean="0">
                <a:latin typeface="Courier New"/>
                <a:cs typeface="Courier New"/>
              </a:rPr>
              <a:t>commit_date</a:t>
            </a:r>
            <a:r>
              <a:rPr lang="en-US" sz="1500" dirty="0" smtClean="0">
                <a:latin typeface="Courier New"/>
                <a:cs typeface="Courier New"/>
              </a:rPr>
              <a:t>);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	</a:t>
            </a:r>
            <a:r>
              <a:rPr lang="en-US" sz="1500" dirty="0" err="1" smtClean="0">
                <a:latin typeface="Courier New"/>
                <a:cs typeface="Courier New"/>
              </a:rPr>
              <a:t>cur_file</a:t>
            </a:r>
            <a:r>
              <a:rPr lang="en-US" sz="1500" dirty="0" smtClean="0">
                <a:latin typeface="Courier New"/>
                <a:cs typeface="Courier New"/>
              </a:rPr>
              <a:t> := </a:t>
            </a:r>
            <a:r>
              <a:rPr lang="en-US" sz="1500" dirty="0" smtClean="0">
                <a:solidFill>
                  <a:srgbClr val="800000"/>
                </a:solidFill>
                <a:latin typeface="Courier New"/>
                <a:cs typeface="Courier New"/>
              </a:rPr>
              <a:t>current</a:t>
            </a:r>
            <a:r>
              <a:rPr lang="en-US" sz="1500" dirty="0" smtClean="0">
                <a:latin typeface="Courier New"/>
                <a:cs typeface="Courier New"/>
              </a:rPr>
              <a:t>(</a:t>
            </a:r>
            <a:r>
              <a:rPr lang="en-US" sz="15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ChangedFile</a:t>
            </a:r>
            <a:r>
              <a:rPr lang="en-US" sz="1500" dirty="0" smtClean="0">
                <a:latin typeface="Courier New"/>
                <a:cs typeface="Courier New"/>
              </a:rPr>
              <a:t>).name;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 smtClean="0">
                <a:latin typeface="Courier New"/>
                <a:cs typeface="Courier New"/>
              </a:rPr>
              <a:t>			</a:t>
            </a:r>
            <a:r>
              <a:rPr lang="en-US" sz="1500" dirty="0" smtClean="0">
                <a:solidFill>
                  <a:srgbClr val="3366FF"/>
                </a:solidFill>
                <a:latin typeface="Courier New"/>
                <a:cs typeface="Courier New"/>
              </a:rPr>
              <a:t>if</a:t>
            </a:r>
            <a:r>
              <a:rPr lang="en-US" sz="1500" dirty="0" smtClean="0">
                <a:latin typeface="Courier New"/>
                <a:cs typeface="Courier New"/>
              </a:rPr>
              <a:t> (!</a:t>
            </a:r>
            <a:r>
              <a:rPr lang="en-US" sz="1500" dirty="0" err="1" smtClean="0">
                <a:solidFill>
                  <a:srgbClr val="800000"/>
                </a:solidFill>
                <a:latin typeface="Courier New"/>
                <a:cs typeface="Courier New"/>
              </a:rPr>
              <a:t>haskey</a:t>
            </a:r>
            <a:r>
              <a:rPr lang="en-US" sz="1500" dirty="0" smtClean="0">
                <a:latin typeface="Courier New"/>
                <a:cs typeface="Courier New"/>
              </a:rPr>
              <a:t>(times, </a:t>
            </a:r>
            <a:r>
              <a:rPr lang="en-US" sz="1500" dirty="0" err="1" smtClean="0">
                <a:latin typeface="Courier New"/>
                <a:cs typeface="Courier New"/>
              </a:rPr>
              <a:t>cur_file</a:t>
            </a:r>
            <a:r>
              <a:rPr lang="en-US" sz="1500" dirty="0" smtClean="0">
                <a:latin typeface="Courier New"/>
                <a:cs typeface="Courier New"/>
              </a:rPr>
              <a:t>)) {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 smtClean="0">
                <a:latin typeface="Courier New"/>
                <a:cs typeface="Courier New"/>
              </a:rPr>
              <a:t>			times[</a:t>
            </a:r>
            <a:r>
              <a:rPr lang="en-US" sz="1500" dirty="0" err="1" smtClean="0">
                <a:latin typeface="Courier New"/>
                <a:cs typeface="Courier New"/>
              </a:rPr>
              <a:t>cur_file</a:t>
            </a:r>
            <a:r>
              <a:rPr lang="en-US" sz="1500" dirty="0" smtClean="0">
                <a:latin typeface="Courier New"/>
                <a:cs typeface="Courier New"/>
              </a:rPr>
              <a:t>] = </a:t>
            </a:r>
            <a:r>
              <a:rPr lang="en-US" sz="1500" dirty="0" smtClean="0">
                <a:solidFill>
                  <a:srgbClr val="3366FF"/>
                </a:solidFill>
                <a:latin typeface="Courier New"/>
                <a:cs typeface="Courier New"/>
              </a:rPr>
              <a:t>true</a:t>
            </a:r>
            <a:r>
              <a:rPr lang="en-US" sz="15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500" b="1" dirty="0">
                <a:latin typeface="Courier New"/>
                <a:cs typeface="Courier New"/>
              </a:rPr>
              <a:t>		</a:t>
            </a:r>
            <a:r>
              <a:rPr lang="en-US" sz="1500" b="1" dirty="0" smtClean="0">
                <a:latin typeface="Courier New"/>
                <a:cs typeface="Courier New"/>
              </a:rPr>
              <a:t>	</a:t>
            </a:r>
            <a:r>
              <a:rPr lang="en-US" sz="1500" b="1" dirty="0">
                <a:latin typeface="Courier New"/>
                <a:cs typeface="Courier New"/>
              </a:rPr>
              <a:t>	</a:t>
            </a:r>
            <a:r>
              <a:rPr lang="en-US" sz="1500" b="1" dirty="0" err="1">
                <a:latin typeface="Courier New"/>
                <a:cs typeface="Courier New"/>
              </a:rPr>
              <a:t>AnnotFirstUse</a:t>
            </a:r>
            <a:r>
              <a:rPr lang="en-US" sz="1500" b="1" dirty="0">
                <a:latin typeface="Courier New"/>
                <a:cs typeface="Courier New"/>
              </a:rPr>
              <a:t>[</a:t>
            </a:r>
            <a:r>
              <a:rPr lang="en-US" sz="1500" b="1" dirty="0" err="1">
                <a:solidFill>
                  <a:srgbClr val="3366FF"/>
                </a:solidFill>
                <a:latin typeface="Courier New"/>
                <a:cs typeface="Courier New"/>
              </a:rPr>
              <a:t>input</a:t>
            </a:r>
            <a:r>
              <a:rPr lang="en-US" sz="1500" b="1" dirty="0" err="1">
                <a:latin typeface="Courier New"/>
                <a:cs typeface="Courier New"/>
              </a:rPr>
              <a:t>.id</a:t>
            </a:r>
            <a:r>
              <a:rPr lang="en-US" sz="1500" b="1" dirty="0">
                <a:latin typeface="Courier New"/>
                <a:cs typeface="Courier New"/>
              </a:rPr>
              <a:t>] &lt;&lt; </a:t>
            </a:r>
            <a:r>
              <a:rPr lang="en-US" sz="1500" b="1" dirty="0" err="1">
                <a:latin typeface="Courier New"/>
                <a:cs typeface="Courier New"/>
              </a:rPr>
              <a:t>cur_file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>
                <a:solidFill>
                  <a:srgbClr val="3366FF"/>
                </a:solidFill>
                <a:latin typeface="Courier New"/>
                <a:cs typeface="Courier New"/>
              </a:rPr>
              <a:t>weight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err="1">
                <a:latin typeface="Courier New"/>
                <a:cs typeface="Courier New"/>
              </a:rPr>
              <a:t>cur_date</a:t>
            </a:r>
            <a:r>
              <a:rPr lang="en-US" sz="1500" b="1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</a:t>
            </a:r>
            <a:r>
              <a:rPr lang="en-US" sz="1500" dirty="0" smtClean="0">
                <a:latin typeface="Courier New"/>
                <a:cs typeface="Courier New"/>
              </a:rPr>
              <a:t>		}</a:t>
            </a: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		</a:t>
            </a:r>
            <a:r>
              <a:rPr lang="en-US" sz="1500" dirty="0" smtClean="0">
                <a:latin typeface="Courier New"/>
                <a:cs typeface="Courier New"/>
              </a:rPr>
              <a:t>}</a:t>
            </a:r>
            <a:endParaRPr lang="en-US" sz="15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500" dirty="0">
                <a:latin typeface="Courier New"/>
                <a:cs typeface="Courier New"/>
              </a:rPr>
              <a:t>});</a:t>
            </a:r>
            <a:endParaRPr lang="en-GB" altLang="en-US" sz="15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21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B473-7718-4267-A573-38E3B27BD6DC}" type="slidenum">
              <a:rPr lang="en-GB" altLang="en-US"/>
              <a:pPr/>
              <a:t>46</a:t>
            </a:fld>
            <a:endParaRPr lang="en-GB" alt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Summary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255241" y="1346200"/>
            <a:ext cx="6631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b="1" dirty="0">
                <a:solidFill>
                  <a:schemeClr val="tx1"/>
                </a:solidFill>
              </a:rPr>
              <a:t>Ultra-large-scale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software repository mining</a:t>
            </a:r>
            <a:endParaRPr lang="en-GB" altLang="en-US" sz="2400" b="1" dirty="0">
              <a:solidFill>
                <a:schemeClr val="tx1"/>
              </a:solidFill>
            </a:endParaRPr>
          </a:p>
          <a:p>
            <a:pPr algn="ctr"/>
            <a:r>
              <a:rPr lang="en-GB" altLang="en-US" sz="2400" b="1" dirty="0" smtClean="0">
                <a:solidFill>
                  <a:schemeClr val="tx1"/>
                </a:solidFill>
              </a:rPr>
              <a:t>poses </a:t>
            </a:r>
            <a:r>
              <a:rPr lang="en-GB" altLang="en-US" sz="2400" b="1" dirty="0">
                <a:solidFill>
                  <a:schemeClr val="tx1"/>
                </a:solidFill>
              </a:rPr>
              <a:t>several </a:t>
            </a:r>
            <a:r>
              <a:rPr lang="en-GB" altLang="en-US" sz="2400" b="1" dirty="0">
                <a:solidFill>
                  <a:schemeClr val="hlink"/>
                </a:solidFill>
              </a:rPr>
              <a:t>challenges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276475" y="4600575"/>
            <a:ext cx="42576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hlink"/>
                </a:solidFill>
              </a:rPr>
              <a:t>Automatically parallelizes queries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276475" y="5114925"/>
            <a:ext cx="59372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hlink"/>
                </a:solidFill>
              </a:rPr>
              <a:t>Domain-specific language, types, and functions</a:t>
            </a:r>
          </a:p>
          <a:p>
            <a:r>
              <a:rPr lang="en-GB" altLang="en-US" sz="2000" b="1">
                <a:solidFill>
                  <a:schemeClr val="hlink"/>
                </a:solidFill>
              </a:rPr>
              <a:t>to make mining software repositories easier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54188" y="3070225"/>
            <a:ext cx="56356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b="1">
                <a:solidFill>
                  <a:schemeClr val="tx1"/>
                </a:solidFill>
              </a:rPr>
              <a:t>Boa provides </a:t>
            </a:r>
            <a:r>
              <a:rPr lang="en-GB" altLang="en-US" sz="2400" b="1">
                <a:solidFill>
                  <a:schemeClr val="hlink"/>
                </a:solidFill>
              </a:rPr>
              <a:t>abstractions </a:t>
            </a:r>
            <a:r>
              <a:rPr lang="en-GB" altLang="en-US" sz="2400" b="1">
                <a:solidFill>
                  <a:schemeClr val="tx1"/>
                </a:solidFill>
              </a:rPr>
              <a:t>to address</a:t>
            </a:r>
          </a:p>
          <a:p>
            <a:pPr algn="ctr"/>
            <a:r>
              <a:rPr lang="en-GB" altLang="en-US" sz="2400" b="1">
                <a:solidFill>
                  <a:schemeClr val="tx1"/>
                </a:solidFill>
              </a:rPr>
              <a:t>these challenges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276475" y="4105275"/>
            <a:ext cx="61707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 dirty="0">
                <a:solidFill>
                  <a:schemeClr val="hlink"/>
                </a:solidFill>
              </a:rPr>
              <a:t>Ultra-large-scale dataset with </a:t>
            </a:r>
            <a:r>
              <a:rPr lang="en-GB" altLang="en-US" sz="2000" b="1" dirty="0" smtClean="0">
                <a:solidFill>
                  <a:schemeClr val="hlink"/>
                </a:solidFill>
              </a:rPr>
              <a:t>millions of projects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ldLvl="0" autoUpdateAnimBg="0"/>
      <p:bldP spid="80900" grpId="0" bldLvl="0" autoUpdateAnimBg="0"/>
      <p:bldP spid="80901" grpId="0" bldLvl="0" autoUpdateAnimBg="0"/>
      <p:bldP spid="80902" grpId="0" bldLvl="0" autoUpdateAnimBg="0"/>
      <p:bldP spid="80903" grpId="0" bldLvl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CF9D-4C60-4995-9791-934992A90253}" type="slidenum">
              <a:rPr lang="en-GB" altLang="en-US"/>
              <a:pPr/>
              <a:t>47</a:t>
            </a:fld>
            <a:endParaRPr lang="en-GB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48108"/>
            <a:ext cx="9144000" cy="1710934"/>
          </a:xfrm>
          <a:prstGeom prst="rect">
            <a:avLst/>
          </a:prstGeom>
          <a:ln/>
        </p:spPr>
        <p:txBody>
          <a:bodyPr/>
          <a:lstStyle/>
          <a:p>
            <a:r>
              <a:rPr lang="en-GB" altLang="en-US" sz="3200" dirty="0" smtClean="0"/>
              <a:t>Break time!</a:t>
            </a:r>
            <a:br>
              <a:rPr lang="en-GB" altLang="en-US" sz="3200" dirty="0" smtClean="0"/>
            </a:br>
            <a:r>
              <a:rPr lang="en-GB" altLang="en-US" sz="3200" dirty="0" smtClean="0"/>
              <a:t/>
            </a:r>
            <a:br>
              <a:rPr lang="en-GB" altLang="en-US" sz="3200" dirty="0" smtClean="0"/>
            </a:br>
            <a:r>
              <a:rPr lang="en-GB" altLang="en-US" sz="3200" dirty="0" smtClean="0"/>
              <a:t>Come back for more!</a:t>
            </a:r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28311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951" y="635064"/>
            <a:ext cx="8255312" cy="2230373"/>
          </a:xfrm>
        </p:spPr>
        <p:txBody>
          <a:bodyPr>
            <a:noAutofit/>
          </a:bodyPr>
          <a:lstStyle/>
          <a:p>
            <a:r>
              <a:rPr lang="en-US" sz="6000" dirty="0" smtClean="0"/>
              <a:t>Program Analysis </a:t>
            </a:r>
            <a:br>
              <a:rPr lang="en-US" sz="6000" dirty="0" smtClean="0"/>
            </a:br>
            <a:r>
              <a:rPr lang="en-US" sz="6000" dirty="0" smtClean="0"/>
              <a:t>on </a:t>
            </a:r>
            <a:br>
              <a:rPr lang="en-US" sz="6000" dirty="0" smtClean="0"/>
            </a:br>
            <a:r>
              <a:rPr lang="en-US" sz="6000" dirty="0" smtClean="0"/>
              <a:t>Thousands of Projects</a:t>
            </a:r>
            <a:endParaRPr lang="en-US" sz="6000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863532" y="3465545"/>
            <a:ext cx="1754822" cy="2276682"/>
            <a:chOff x="0" y="0"/>
            <a:chExt cx="2763" cy="3584"/>
          </a:xfrm>
        </p:grpSpPr>
        <p:pic>
          <p:nvPicPr>
            <p:cNvPr id="5" name="Picture 10" descr="hraja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0"/>
              <a:ext cx="1718" cy="2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0" y="2130"/>
              <a:ext cx="2763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b="1" dirty="0" err="1"/>
                <a:t>Hridesh</a:t>
              </a:r>
              <a:r>
                <a:rPr lang="en-GB" altLang="en-US" b="1" dirty="0"/>
                <a:t> </a:t>
              </a:r>
              <a:r>
                <a:rPr lang="en-GB" altLang="en-US" b="1" dirty="0" err="1" smtClean="0"/>
                <a:t>Rajan</a:t>
              </a:r>
              <a:endParaRPr lang="en-GB" altLang="en-US" b="1" dirty="0" smtClean="0"/>
            </a:p>
            <a:p>
              <a:pPr algn="ctr"/>
              <a:r>
                <a:rPr lang="en-GB" altLang="en-US" dirty="0"/>
                <a:t>Iowa State University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447843" y="3463484"/>
            <a:ext cx="1896110" cy="2239634"/>
            <a:chOff x="0" y="0"/>
            <a:chExt cx="2987" cy="3525"/>
          </a:xfrm>
        </p:grpSpPr>
        <p:pic>
          <p:nvPicPr>
            <p:cNvPr id="8" name="Picture 7" descr="tn-ne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98"/>
            <a:stretch>
              <a:fillRect/>
            </a:stretch>
          </p:blipFill>
          <p:spPr bwMode="auto">
            <a:xfrm>
              <a:off x="611" y="0"/>
              <a:ext cx="1765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0" y="2072"/>
              <a:ext cx="2987" cy="1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b="1" dirty="0" err="1"/>
                <a:t>Tien</a:t>
              </a:r>
              <a:r>
                <a:rPr lang="en-GB" altLang="en-US" b="1" dirty="0"/>
                <a:t> N. </a:t>
              </a:r>
              <a:r>
                <a:rPr lang="en-GB" altLang="en-US" b="1" dirty="0" smtClean="0"/>
                <a:t>Nguyen</a:t>
              </a:r>
            </a:p>
            <a:p>
              <a:pPr algn="ctr"/>
              <a:r>
                <a:rPr lang="en-GB" altLang="en-US" dirty="0" smtClean="0"/>
                <a:t>University of Texas at Dallas</a:t>
              </a:r>
              <a:endParaRPr lang="en-GB" altLang="en-US" dirty="0"/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93021" y="4792651"/>
            <a:ext cx="17548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b="1" dirty="0" smtClean="0"/>
              <a:t>Robert Dyer</a:t>
            </a:r>
          </a:p>
          <a:p>
            <a:pPr algn="ctr"/>
            <a:r>
              <a:rPr lang="en-GB" altLang="en-US" dirty="0" smtClean="0"/>
              <a:t>Bowling Green State University</a:t>
            </a:r>
            <a:endParaRPr lang="en-GB" altLang="en-US" dirty="0"/>
          </a:p>
        </p:txBody>
      </p:sp>
      <p:pic>
        <p:nvPicPr>
          <p:cNvPr id="13" name="Picture 12" descr="rdy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3" y="3463485"/>
            <a:ext cx="1044894" cy="1364484"/>
          </a:xfrm>
          <a:prstGeom prst="rect">
            <a:avLst/>
          </a:prstGeom>
        </p:spPr>
      </p:pic>
      <p:pic>
        <p:nvPicPr>
          <p:cNvPr id="14" name="Picture 13" descr="ganes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1" y="3463484"/>
            <a:ext cx="1149712" cy="1364485"/>
          </a:xfrm>
          <a:prstGeom prst="rect">
            <a:avLst/>
          </a:prstGeom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85799" y="4786552"/>
            <a:ext cx="21777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b="1" dirty="0" smtClean="0"/>
              <a:t>Ganesha </a:t>
            </a:r>
            <a:r>
              <a:rPr lang="en-GB" altLang="en-US" b="1" dirty="0" err="1" smtClean="0"/>
              <a:t>Upadhyaya</a:t>
            </a:r>
            <a:endParaRPr lang="en-GB" altLang="en-US" b="1" dirty="0" smtClean="0"/>
          </a:p>
          <a:p>
            <a:pPr algn="ctr"/>
            <a:r>
              <a:rPr lang="en-GB" altLang="en-US" dirty="0" smtClean="0"/>
              <a:t>Iowa State </a:t>
            </a:r>
          </a:p>
          <a:p>
            <a:pPr algn="ctr"/>
            <a:r>
              <a:rPr lang="en-GB" altLang="en-US" dirty="0" smtClean="0"/>
              <a:t>University</a:t>
            </a:r>
            <a:endParaRPr lang="en-GB" altLang="en-US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-18306" y="6119336"/>
            <a:ext cx="91170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1400" dirty="0" smtClean="0">
                <a:solidFill>
                  <a:schemeClr val="tx1"/>
                </a:solidFill>
              </a:rPr>
              <a:t>These </a:t>
            </a:r>
            <a:r>
              <a:rPr lang="en-GB" altLang="en-US" sz="1400" dirty="0">
                <a:solidFill>
                  <a:schemeClr val="tx1"/>
                </a:solidFill>
              </a:rPr>
              <a:t>research activities </a:t>
            </a:r>
            <a:r>
              <a:rPr lang="en-GB" altLang="en-US" sz="1400" dirty="0" smtClean="0">
                <a:solidFill>
                  <a:schemeClr val="tx1"/>
                </a:solidFill>
              </a:rPr>
              <a:t>supported </a:t>
            </a:r>
            <a:r>
              <a:rPr lang="en-GB" altLang="en-US" sz="1400" dirty="0">
                <a:solidFill>
                  <a:schemeClr val="tx1"/>
                </a:solidFill>
              </a:rPr>
              <a:t>in part by the US National Science </a:t>
            </a:r>
            <a:r>
              <a:rPr lang="en-GB" altLang="en-US" sz="1400" dirty="0" smtClean="0">
                <a:solidFill>
                  <a:schemeClr val="tx1"/>
                </a:solidFill>
              </a:rPr>
              <a:t>Foundation (</a:t>
            </a:r>
            <a:r>
              <a:rPr lang="en-GB" altLang="en-US" sz="1400" dirty="0">
                <a:solidFill>
                  <a:schemeClr val="tx1"/>
                </a:solidFill>
              </a:rPr>
              <a:t>NSF) </a:t>
            </a:r>
            <a:r>
              <a:rPr lang="en-GB" altLang="en-US" sz="1400" dirty="0" smtClean="0">
                <a:solidFill>
                  <a:schemeClr val="tx1"/>
                </a:solidFill>
              </a:rPr>
              <a:t>grants CNS</a:t>
            </a:r>
            <a:r>
              <a:rPr lang="en-GB" altLang="en-US" sz="1400" dirty="0">
                <a:solidFill>
                  <a:schemeClr val="tx1"/>
                </a:solidFill>
              </a:rPr>
              <a:t>-15-13263, CNS-15-12947, CCF</a:t>
            </a:r>
            <a:r>
              <a:rPr lang="en-GB" altLang="en-US" sz="1400" dirty="0" smtClean="0">
                <a:solidFill>
                  <a:schemeClr val="tx1"/>
                </a:solidFill>
              </a:rPr>
              <a:t>-15-18897, CCF-15-18776, CCF-14-23370, CCF</a:t>
            </a:r>
            <a:r>
              <a:rPr lang="en-GB" altLang="en-US" sz="1400" dirty="0">
                <a:solidFill>
                  <a:schemeClr val="tx1"/>
                </a:solidFill>
              </a:rPr>
              <a:t>-13-49153</a:t>
            </a:r>
            <a:r>
              <a:rPr lang="en-GB" altLang="en-US" sz="1400" dirty="0" smtClean="0">
                <a:solidFill>
                  <a:schemeClr val="tx1"/>
                </a:solidFill>
              </a:rPr>
              <a:t>, CCF</a:t>
            </a:r>
            <a:r>
              <a:rPr lang="en-GB" altLang="en-US" sz="1400" dirty="0">
                <a:solidFill>
                  <a:schemeClr val="tx1"/>
                </a:solidFill>
              </a:rPr>
              <a:t>-13-20578, TWC-12-23828, CCF-11-17937, CCF-10-17334, and CCF-10-18600.</a:t>
            </a:r>
          </a:p>
        </p:txBody>
      </p:sp>
    </p:spTree>
    <p:extLst>
      <p:ext uri="{BB962C8B-B14F-4D97-AF65-F5344CB8AC3E}">
        <p14:creationId xmlns:p14="http://schemas.microsoft.com/office/powerpoint/2010/main" val="11459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Program analysis quick introduction</a:t>
            </a:r>
          </a:p>
          <a:p>
            <a:r>
              <a:rPr lang="en-US" dirty="0" smtClean="0"/>
              <a:t>Program analysis in Boa</a:t>
            </a:r>
          </a:p>
          <a:p>
            <a:r>
              <a:rPr lang="en-US" dirty="0" smtClean="0"/>
              <a:t>Language extension </a:t>
            </a:r>
          </a:p>
          <a:p>
            <a:r>
              <a:rPr lang="en-US" dirty="0" smtClean="0"/>
              <a:t>Example and demo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5D8FE-1371-46D7-93A6-69840240250E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altLang="en-US"/>
              <a:t>What features do they have?</a:t>
            </a:r>
          </a:p>
        </p:txBody>
      </p:sp>
      <p:pic>
        <p:nvPicPr>
          <p:cNvPr id="10243" name="Picture 3" descr="find-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5140325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branchmangemen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177925"/>
            <a:ext cx="4491038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ollaborati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789363"/>
            <a:ext cx="3189287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Wikipedia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4419600"/>
            <a:ext cx="16652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mail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539875"/>
            <a:ext cx="1739900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75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Analysis in Boa Today</a:t>
            </a:r>
          </a:p>
          <a:p>
            <a:pPr lvl="1"/>
            <a:r>
              <a:rPr lang="en-US" dirty="0" smtClean="0"/>
              <a:t>Abstract syntax tree (AST) level</a:t>
            </a:r>
          </a:p>
          <a:p>
            <a:pPr lvl="2"/>
            <a:r>
              <a:rPr lang="en-US" dirty="0" smtClean="0"/>
              <a:t>Analyzing project metadata</a:t>
            </a:r>
          </a:p>
          <a:p>
            <a:pPr lvl="2"/>
            <a:r>
              <a:rPr lang="en-US" dirty="0" smtClean="0"/>
              <a:t>Revision histories (or commits)</a:t>
            </a:r>
          </a:p>
          <a:p>
            <a:pPr lvl="2"/>
            <a:r>
              <a:rPr lang="en-US" dirty="0" smtClean="0"/>
              <a:t>Source code</a:t>
            </a:r>
          </a:p>
          <a:p>
            <a:pPr lvl="3"/>
            <a:r>
              <a:rPr lang="en-US" dirty="0" smtClean="0"/>
              <a:t>Classes (Declaration AST)</a:t>
            </a:r>
          </a:p>
          <a:p>
            <a:pPr lvl="3"/>
            <a:r>
              <a:rPr lang="en-US" dirty="0" smtClean="0"/>
              <a:t>Methods (Method AST)</a:t>
            </a:r>
          </a:p>
          <a:p>
            <a:pPr lvl="3"/>
            <a:r>
              <a:rPr lang="en-US" dirty="0" smtClean="0"/>
              <a:t>Statements (Statement AST)</a:t>
            </a:r>
          </a:p>
          <a:p>
            <a:pPr lvl="3"/>
            <a:r>
              <a:rPr lang="en-US" dirty="0" smtClean="0"/>
              <a:t>Expressions (Expression AST)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Analysis in Boa Today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Churn rate of files in projects </a:t>
            </a:r>
          </a:p>
          <a:p>
            <a:pPr lvl="3"/>
            <a:r>
              <a:rPr lang="en-US" dirty="0" smtClean="0"/>
              <a:t>how often files are modified?</a:t>
            </a:r>
          </a:p>
          <a:p>
            <a:pPr lvl="2"/>
            <a:r>
              <a:rPr lang="en-US" dirty="0" smtClean="0"/>
              <a:t>How many fixing revisions added null checks?</a:t>
            </a:r>
          </a:p>
          <a:p>
            <a:pPr lvl="2"/>
            <a:r>
              <a:rPr lang="en-US" dirty="0" smtClean="0"/>
              <a:t>How certain Java language feature is used?</a:t>
            </a:r>
          </a:p>
          <a:p>
            <a:pPr lvl="3"/>
            <a:r>
              <a:rPr lang="en-US" dirty="0" smtClean="0"/>
              <a:t>Assert statements</a:t>
            </a:r>
          </a:p>
          <a:p>
            <a:pPr lvl="2"/>
            <a:r>
              <a:rPr lang="en-US" dirty="0" smtClean="0"/>
              <a:t>Computing source code metrics</a:t>
            </a:r>
          </a:p>
          <a:p>
            <a:pPr lvl="3"/>
            <a:r>
              <a:rPr lang="en-US" dirty="0" smtClean="0"/>
              <a:t>Number of attributes (NOA)</a:t>
            </a:r>
          </a:p>
          <a:p>
            <a:pPr lvl="3"/>
            <a:r>
              <a:rPr lang="en-US" dirty="0" smtClean="0"/>
              <a:t>Number of public methods (NPM)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</a:p>
          <a:p>
            <a:pPr lvl="1"/>
            <a:r>
              <a:rPr lang="en-US" dirty="0" smtClean="0"/>
              <a:t>Analyzing control flow between program statements</a:t>
            </a:r>
          </a:p>
          <a:p>
            <a:pPr lvl="1"/>
            <a:r>
              <a:rPr lang="en-US" dirty="0" smtClean="0"/>
              <a:t>Analyzing data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interesting analyses require control and data flow information</a:t>
            </a:r>
          </a:p>
          <a:p>
            <a:pPr lvl="1"/>
            <a:r>
              <a:rPr lang="en-US" dirty="0" smtClean="0"/>
              <a:t>Finding resource leak</a:t>
            </a:r>
          </a:p>
          <a:p>
            <a:pPr lvl="2"/>
            <a:r>
              <a:rPr lang="en-US" dirty="0" smtClean="0"/>
              <a:t>A resource (File, Socket, </a:t>
            </a:r>
            <a:r>
              <a:rPr lang="en-US" dirty="0" err="1" smtClean="0"/>
              <a:t>etc</a:t>
            </a:r>
            <a:r>
              <a:rPr lang="en-US" dirty="0" smtClean="0"/>
              <a:t>) is properly closed after use on all program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interesting analyses require control and data flow information</a:t>
            </a:r>
          </a:p>
          <a:p>
            <a:pPr lvl="1"/>
            <a:r>
              <a:rPr lang="en-US" dirty="0" smtClean="0"/>
              <a:t>Finding deadlock/data-race</a:t>
            </a:r>
          </a:p>
          <a:p>
            <a:pPr lvl="2"/>
            <a:r>
              <a:rPr lang="en-US" dirty="0" smtClean="0"/>
              <a:t>A lock acquired in the program is not released on all program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interesting analyses require control and data flow information</a:t>
            </a:r>
          </a:p>
          <a:p>
            <a:pPr lvl="1"/>
            <a:r>
              <a:rPr lang="en-US" dirty="0" smtClean="0"/>
              <a:t>Finding loop invariant/code motion</a:t>
            </a:r>
          </a:p>
          <a:p>
            <a:pPr lvl="2"/>
            <a:r>
              <a:rPr lang="en-US" dirty="0" smtClean="0"/>
              <a:t>Can a loop statement be moved outside of loop?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interesting analyses require control and data flow information</a:t>
            </a:r>
          </a:p>
          <a:p>
            <a:pPr lvl="1"/>
            <a:r>
              <a:rPr lang="en-US" dirty="0" smtClean="0"/>
              <a:t>API related</a:t>
            </a:r>
          </a:p>
          <a:p>
            <a:pPr lvl="2"/>
            <a:r>
              <a:rPr lang="en-US" dirty="0" smtClean="0"/>
              <a:t>API call sequence</a:t>
            </a:r>
          </a:p>
          <a:p>
            <a:pPr lvl="3"/>
            <a:r>
              <a:rPr lang="en-US" dirty="0" smtClean="0"/>
              <a:t>Which API methods are called often together?</a:t>
            </a:r>
          </a:p>
          <a:p>
            <a:pPr lvl="4"/>
            <a:r>
              <a:rPr lang="en-US" dirty="0" err="1" smtClean="0"/>
              <a:t>Iterator.next</a:t>
            </a:r>
            <a:r>
              <a:rPr lang="en-US" dirty="0" smtClean="0"/>
              <a:t> is called together with </a:t>
            </a:r>
            <a:r>
              <a:rPr lang="en-US" dirty="0" err="1" smtClean="0"/>
              <a:t>Iterator.hasNext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interesting analyses require control and data flow information</a:t>
            </a:r>
          </a:p>
          <a:p>
            <a:pPr lvl="1"/>
            <a:r>
              <a:rPr lang="en-US" dirty="0" smtClean="0"/>
              <a:t>API related</a:t>
            </a:r>
          </a:p>
          <a:p>
            <a:pPr lvl="2"/>
            <a:r>
              <a:rPr lang="en-US" dirty="0" smtClean="0"/>
              <a:t>API usage mining</a:t>
            </a:r>
          </a:p>
          <a:p>
            <a:pPr lvl="3"/>
            <a:r>
              <a:rPr lang="en-US" dirty="0" smtClean="0"/>
              <a:t>How a certain API method must be used?</a:t>
            </a:r>
          </a:p>
          <a:p>
            <a:pPr lvl="4"/>
            <a:r>
              <a:rPr lang="en-US" dirty="0" err="1" smtClean="0"/>
              <a:t>FileInputStream.close</a:t>
            </a:r>
            <a:r>
              <a:rPr lang="en-US" dirty="0" smtClean="0"/>
              <a:t> must be enclosed in a finally{} block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2925" y="4577288"/>
            <a:ext cx="3395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Ayuthaya"/>
                <a:cs typeface="Ayuthaya"/>
              </a:rPr>
              <a:t>FileInputStream</a:t>
            </a:r>
            <a:r>
              <a:rPr lang="en-US" sz="1400" dirty="0" smtClean="0">
                <a:solidFill>
                  <a:srgbClr val="FF0000"/>
                </a:solidFill>
                <a:latin typeface="Ayuthaya"/>
                <a:cs typeface="Ayuthaya"/>
              </a:rPr>
              <a:t> is = </a:t>
            </a:r>
            <a:r>
              <a:rPr lang="is-IS" sz="1400" dirty="0" smtClean="0">
                <a:solidFill>
                  <a:srgbClr val="FF0000"/>
                </a:solidFill>
                <a:latin typeface="Ayuthaya"/>
                <a:cs typeface="Ayuthaya"/>
              </a:rPr>
              <a:t>…</a:t>
            </a:r>
          </a:p>
          <a:p>
            <a:r>
              <a:rPr lang="en-US" sz="1400" dirty="0">
                <a:solidFill>
                  <a:srgbClr val="FF0000"/>
                </a:solidFill>
                <a:latin typeface="Ayuthaya"/>
                <a:cs typeface="Ayuthaya"/>
              </a:rPr>
              <a:t>t</a:t>
            </a:r>
            <a:r>
              <a:rPr lang="is-IS" sz="1400" dirty="0" smtClean="0">
                <a:solidFill>
                  <a:srgbClr val="FF0000"/>
                </a:solidFill>
                <a:latin typeface="Ayuthaya"/>
                <a:cs typeface="Ayuthaya"/>
              </a:rPr>
              <a:t>ry {</a:t>
            </a:r>
          </a:p>
          <a:p>
            <a:endParaRPr lang="is-IS" sz="1400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is-IS" sz="1400" dirty="0" smtClean="0">
                <a:solidFill>
                  <a:srgbClr val="FF0000"/>
                </a:solidFill>
                <a:latin typeface="Ayuthaya"/>
                <a:cs typeface="Ayuthaya"/>
              </a:rPr>
              <a:t>} catch () {</a:t>
            </a:r>
          </a:p>
          <a:p>
            <a:endParaRPr lang="is-IS" sz="1400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is-IS" sz="1400" dirty="0" smtClean="0">
                <a:solidFill>
                  <a:srgbClr val="FF0000"/>
                </a:solidFill>
                <a:latin typeface="Ayuthaya"/>
                <a:cs typeface="Ayuthaya"/>
              </a:rPr>
              <a:t>} finally {</a:t>
            </a:r>
          </a:p>
          <a:p>
            <a:r>
              <a:rPr lang="is-IS" sz="1400" dirty="0" smtClean="0">
                <a:solidFill>
                  <a:srgbClr val="FF0000"/>
                </a:solidFill>
                <a:latin typeface="Ayuthaya"/>
                <a:cs typeface="Ayuthaya"/>
              </a:rPr>
              <a:t>	is.close()</a:t>
            </a:r>
            <a:endParaRPr lang="is-IS" sz="1400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is-IS" sz="1400" dirty="0" smtClean="0">
                <a:solidFill>
                  <a:srgbClr val="FF0000"/>
                </a:solidFill>
                <a:latin typeface="Ayuthaya"/>
                <a:cs typeface="Ayuthaya"/>
              </a:rPr>
              <a:t>}</a:t>
            </a:r>
            <a:endParaRPr lang="en-US" sz="1400" dirty="0">
              <a:solidFill>
                <a:srgbClr val="FF0000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9435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interesting analyses require control and data flow information</a:t>
            </a:r>
          </a:p>
          <a:p>
            <a:pPr lvl="1"/>
            <a:r>
              <a:rPr lang="en-US" dirty="0" smtClean="0"/>
              <a:t>API related</a:t>
            </a:r>
          </a:p>
          <a:p>
            <a:pPr lvl="2"/>
            <a:r>
              <a:rPr lang="en-US" dirty="0" smtClean="0"/>
              <a:t>API precondition mining</a:t>
            </a:r>
          </a:p>
          <a:p>
            <a:pPr lvl="3"/>
            <a:r>
              <a:rPr lang="en-US" dirty="0" smtClean="0"/>
              <a:t>What are the conditions that must be checked before calling an API method?</a:t>
            </a:r>
          </a:p>
          <a:p>
            <a:pPr lvl="4"/>
            <a:r>
              <a:rPr lang="en-US" sz="1600" dirty="0" err="1" smtClean="0">
                <a:solidFill>
                  <a:srgbClr val="FF0000"/>
                </a:solidFill>
                <a:latin typeface="Ayuthaya"/>
                <a:cs typeface="Ayuthaya"/>
              </a:rPr>
              <a:t>String.substring</a:t>
            </a:r>
            <a:r>
              <a:rPr lang="en-US" sz="1600" dirty="0" smtClean="0">
                <a:solidFill>
                  <a:srgbClr val="FF0000"/>
                </a:solidFill>
                <a:latin typeface="Ayuthaya"/>
                <a:cs typeface="Ayuthaya"/>
              </a:rPr>
              <a:t>(begin, end)</a:t>
            </a:r>
            <a:r>
              <a:rPr lang="en-US" dirty="0" smtClean="0"/>
              <a:t>, requires </a:t>
            </a:r>
            <a:r>
              <a:rPr lang="en-US" sz="1600" dirty="0" smtClean="0">
                <a:solidFill>
                  <a:srgbClr val="FF0000"/>
                </a:solidFill>
                <a:latin typeface="Ayuthaya"/>
                <a:cs typeface="Ayuthaya"/>
              </a:rPr>
              <a:t>begin &gt;= 0</a:t>
            </a:r>
            <a:r>
              <a:rPr lang="en-US" dirty="0" smtClean="0"/>
              <a:t> and </a:t>
            </a:r>
            <a:r>
              <a:rPr lang="en-US" sz="1600" dirty="0" smtClean="0">
                <a:solidFill>
                  <a:srgbClr val="FF0000"/>
                </a:solidFill>
                <a:latin typeface="Ayuthaya"/>
                <a:cs typeface="Ayuthaya"/>
              </a:rPr>
              <a:t>end &lt; length of the string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Bigger use cases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Bug fix suggestions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Programming pattern discovery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Specification inference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Code search</a:t>
            </a:r>
          </a:p>
          <a:p>
            <a:pPr lvl="1"/>
            <a:endParaRPr lang="en-US" sz="1200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101D-84BB-476E-8665-F142EAB63A3E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/>
              <a:t>What do I mean by</a:t>
            </a:r>
            <a:br>
              <a:rPr lang="en-GB" altLang="en-US" sz="3200"/>
            </a:br>
            <a:r>
              <a:rPr lang="en-GB" altLang="en-US" sz="3200" b="1" i="1"/>
              <a:t>mining software repositories (MSR)</a:t>
            </a:r>
            <a:r>
              <a:rPr lang="en-GB" altLang="en-US" sz="3200"/>
              <a:t>?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447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559"/>
            <a:ext cx="8229600" cy="2210011"/>
          </a:xfrm>
        </p:spPr>
        <p:txBody>
          <a:bodyPr/>
          <a:lstStyle/>
          <a:p>
            <a:r>
              <a:rPr lang="en-US" dirty="0" smtClean="0"/>
              <a:t>What is program analysis?</a:t>
            </a:r>
          </a:p>
          <a:p>
            <a:pPr lvl="1"/>
            <a:r>
              <a:rPr lang="en-US" dirty="0" smtClean="0"/>
              <a:t>Analyzing programs</a:t>
            </a:r>
          </a:p>
          <a:p>
            <a:pPr lvl="1"/>
            <a:r>
              <a:rPr lang="en-US" dirty="0" smtClean="0"/>
              <a:t>Developing algorithms and tools for understanding certain program behavior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902" y="3718949"/>
            <a:ext cx="3101905" cy="20305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>
                <a:latin typeface="Ayuthaya"/>
                <a:cs typeface="Ayuthaya"/>
              </a:rPr>
              <a:t>v</a:t>
            </a:r>
            <a:r>
              <a:rPr lang="en-US" sz="1100" dirty="0" smtClean="0">
                <a:latin typeface="Ayuthaya"/>
                <a:cs typeface="Ayuthaya"/>
              </a:rPr>
              <a:t>oid foo(</a:t>
            </a:r>
            <a:r>
              <a:rPr lang="en-US" sz="1100" dirty="0" err="1" smtClean="0">
                <a:latin typeface="Ayuthaya"/>
                <a:cs typeface="Ayuthaya"/>
              </a:rPr>
              <a:t>int</a:t>
            </a:r>
            <a:r>
              <a:rPr lang="en-US" sz="1100" dirty="0" smtClean="0">
                <a:latin typeface="Ayuthaya"/>
                <a:cs typeface="Ayuthaya"/>
              </a:rPr>
              <a:t> n) {</a:t>
            </a:r>
          </a:p>
          <a:p>
            <a:r>
              <a:rPr lang="en-US" sz="1100" dirty="0" smtClean="0">
                <a:latin typeface="Ayuthaya"/>
                <a:cs typeface="Ayuthaya"/>
              </a:rPr>
              <a:t>	</a:t>
            </a:r>
            <a:r>
              <a:rPr lang="en-US" sz="1100" dirty="0" err="1" smtClean="0">
                <a:latin typeface="Ayuthaya"/>
                <a:cs typeface="Ayuthaya"/>
              </a:rPr>
              <a:t>int</a:t>
            </a:r>
            <a:r>
              <a:rPr lang="en-US" sz="1100" dirty="0" smtClean="0">
                <a:latin typeface="Ayuthaya"/>
                <a:cs typeface="Ayuthaya"/>
              </a:rPr>
              <a:t> j = 0;</a:t>
            </a:r>
          </a:p>
          <a:p>
            <a:endParaRPr lang="en-US" sz="1100" dirty="0">
              <a:latin typeface="Ayuthaya"/>
              <a:cs typeface="Ayuthaya"/>
            </a:endParaRPr>
          </a:p>
          <a:p>
            <a:pPr lvl="1"/>
            <a:r>
              <a:rPr lang="en-US" sz="1100" dirty="0" smtClean="0">
                <a:latin typeface="Ayuthaya"/>
                <a:cs typeface="Ayuthaya"/>
              </a:rPr>
              <a:t>while (n &gt; 0) {</a:t>
            </a:r>
          </a:p>
          <a:p>
            <a:pPr lvl="1"/>
            <a:r>
              <a:rPr lang="en-US" sz="1100" dirty="0" smtClean="0">
                <a:latin typeface="Ayuthaya"/>
                <a:cs typeface="Ayuthaya"/>
              </a:rPr>
              <a:t>	if (j % 2 == 0)</a:t>
            </a:r>
          </a:p>
          <a:p>
            <a:pPr lvl="1"/>
            <a:r>
              <a:rPr lang="en-US" sz="1100" dirty="0">
                <a:latin typeface="Ayuthaya"/>
                <a:cs typeface="Ayuthaya"/>
              </a:rPr>
              <a:t>	</a:t>
            </a:r>
            <a:r>
              <a:rPr lang="en-US" sz="1100" dirty="0" smtClean="0">
                <a:latin typeface="Ayuthaya"/>
                <a:cs typeface="Ayuthaya"/>
              </a:rPr>
              <a:t>	j++;</a:t>
            </a:r>
          </a:p>
          <a:p>
            <a:pPr lvl="1"/>
            <a:r>
              <a:rPr lang="en-US" sz="1100" dirty="0">
                <a:latin typeface="Ayuthaya"/>
                <a:cs typeface="Ayuthaya"/>
              </a:rPr>
              <a:t>	</a:t>
            </a:r>
            <a:r>
              <a:rPr lang="en-US" sz="1100" dirty="0" smtClean="0">
                <a:latin typeface="Ayuthaya"/>
                <a:cs typeface="Ayuthaya"/>
              </a:rPr>
              <a:t>else</a:t>
            </a:r>
          </a:p>
          <a:p>
            <a:pPr lvl="1"/>
            <a:r>
              <a:rPr lang="en-US" sz="1100" dirty="0">
                <a:latin typeface="Ayuthaya"/>
                <a:cs typeface="Ayuthaya"/>
              </a:rPr>
              <a:t>	</a:t>
            </a:r>
            <a:r>
              <a:rPr lang="en-US" sz="1100" dirty="0" smtClean="0">
                <a:latin typeface="Ayuthaya"/>
                <a:cs typeface="Ayuthaya"/>
              </a:rPr>
              <a:t>	j--;</a:t>
            </a:r>
          </a:p>
          <a:p>
            <a:pPr lvl="1"/>
            <a:r>
              <a:rPr lang="en-US" sz="1100" dirty="0">
                <a:latin typeface="Ayuthaya"/>
                <a:cs typeface="Ayuthaya"/>
              </a:rPr>
              <a:t>	</a:t>
            </a:r>
            <a:r>
              <a:rPr lang="en-US" sz="1100" dirty="0" smtClean="0">
                <a:latin typeface="Ayuthaya"/>
                <a:cs typeface="Ayuthaya"/>
              </a:rPr>
              <a:t>n--;</a:t>
            </a:r>
            <a:endParaRPr lang="en-US" sz="1100" dirty="0">
              <a:latin typeface="Ayuthaya"/>
              <a:cs typeface="Ayuthaya"/>
            </a:endParaRPr>
          </a:p>
          <a:p>
            <a:pPr lvl="1"/>
            <a:r>
              <a:rPr lang="en-US" sz="1100" dirty="0" smtClean="0">
                <a:latin typeface="Ayuthaya"/>
                <a:cs typeface="Ayuthaya"/>
              </a:rPr>
              <a:t>}</a:t>
            </a:r>
          </a:p>
          <a:p>
            <a:pPr lvl="1"/>
            <a:r>
              <a:rPr lang="en-US" sz="1100" dirty="0" smtClean="0">
                <a:latin typeface="Ayuthaya"/>
                <a:cs typeface="Ayuthaya"/>
              </a:rPr>
              <a:t>assert “j is positive”</a:t>
            </a:r>
          </a:p>
          <a:p>
            <a:r>
              <a:rPr lang="en-US" sz="1100" dirty="0">
                <a:latin typeface="Ayuthaya"/>
                <a:cs typeface="Ayuthaya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844149" y="5970389"/>
            <a:ext cx="2547658" cy="4788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yuthaya"/>
                <a:cs typeface="Ayuthaya"/>
              </a:rPr>
              <a:t>Is “j” positive?</a:t>
            </a:r>
            <a:endParaRPr lang="en-US" dirty="0">
              <a:solidFill>
                <a:srgbClr val="FF0000"/>
              </a:solidFill>
              <a:latin typeface="Ayuthaya"/>
              <a:cs typeface="Ayuthaya"/>
            </a:endParaRPr>
          </a:p>
        </p:txBody>
      </p:sp>
      <p:sp>
        <p:nvSpPr>
          <p:cNvPr id="6" name="Cube 5"/>
          <p:cNvSpPr/>
          <p:nvPr/>
        </p:nvSpPr>
        <p:spPr>
          <a:xfrm>
            <a:off x="4426080" y="4585943"/>
            <a:ext cx="1475360" cy="1026704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yuthaya"/>
                <a:cs typeface="Ayuthaya"/>
              </a:rPr>
              <a:t>Program</a:t>
            </a:r>
          </a:p>
          <a:p>
            <a:pPr algn="ctr"/>
            <a:r>
              <a:rPr lang="en-US" sz="1400" dirty="0" smtClean="0">
                <a:latin typeface="Ayuthaya"/>
                <a:cs typeface="Ayuthaya"/>
              </a:rPr>
              <a:t>Analysis</a:t>
            </a:r>
          </a:p>
          <a:p>
            <a:pPr algn="ctr"/>
            <a:r>
              <a:rPr lang="en-US" sz="1400" dirty="0" smtClean="0">
                <a:latin typeface="Ayuthaya"/>
                <a:cs typeface="Ayuthaya"/>
              </a:rPr>
              <a:t>Tool</a:t>
            </a:r>
            <a:endParaRPr lang="en-US" sz="1400" dirty="0">
              <a:latin typeface="Ayuthaya"/>
              <a:cs typeface="Ayuthaya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6419265" y="4348150"/>
            <a:ext cx="2577390" cy="1236885"/>
          </a:xfrm>
          <a:prstGeom prst="snip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latin typeface="Ayuthaya"/>
                <a:cs typeface="Ayuthaya"/>
              </a:rPr>
              <a:t>Result</a:t>
            </a:r>
          </a:p>
          <a:p>
            <a:r>
              <a:rPr lang="en-US" sz="1400" dirty="0" smtClean="0">
                <a:latin typeface="Ayuthaya"/>
                <a:cs typeface="Ayuthaya"/>
              </a:rPr>
              <a:t>====================</a:t>
            </a:r>
          </a:p>
          <a:p>
            <a:pPr marL="171450" indent="-171450">
              <a:buFontTx/>
              <a:buChar char="-"/>
            </a:pPr>
            <a:r>
              <a:rPr lang="en-US" sz="1400" dirty="0" smtClean="0">
                <a:latin typeface="Ayuthaya"/>
                <a:cs typeface="Ayuthaya"/>
              </a:rPr>
              <a:t>“j” is positive</a:t>
            </a:r>
          </a:p>
          <a:p>
            <a:pPr marL="171450" indent="-171450">
              <a:buFontTx/>
              <a:buChar char="-"/>
            </a:pPr>
            <a:r>
              <a:rPr lang="en-US" sz="1400" dirty="0" smtClean="0">
                <a:latin typeface="Ayuthaya"/>
                <a:cs typeface="Ayuthaya"/>
              </a:rPr>
              <a:t>“j” is negative</a:t>
            </a:r>
          </a:p>
          <a:p>
            <a:pPr marL="171450" indent="-171450">
              <a:buFontTx/>
              <a:buChar char="-"/>
            </a:pPr>
            <a:r>
              <a:rPr lang="en-US" sz="1400" dirty="0" smtClean="0">
                <a:latin typeface="Ayuthaya"/>
                <a:cs typeface="Ayuthaya"/>
              </a:rPr>
              <a:t>“j” can be anything</a:t>
            </a:r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391807" y="4734245"/>
            <a:ext cx="1034273" cy="493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2"/>
          </p:cNvCxnSpPr>
          <p:nvPr/>
        </p:nvCxnSpPr>
        <p:spPr>
          <a:xfrm flipV="1">
            <a:off x="3391807" y="5227633"/>
            <a:ext cx="1034273" cy="982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  <a:endCxn id="7" idx="2"/>
          </p:cNvCxnSpPr>
          <p:nvPr/>
        </p:nvCxnSpPr>
        <p:spPr>
          <a:xfrm flipV="1">
            <a:off x="5901440" y="4966593"/>
            <a:ext cx="517825" cy="4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Program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bugs</a:t>
            </a:r>
          </a:p>
          <a:p>
            <a:pPr lvl="1"/>
            <a:r>
              <a:rPr lang="en-US" sz="2000" dirty="0" smtClean="0"/>
              <a:t>In the syntax, functionality, etc.</a:t>
            </a:r>
          </a:p>
          <a:p>
            <a:r>
              <a:rPr lang="en-US" sz="2800" dirty="0" smtClean="0"/>
              <a:t>Security</a:t>
            </a:r>
          </a:p>
          <a:p>
            <a:pPr lvl="1"/>
            <a:r>
              <a:rPr lang="en-US" sz="2000" dirty="0" smtClean="0"/>
              <a:t>Does the program leak private user data?</a:t>
            </a:r>
          </a:p>
          <a:p>
            <a:r>
              <a:rPr lang="en-US" sz="2800" dirty="0" smtClean="0"/>
              <a:t>Verification</a:t>
            </a:r>
          </a:p>
          <a:p>
            <a:pPr lvl="1"/>
            <a:r>
              <a:rPr lang="en-US" sz="2000" dirty="0" smtClean="0"/>
              <a:t>Does the program always behaves according to its specification?</a:t>
            </a:r>
          </a:p>
          <a:p>
            <a:r>
              <a:rPr lang="en-US" sz="2800" dirty="0" smtClean="0"/>
              <a:t>Optimization</a:t>
            </a:r>
          </a:p>
          <a:p>
            <a:pPr lvl="1"/>
            <a:r>
              <a:rPr lang="en-US" sz="2000" dirty="0" smtClean="0"/>
              <a:t>Which variables should be kept in the register for faster memory access?</a:t>
            </a:r>
          </a:p>
          <a:p>
            <a:pPr lvl="1"/>
            <a:r>
              <a:rPr lang="en-US" sz="2000" dirty="0" smtClean="0"/>
              <a:t>Is it safe to execute loop iterations in parallel?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26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Flavors of Program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Static</a:t>
            </a:r>
          </a:p>
          <a:p>
            <a:pPr lvl="1"/>
            <a:r>
              <a:rPr lang="en-US" sz="2400" dirty="0" smtClean="0"/>
              <a:t>Analyzes source code artifacts</a:t>
            </a:r>
          </a:p>
          <a:p>
            <a:r>
              <a:rPr lang="en-US" dirty="0"/>
              <a:t>Dynamic</a:t>
            </a:r>
          </a:p>
          <a:p>
            <a:pPr lvl="1"/>
            <a:r>
              <a:rPr lang="en-US" sz="2400" dirty="0"/>
              <a:t>Analyzes program while it is running</a:t>
            </a:r>
            <a:endParaRPr lang="en-US" sz="2400" dirty="0" smtClean="0"/>
          </a:p>
          <a:p>
            <a:r>
              <a:rPr lang="en-US" dirty="0" smtClean="0"/>
              <a:t>Trade off</a:t>
            </a:r>
          </a:p>
          <a:p>
            <a:pPr lvl="1"/>
            <a:r>
              <a:rPr lang="en-US" dirty="0" smtClean="0"/>
              <a:t>Static</a:t>
            </a:r>
          </a:p>
          <a:p>
            <a:pPr lvl="2"/>
            <a:r>
              <a:rPr lang="en-US" dirty="0" smtClean="0"/>
              <a:t>Reasons about all executions, but less precise</a:t>
            </a:r>
          </a:p>
          <a:p>
            <a:pPr lvl="1"/>
            <a:r>
              <a:rPr lang="en-US" dirty="0" smtClean="0"/>
              <a:t>Dynamic</a:t>
            </a:r>
          </a:p>
          <a:p>
            <a:pPr lvl="2"/>
            <a:r>
              <a:rPr lang="en-US" dirty="0" smtClean="0"/>
              <a:t>Limited to observed executions, but more precise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1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Program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about analyzing source code artifacts</a:t>
            </a:r>
          </a:p>
          <a:p>
            <a:pPr lvl="1"/>
            <a:r>
              <a:rPr lang="en-US" dirty="0" smtClean="0"/>
              <a:t>Source code text</a:t>
            </a:r>
          </a:p>
          <a:p>
            <a:pPr lvl="1"/>
            <a:r>
              <a:rPr lang="en-US" dirty="0" smtClean="0"/>
              <a:t>Intermediate representations</a:t>
            </a:r>
          </a:p>
          <a:p>
            <a:pPr lvl="2"/>
            <a:r>
              <a:rPr lang="en-US" dirty="0" smtClean="0"/>
              <a:t>Abstract syntax trees (ASTs)</a:t>
            </a:r>
          </a:p>
          <a:p>
            <a:pPr lvl="2"/>
            <a:r>
              <a:rPr lang="en-US" dirty="0" smtClean="0"/>
              <a:t>Control flow graphs (CFGs)</a:t>
            </a:r>
          </a:p>
          <a:p>
            <a:pPr lvl="2"/>
            <a:r>
              <a:rPr lang="en-US" dirty="0" smtClean="0"/>
              <a:t>Program dependence graphs (PDGs)</a:t>
            </a:r>
          </a:p>
          <a:p>
            <a:pPr lvl="2"/>
            <a:r>
              <a:rPr lang="en-US" dirty="0" smtClean="0"/>
              <a:t>Call graph (CGs)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and Data 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Performed over the Control Flow Graph (CFG) representation of the program</a:t>
            </a:r>
          </a:p>
          <a:p>
            <a:r>
              <a:rPr lang="en-US" dirty="0" smtClean="0"/>
              <a:t>Control Flow Graph (CFG)</a:t>
            </a:r>
          </a:p>
          <a:p>
            <a:pPr lvl="2"/>
            <a:r>
              <a:rPr lang="en-US" dirty="0" smtClean="0"/>
              <a:t>A directed graph G = (N, E) with nodes representing program statements and edges representing the flow of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6907"/>
          </a:xfrm>
        </p:spPr>
        <p:txBody>
          <a:bodyPr/>
          <a:lstStyle/>
          <a:p>
            <a:r>
              <a:rPr lang="en-US" dirty="0" smtClean="0"/>
              <a:t>Example CFG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126084"/>
            <a:ext cx="45953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void foo(</a:t>
            </a:r>
            <a:r>
              <a:rPr lang="en-US" sz="2000" dirty="0" err="1">
                <a:solidFill>
                  <a:srgbClr val="FF0000"/>
                </a:solidFill>
                <a:latin typeface="Ayuthaya"/>
                <a:cs typeface="Ayuthaya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 n) {</a:t>
            </a:r>
          </a:p>
          <a:p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2000" dirty="0" err="1">
                <a:solidFill>
                  <a:srgbClr val="FF0000"/>
                </a:solidFill>
                <a:latin typeface="Ayuthaya"/>
                <a:cs typeface="Ayuthaya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 j = 0;</a:t>
            </a:r>
          </a:p>
          <a:p>
            <a:endParaRPr lang="en-US" sz="2000" dirty="0">
              <a:solidFill>
                <a:srgbClr val="FF0000"/>
              </a:solidFill>
              <a:latin typeface="Ayuthaya"/>
              <a:cs typeface="Ayuthaya"/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while (n &gt; 0) {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	if (j % 2 == 0)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		j++;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	else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		j--;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	n--;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}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assert “j is positive”</a:t>
            </a:r>
          </a:p>
          <a:p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}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1046" y="2243438"/>
            <a:ext cx="1587559" cy="3727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yuthaya"/>
                <a:cs typeface="Ayuthaya"/>
              </a:rPr>
              <a:t>i</a:t>
            </a:r>
            <a:r>
              <a:rPr lang="en-US" dirty="0" err="1" smtClean="0">
                <a:latin typeface="Ayuthaya"/>
                <a:cs typeface="Ayuthaya"/>
              </a:rPr>
              <a:t>nt</a:t>
            </a:r>
            <a:r>
              <a:rPr lang="en-US" dirty="0" smtClean="0">
                <a:latin typeface="Ayuthaya"/>
                <a:cs typeface="Ayuthaya"/>
              </a:rPr>
              <a:t> j = 0</a:t>
            </a:r>
            <a:endParaRPr lang="en-US" dirty="0">
              <a:latin typeface="Ayuthaya"/>
              <a:cs typeface="Ayuthay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1046" y="1618363"/>
            <a:ext cx="1587559" cy="3727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yuthaya"/>
                <a:cs typeface="Ayuthaya"/>
              </a:rPr>
              <a:t>START</a:t>
            </a:r>
            <a:endParaRPr lang="en-US" dirty="0">
              <a:latin typeface="Ayuthaya"/>
              <a:cs typeface="Ayuthay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7949" y="6029090"/>
            <a:ext cx="1587559" cy="3727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yuthaya"/>
                <a:cs typeface="Ayuthaya"/>
              </a:rPr>
              <a:t>END</a:t>
            </a:r>
            <a:endParaRPr lang="en-US" dirty="0">
              <a:latin typeface="Ayuthaya"/>
              <a:cs typeface="Ayuthay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81046" y="2858330"/>
            <a:ext cx="1587559" cy="3727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yuthaya"/>
                <a:cs typeface="Ayuthaya"/>
              </a:rPr>
              <a:t>n &gt; 0</a:t>
            </a:r>
            <a:endParaRPr lang="en-US" dirty="0">
              <a:latin typeface="Ayuthaya"/>
              <a:cs typeface="Ayuthay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9998" y="3548616"/>
            <a:ext cx="2443462" cy="3727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yuthaya"/>
                <a:cs typeface="Ayuthaya"/>
              </a:rPr>
              <a:t>j % s == 0</a:t>
            </a:r>
            <a:endParaRPr lang="en-US" dirty="0">
              <a:latin typeface="Ayuthaya"/>
              <a:cs typeface="Ayuthay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4975" y="4156605"/>
            <a:ext cx="1587559" cy="3727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yuthaya"/>
                <a:cs typeface="Ayuthaya"/>
              </a:rPr>
              <a:t>j</a:t>
            </a:r>
            <a:r>
              <a:rPr lang="en-US" dirty="0" smtClean="0">
                <a:latin typeface="Ayuthaya"/>
                <a:cs typeface="Ayuthaya"/>
              </a:rPr>
              <a:t>++</a:t>
            </a:r>
            <a:endParaRPr lang="en-US" dirty="0">
              <a:latin typeface="Ayuthaya"/>
              <a:cs typeface="Ayuthay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2167" y="4156605"/>
            <a:ext cx="1587559" cy="3727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yuthaya"/>
                <a:cs typeface="Ayuthaya"/>
              </a:rPr>
              <a:t>j++</a:t>
            </a:r>
            <a:endParaRPr lang="en-US" dirty="0">
              <a:latin typeface="Ayuthaya"/>
              <a:cs typeface="Ayuthay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1046" y="4756618"/>
            <a:ext cx="1587559" cy="3727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yuthaya"/>
                <a:cs typeface="Ayuthaya"/>
              </a:rPr>
              <a:t>n--</a:t>
            </a:r>
            <a:endParaRPr lang="en-US" dirty="0">
              <a:latin typeface="Ayuthaya"/>
              <a:cs typeface="Ayuthay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87267" y="5393830"/>
            <a:ext cx="3202729" cy="3727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yuthaya"/>
                <a:cs typeface="Ayuthaya"/>
              </a:rPr>
              <a:t>assert “j is positive”</a:t>
            </a:r>
            <a:endParaRPr lang="en-US" dirty="0">
              <a:latin typeface="Ayuthaya"/>
              <a:cs typeface="Ayuthaya"/>
            </a:endParaRPr>
          </a:p>
        </p:txBody>
      </p:sp>
      <p:cxnSp>
        <p:nvCxnSpPr>
          <p:cNvPr id="15" name="Straight Arrow Connector 14"/>
          <p:cNvCxnSpPr>
            <a:stCxn id="6" idx="2"/>
            <a:endCxn id="5" idx="0"/>
          </p:cNvCxnSpPr>
          <p:nvPr/>
        </p:nvCxnSpPr>
        <p:spPr>
          <a:xfrm>
            <a:off x="6874826" y="1991118"/>
            <a:ext cx="0" cy="252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8" idx="0"/>
          </p:cNvCxnSpPr>
          <p:nvPr/>
        </p:nvCxnSpPr>
        <p:spPr>
          <a:xfrm>
            <a:off x="6874826" y="2616193"/>
            <a:ext cx="0" cy="242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9" idx="0"/>
          </p:cNvCxnSpPr>
          <p:nvPr/>
        </p:nvCxnSpPr>
        <p:spPr>
          <a:xfrm>
            <a:off x="6874826" y="3231085"/>
            <a:ext cx="6903" cy="317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0" idx="0"/>
          </p:cNvCxnSpPr>
          <p:nvPr/>
        </p:nvCxnSpPr>
        <p:spPr>
          <a:xfrm flipH="1">
            <a:off x="5818755" y="3921371"/>
            <a:ext cx="1062974" cy="235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1" idx="0"/>
          </p:cNvCxnSpPr>
          <p:nvPr/>
        </p:nvCxnSpPr>
        <p:spPr>
          <a:xfrm>
            <a:off x="6881729" y="3921371"/>
            <a:ext cx="904218" cy="235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2" idx="0"/>
          </p:cNvCxnSpPr>
          <p:nvPr/>
        </p:nvCxnSpPr>
        <p:spPr>
          <a:xfrm>
            <a:off x="5818755" y="4529360"/>
            <a:ext cx="1056071" cy="227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12" idx="0"/>
          </p:cNvCxnSpPr>
          <p:nvPr/>
        </p:nvCxnSpPr>
        <p:spPr>
          <a:xfrm flipH="1">
            <a:off x="6874826" y="4529360"/>
            <a:ext cx="911121" cy="227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2"/>
            <a:endCxn id="7" idx="0"/>
          </p:cNvCxnSpPr>
          <p:nvPr/>
        </p:nvCxnSpPr>
        <p:spPr>
          <a:xfrm flipH="1">
            <a:off x="6881729" y="5766585"/>
            <a:ext cx="6903" cy="262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2" idx="3"/>
            <a:endCxn id="8" idx="3"/>
          </p:cNvCxnSpPr>
          <p:nvPr/>
        </p:nvCxnSpPr>
        <p:spPr>
          <a:xfrm flipV="1">
            <a:off x="7668605" y="3044708"/>
            <a:ext cx="12700" cy="1898288"/>
          </a:xfrm>
          <a:prstGeom prst="bentConnector3">
            <a:avLst>
              <a:gd name="adj1" fmla="val 799589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8" idx="1"/>
            <a:endCxn id="13" idx="1"/>
          </p:cNvCxnSpPr>
          <p:nvPr/>
        </p:nvCxnSpPr>
        <p:spPr>
          <a:xfrm rot="10800000" flipV="1">
            <a:off x="5287268" y="3044708"/>
            <a:ext cx="793779" cy="2535500"/>
          </a:xfrm>
          <a:prstGeom prst="bentConnector3">
            <a:avLst>
              <a:gd name="adj1" fmla="val 15488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659998" y="1618363"/>
            <a:ext cx="4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673802" y="2259161"/>
            <a:ext cx="4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673802" y="2861753"/>
            <a:ext cx="4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245851" y="3552039"/>
            <a:ext cx="4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38435" y="4160028"/>
            <a:ext cx="4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667752" y="4160234"/>
            <a:ext cx="4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673802" y="4760041"/>
            <a:ext cx="4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489996" y="5393830"/>
            <a:ext cx="4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89313" y="6029090"/>
            <a:ext cx="41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certain information at every node of the CFG</a:t>
            </a:r>
          </a:p>
          <a:p>
            <a:pPr lvl="2"/>
            <a:r>
              <a:rPr lang="en-US" dirty="0" smtClean="0"/>
              <a:t>For instance, Live variable analysis computes a set of live variables at each program statement </a:t>
            </a:r>
          </a:p>
          <a:p>
            <a:pPr lvl="2"/>
            <a:r>
              <a:rPr lang="en-US" dirty="0" smtClean="0"/>
              <a:t>A variable is live at a program point if it has some use after the program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Essentials for describing a data flow analysis</a:t>
            </a:r>
          </a:p>
          <a:p>
            <a:pPr lvl="1"/>
            <a:r>
              <a:rPr lang="en-US" dirty="0" smtClean="0"/>
              <a:t>What information to compute?</a:t>
            </a:r>
          </a:p>
          <a:p>
            <a:pPr lvl="1"/>
            <a:r>
              <a:rPr lang="en-US" dirty="0" smtClean="0"/>
              <a:t>What are the initial values at nodes?</a:t>
            </a:r>
          </a:p>
          <a:p>
            <a:pPr lvl="1"/>
            <a:r>
              <a:rPr lang="en-US" dirty="0" smtClean="0"/>
              <a:t>Analysis direction?</a:t>
            </a:r>
          </a:p>
          <a:p>
            <a:pPr lvl="2"/>
            <a:r>
              <a:rPr lang="en-US" dirty="0" smtClean="0"/>
              <a:t>FORWARD or BACKWARD</a:t>
            </a:r>
          </a:p>
          <a:p>
            <a:pPr lvl="1"/>
            <a:r>
              <a:rPr lang="en-US" dirty="0" smtClean="0"/>
              <a:t>How to merge two or more values at join nodes?</a:t>
            </a:r>
          </a:p>
          <a:p>
            <a:pPr lvl="2"/>
            <a:r>
              <a:rPr lang="en-US" dirty="0" smtClean="0"/>
              <a:t>Intersection </a:t>
            </a:r>
          </a:p>
          <a:p>
            <a:pPr lvl="2"/>
            <a:r>
              <a:rPr lang="en-US" dirty="0" smtClean="0"/>
              <a:t>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variable analysis</a:t>
            </a:r>
          </a:p>
          <a:p>
            <a:pPr lvl="1"/>
            <a:r>
              <a:rPr lang="en-US" dirty="0" smtClean="0"/>
              <a:t>What information to compute?</a:t>
            </a:r>
          </a:p>
          <a:p>
            <a:pPr lvl="2"/>
            <a:r>
              <a:rPr lang="en-US" dirty="0" smtClean="0"/>
              <a:t>A set of variables</a:t>
            </a:r>
          </a:p>
          <a:p>
            <a:pPr lvl="1"/>
            <a:r>
              <a:rPr lang="en-US" dirty="0" smtClean="0"/>
              <a:t>What are the initial values at nodes?</a:t>
            </a:r>
          </a:p>
          <a:p>
            <a:pPr lvl="2"/>
            <a:r>
              <a:rPr lang="en-US" dirty="0" smtClean="0"/>
              <a:t>Empty set</a:t>
            </a:r>
          </a:p>
          <a:p>
            <a:pPr lvl="1"/>
            <a:r>
              <a:rPr lang="en-US" dirty="0" smtClean="0"/>
              <a:t>Analysis direction?</a:t>
            </a:r>
          </a:p>
          <a:p>
            <a:pPr lvl="2"/>
            <a:r>
              <a:rPr lang="en-US" dirty="0" smtClean="0"/>
              <a:t>BACKWARD</a:t>
            </a:r>
          </a:p>
          <a:p>
            <a:pPr lvl="1"/>
            <a:r>
              <a:rPr lang="en-US" dirty="0" smtClean="0"/>
              <a:t>How to merge two or more values at join nodes?</a:t>
            </a:r>
          </a:p>
          <a:p>
            <a:pPr lvl="2"/>
            <a:r>
              <a:rPr lang="en-US" dirty="0" smtClean="0"/>
              <a:t>Set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658" y="2485033"/>
            <a:ext cx="7689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Control and data flow analysis in Boa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64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8470-ABEC-488A-B722-B621CE80B80E}" type="slidenum">
              <a:rPr lang="en-GB" altLang="en-US"/>
              <a:pPr/>
              <a:t>7</a:t>
            </a:fld>
            <a:endParaRPr lang="en-GB" altLang="en-US"/>
          </a:p>
        </p:txBody>
      </p:sp>
      <p:grpSp>
        <p:nvGrpSpPr>
          <p:cNvPr id="14338" name="Group 2"/>
          <p:cNvGrpSpPr>
            <a:grpSpLocks noChangeAspect="1"/>
          </p:cNvGrpSpPr>
          <p:nvPr/>
        </p:nvGrpSpPr>
        <p:grpSpPr bwMode="auto">
          <a:xfrm>
            <a:off x="746125" y="774700"/>
            <a:ext cx="7870825" cy="5180013"/>
            <a:chOff x="0" y="0"/>
            <a:chExt cx="12393" cy="8158"/>
          </a:xfrm>
        </p:grpSpPr>
        <p:pic>
          <p:nvPicPr>
            <p:cNvPr id="14339" name="Picture 3" descr="find-bu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" y="6238"/>
              <a:ext cx="1920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0" name="Picture 4" descr="branchmangemen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72" cy="4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1" name="Picture 5" descr="collaboration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" y="4112"/>
              <a:ext cx="5022" cy="3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2" name="Picture 6" descr="Wikipedia-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" y="5104"/>
              <a:ext cx="2623" cy="2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3" name="Picture 7" descr="mail_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" y="568"/>
              <a:ext cx="2739" cy="2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344" name="Picture 8" descr="dashboar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611188"/>
            <a:ext cx="2857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5" name="Picture 9" descr="6a00d83452098b69e2019aff53c4ce970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743325"/>
            <a:ext cx="23542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Software-Development-Life-Cycle-by-5-Elements-RPO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979738"/>
            <a:ext cx="291782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7" name="AutoShape 11"/>
          <p:cNvCxnSpPr>
            <a:cxnSpLocks noChangeShapeType="1"/>
            <a:endCxn id="14344" idx="1"/>
          </p:cNvCxnSpPr>
          <p:nvPr/>
        </p:nvCxnSpPr>
        <p:spPr bwMode="auto">
          <a:xfrm>
            <a:off x="4616450" y="1584325"/>
            <a:ext cx="1306513" cy="7938"/>
          </a:xfrm>
          <a:prstGeom prst="straightConnector1">
            <a:avLst/>
          </a:prstGeom>
          <a:noFill/>
          <a:ln w="38100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AutoShape 12"/>
          <p:cNvCxnSpPr>
            <a:cxnSpLocks noChangeShapeType="1"/>
            <a:stCxn id="14345" idx="1"/>
            <a:endCxn id="14346" idx="3"/>
          </p:cNvCxnSpPr>
          <p:nvPr/>
        </p:nvCxnSpPr>
        <p:spPr bwMode="auto">
          <a:xfrm flipH="1">
            <a:off x="4475163" y="4918075"/>
            <a:ext cx="996950" cy="125413"/>
          </a:xfrm>
          <a:prstGeom prst="straightConnector1">
            <a:avLst/>
          </a:prstGeom>
          <a:noFill/>
          <a:ln w="38100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9" name="Curve 289"/>
          <p:cNvSpPr>
            <a:spLocks/>
          </p:cNvSpPr>
          <p:nvPr/>
        </p:nvSpPr>
        <p:spPr bwMode="auto">
          <a:xfrm>
            <a:off x="274638" y="3222625"/>
            <a:ext cx="1455737" cy="2068513"/>
          </a:xfrm>
          <a:custGeom>
            <a:avLst/>
            <a:gdLst>
              <a:gd name="T0" fmla="*/ 21600 w 21600"/>
              <a:gd name="T1" fmla="*/ 21600 h 21600"/>
              <a:gd name="T2" fmla="*/ 6528 w 21600"/>
              <a:gd name="T3" fmla="*/ 17335 h 21600"/>
              <a:gd name="T4" fmla="*/ 461 w 21600"/>
              <a:gd name="T5" fmla="*/ 8800 h 21600"/>
              <a:gd name="T6" fmla="*/ 8704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8359" y="20731"/>
                  <a:pt x="10757" y="19895"/>
                  <a:pt x="6528" y="17335"/>
                </a:cubicBezTo>
                <a:cubicBezTo>
                  <a:pt x="2298" y="14775"/>
                  <a:pt x="0" y="12282"/>
                  <a:pt x="461" y="8800"/>
                </a:cubicBezTo>
                <a:cubicBezTo>
                  <a:pt x="960" y="5318"/>
                  <a:pt x="5199" y="2148"/>
                  <a:pt x="8704" y="0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Curve 289"/>
          <p:cNvSpPr>
            <a:spLocks/>
          </p:cNvSpPr>
          <p:nvPr/>
        </p:nvSpPr>
        <p:spPr bwMode="auto">
          <a:xfrm>
            <a:off x="7272338" y="2555875"/>
            <a:ext cx="1111250" cy="1987550"/>
          </a:xfrm>
          <a:custGeom>
            <a:avLst/>
            <a:gdLst>
              <a:gd name="T0" fmla="*/ 3062 w 21600"/>
              <a:gd name="T1" fmla="*/ 0 h 21600"/>
              <a:gd name="T2" fmla="*/ 17363 w 21600"/>
              <a:gd name="T3" fmla="*/ 5831 h 21600"/>
              <a:gd name="T4" fmla="*/ 21118 w 21600"/>
              <a:gd name="T5" fmla="*/ 13380 h 21600"/>
              <a:gd name="T6" fmla="*/ 4075 w 21600"/>
              <a:gd name="T7" fmla="*/ 1910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062" y="0"/>
                </a:moveTo>
                <a:cubicBezTo>
                  <a:pt x="1741" y="1014"/>
                  <a:pt x="13757" y="3153"/>
                  <a:pt x="17363" y="5831"/>
                </a:cubicBezTo>
                <a:cubicBezTo>
                  <a:pt x="20970" y="8508"/>
                  <a:pt x="21600" y="9833"/>
                  <a:pt x="21118" y="13380"/>
                </a:cubicBezTo>
                <a:cubicBezTo>
                  <a:pt x="20710" y="16928"/>
                  <a:pt x="0" y="21600"/>
                  <a:pt x="4075" y="19108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38333 -0.246481 " pathEditMode="relative" rAng="0" ptsTypes="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5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Control/Data Flow Analysis in Boa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concept</a:t>
            </a:r>
          </a:p>
          <a:p>
            <a:pPr lvl="1"/>
            <a:r>
              <a:rPr lang="en-US" dirty="0" smtClean="0"/>
              <a:t>An analysis is a collection of traversals</a:t>
            </a:r>
          </a:p>
          <a:p>
            <a:pPr lvl="1"/>
            <a:r>
              <a:rPr lang="en-US" dirty="0" smtClean="0"/>
              <a:t>A traversal visits every node in the CFG in certain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Graph (CFG) in Boa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683" y="1756804"/>
            <a:ext cx="87246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yuthaya"/>
                <a:cs typeface="Ayuthaya"/>
              </a:rPr>
              <a:t>v</a:t>
            </a:r>
            <a:r>
              <a:rPr lang="en-US" sz="2000" dirty="0" smtClean="0">
                <a:solidFill>
                  <a:srgbClr val="0000FF"/>
                </a:solidFill>
                <a:latin typeface="Ayuthaya"/>
                <a:cs typeface="Ayuthaya"/>
              </a:rPr>
              <a:t>isit</a:t>
            </a:r>
            <a:r>
              <a:rPr lang="en-US" sz="2000" dirty="0" smtClean="0">
                <a:latin typeface="Ayuthaya"/>
                <a:cs typeface="Ayuthaya"/>
              </a:rPr>
              <a:t>(input, </a:t>
            </a:r>
            <a:r>
              <a:rPr lang="en-US" sz="2000" dirty="0" smtClean="0">
                <a:solidFill>
                  <a:srgbClr val="0000FF"/>
                </a:solidFill>
                <a:latin typeface="Ayuthaya"/>
                <a:cs typeface="Ayuthaya"/>
              </a:rPr>
              <a:t>visitor</a:t>
            </a:r>
            <a:r>
              <a:rPr lang="en-US" sz="2000" dirty="0" smtClean="0">
                <a:latin typeface="Ayuthaya"/>
                <a:cs typeface="Ayuthaya"/>
              </a:rPr>
              <a:t> {</a:t>
            </a:r>
          </a:p>
          <a:p>
            <a:r>
              <a:rPr lang="en-US" sz="2000" dirty="0" smtClean="0">
                <a:latin typeface="Ayuthaya"/>
                <a:cs typeface="Ayuthaya"/>
              </a:rPr>
              <a:t>	</a:t>
            </a:r>
          </a:p>
          <a:p>
            <a:r>
              <a:rPr lang="en-US" sz="2000" dirty="0">
                <a:latin typeface="Ayuthaya"/>
                <a:cs typeface="Ayuthaya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Ayuthaya"/>
                <a:cs typeface="Ayuthaya"/>
              </a:rPr>
              <a:t>before</a:t>
            </a:r>
            <a:r>
              <a:rPr lang="en-US" sz="2000" dirty="0" smtClean="0">
                <a:latin typeface="Ayuthaya"/>
                <a:cs typeface="Ayuthaya"/>
              </a:rPr>
              <a:t> method: Method -&gt; {</a:t>
            </a:r>
          </a:p>
          <a:p>
            <a:r>
              <a:rPr lang="en-US" sz="2000" dirty="0" smtClean="0">
                <a:latin typeface="Ayuthaya"/>
                <a:cs typeface="Ayuthaya"/>
              </a:rPr>
              <a:t>	</a:t>
            </a:r>
          </a:p>
          <a:p>
            <a:r>
              <a:rPr lang="en-US" sz="2000" dirty="0">
                <a:latin typeface="Ayuthaya"/>
                <a:cs typeface="Ayuthaya"/>
              </a:rPr>
              <a:t>	</a:t>
            </a:r>
            <a:r>
              <a:rPr lang="en-US" sz="2000" dirty="0" smtClean="0">
                <a:latin typeface="Ayuthaya"/>
                <a:cs typeface="Ayuthaya"/>
              </a:rPr>
              <a:t>	</a:t>
            </a:r>
            <a:r>
              <a:rPr lang="en-US" sz="2000" dirty="0" err="1" smtClean="0">
                <a:latin typeface="Ayuthaya"/>
                <a:cs typeface="Ayuthaya"/>
              </a:rPr>
              <a:t>cfg</a:t>
            </a:r>
            <a:r>
              <a:rPr lang="en-US" sz="2000" dirty="0" smtClean="0">
                <a:latin typeface="Ayuthaya"/>
                <a:cs typeface="Ayuthaya"/>
              </a:rPr>
              <a:t> := </a:t>
            </a:r>
            <a:r>
              <a:rPr lang="en-US" sz="2000" dirty="0" err="1" smtClean="0">
                <a:solidFill>
                  <a:srgbClr val="FF0000"/>
                </a:solidFill>
                <a:latin typeface="Ayuthaya"/>
                <a:cs typeface="Ayuthaya"/>
              </a:rPr>
              <a:t>getcfg</a:t>
            </a:r>
            <a:r>
              <a:rPr lang="en-US" sz="2000" dirty="0" smtClean="0">
                <a:latin typeface="Ayuthaya"/>
                <a:cs typeface="Ayuthaya"/>
              </a:rPr>
              <a:t>(method); # on-the-fly construction</a:t>
            </a:r>
          </a:p>
          <a:p>
            <a:r>
              <a:rPr lang="en-US" sz="2000" dirty="0">
                <a:latin typeface="Ayuthaya"/>
                <a:cs typeface="Ayuthaya"/>
              </a:rPr>
              <a:t>		</a:t>
            </a:r>
            <a:endParaRPr lang="en-US" sz="2000" dirty="0" smtClean="0">
              <a:latin typeface="Ayuthaya"/>
              <a:cs typeface="Ayuthaya"/>
            </a:endParaRPr>
          </a:p>
          <a:p>
            <a:r>
              <a:rPr lang="en-US" sz="2000" dirty="0">
                <a:latin typeface="Ayuthaya"/>
                <a:cs typeface="Ayuthaya"/>
              </a:rPr>
              <a:t>	</a:t>
            </a:r>
            <a:r>
              <a:rPr lang="en-US" sz="2000" dirty="0" smtClean="0">
                <a:latin typeface="Ayuthaya"/>
                <a:cs typeface="Ayuthaya"/>
              </a:rPr>
              <a:t>	</a:t>
            </a:r>
            <a:endParaRPr lang="en-US" sz="2000" dirty="0">
              <a:latin typeface="Ayuthaya"/>
              <a:cs typeface="Ayuthaya"/>
            </a:endParaRPr>
          </a:p>
          <a:p>
            <a:r>
              <a:rPr lang="en-US" sz="2000" dirty="0" smtClean="0">
                <a:latin typeface="Ayuthaya"/>
                <a:cs typeface="Ayuthaya"/>
              </a:rPr>
              <a:t>	}</a:t>
            </a:r>
          </a:p>
          <a:p>
            <a:endParaRPr lang="en-US" sz="2000" dirty="0">
              <a:latin typeface="Ayuthaya"/>
              <a:cs typeface="Ayuthaya"/>
            </a:endParaRPr>
          </a:p>
          <a:p>
            <a:r>
              <a:rPr lang="en-US" sz="2000" dirty="0" smtClean="0">
                <a:latin typeface="Ayuthaya"/>
                <a:cs typeface="Ayuthaya"/>
              </a:rPr>
              <a:t>});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34683" y="1295139"/>
            <a:ext cx="56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Accessing CFG of a method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5966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Graph (CFG) in Boa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683" y="1756804"/>
            <a:ext cx="87246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yuthaya"/>
                <a:cs typeface="Ayuthaya"/>
              </a:rPr>
              <a:t>v</a:t>
            </a:r>
            <a:r>
              <a:rPr lang="en-US" sz="2000" dirty="0" smtClean="0">
                <a:solidFill>
                  <a:srgbClr val="0000FF"/>
                </a:solidFill>
                <a:latin typeface="Ayuthaya"/>
                <a:cs typeface="Ayuthaya"/>
              </a:rPr>
              <a:t>isit</a:t>
            </a:r>
            <a:r>
              <a:rPr lang="en-US" sz="2000" dirty="0" smtClean="0">
                <a:latin typeface="Ayuthaya"/>
                <a:cs typeface="Ayuthaya"/>
              </a:rPr>
              <a:t>(input, </a:t>
            </a:r>
            <a:r>
              <a:rPr lang="en-US" sz="2000" dirty="0" smtClean="0">
                <a:solidFill>
                  <a:srgbClr val="0000FF"/>
                </a:solidFill>
                <a:latin typeface="Ayuthaya"/>
                <a:cs typeface="Ayuthaya"/>
              </a:rPr>
              <a:t>visitor</a:t>
            </a:r>
            <a:r>
              <a:rPr lang="en-US" sz="2000" dirty="0" smtClean="0">
                <a:latin typeface="Ayuthaya"/>
                <a:cs typeface="Ayuthaya"/>
              </a:rPr>
              <a:t> {</a:t>
            </a:r>
          </a:p>
          <a:p>
            <a:r>
              <a:rPr lang="en-US" sz="2000" dirty="0" smtClean="0">
                <a:latin typeface="Ayuthaya"/>
                <a:cs typeface="Ayuthaya"/>
              </a:rPr>
              <a:t>	</a:t>
            </a:r>
          </a:p>
          <a:p>
            <a:r>
              <a:rPr lang="en-US" sz="2000" dirty="0">
                <a:latin typeface="Ayuthaya"/>
                <a:cs typeface="Ayuthaya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Ayuthaya"/>
                <a:cs typeface="Ayuthaya"/>
              </a:rPr>
              <a:t>before</a:t>
            </a:r>
            <a:r>
              <a:rPr lang="en-US" sz="2000" dirty="0" smtClean="0">
                <a:latin typeface="Ayuthaya"/>
                <a:cs typeface="Ayuthaya"/>
              </a:rPr>
              <a:t> method: Method -&gt; {</a:t>
            </a:r>
          </a:p>
          <a:p>
            <a:r>
              <a:rPr lang="en-US" sz="2000" dirty="0" smtClean="0">
                <a:latin typeface="Ayuthaya"/>
                <a:cs typeface="Ayuthaya"/>
              </a:rPr>
              <a:t>	</a:t>
            </a:r>
          </a:p>
          <a:p>
            <a:r>
              <a:rPr lang="en-US" sz="2000" dirty="0">
                <a:latin typeface="Ayuthaya"/>
                <a:cs typeface="Ayuthaya"/>
              </a:rPr>
              <a:t>	</a:t>
            </a:r>
            <a:r>
              <a:rPr lang="en-US" sz="2000" dirty="0" smtClean="0">
                <a:latin typeface="Ayuthaya"/>
                <a:cs typeface="Ayuthaya"/>
              </a:rPr>
              <a:t>	</a:t>
            </a:r>
            <a:r>
              <a:rPr lang="en-US" sz="2000" dirty="0" err="1" smtClean="0">
                <a:latin typeface="Ayuthaya"/>
                <a:cs typeface="Ayuthaya"/>
              </a:rPr>
              <a:t>cfg</a:t>
            </a:r>
            <a:r>
              <a:rPr lang="en-US" sz="2000" dirty="0" smtClean="0">
                <a:latin typeface="Ayuthaya"/>
                <a:cs typeface="Ayuthaya"/>
              </a:rPr>
              <a:t>: CFG</a:t>
            </a:r>
          </a:p>
          <a:p>
            <a:r>
              <a:rPr lang="en-US" sz="2000" dirty="0">
                <a:latin typeface="Ayuthaya"/>
                <a:cs typeface="Ayuthaya"/>
              </a:rPr>
              <a:t>	</a:t>
            </a:r>
            <a:r>
              <a:rPr lang="en-US" sz="2000" dirty="0" smtClean="0">
                <a:latin typeface="Ayuthaya"/>
                <a:cs typeface="Ayuthaya"/>
              </a:rPr>
              <a:t>	</a:t>
            </a:r>
            <a:r>
              <a:rPr lang="en-US" sz="2000" dirty="0" err="1" smtClean="0">
                <a:latin typeface="Ayuthaya"/>
                <a:cs typeface="Ayuthaya"/>
              </a:rPr>
              <a:t>cfg</a:t>
            </a:r>
            <a:r>
              <a:rPr lang="en-US" sz="2000" dirty="0" smtClean="0">
                <a:latin typeface="Ayuthaya"/>
                <a:cs typeface="Ayuthaya"/>
              </a:rPr>
              <a:t> = </a:t>
            </a:r>
            <a:r>
              <a:rPr lang="en-US" sz="2000" dirty="0" err="1" smtClean="0">
                <a:solidFill>
                  <a:srgbClr val="FF0000"/>
                </a:solidFill>
                <a:latin typeface="Ayuthaya"/>
                <a:cs typeface="Ayuthaya"/>
              </a:rPr>
              <a:t>getcfg</a:t>
            </a:r>
            <a:r>
              <a:rPr lang="en-US" sz="2000" dirty="0" smtClean="0">
                <a:latin typeface="Ayuthaya"/>
                <a:cs typeface="Ayuthaya"/>
              </a:rPr>
              <a:t>(method);</a:t>
            </a:r>
          </a:p>
          <a:p>
            <a:r>
              <a:rPr lang="en-US" sz="2000" dirty="0">
                <a:latin typeface="Ayuthaya"/>
                <a:cs typeface="Ayuthaya"/>
              </a:rPr>
              <a:t>		</a:t>
            </a:r>
            <a:endParaRPr lang="en-US" sz="2000" dirty="0" smtClean="0">
              <a:latin typeface="Ayuthaya"/>
              <a:cs typeface="Ayuthaya"/>
            </a:endParaRPr>
          </a:p>
          <a:p>
            <a:r>
              <a:rPr lang="en-US" sz="2000" dirty="0">
                <a:latin typeface="Ayuthaya"/>
                <a:cs typeface="Ayuthaya"/>
              </a:rPr>
              <a:t>	</a:t>
            </a:r>
            <a:r>
              <a:rPr lang="en-US" sz="2000" dirty="0" smtClean="0">
                <a:latin typeface="Ayuthaya"/>
                <a:cs typeface="Ayuthaya"/>
              </a:rPr>
              <a:t>	</a:t>
            </a:r>
            <a:endParaRPr lang="en-US" sz="2000" dirty="0">
              <a:latin typeface="Ayuthaya"/>
              <a:cs typeface="Ayuthaya"/>
            </a:endParaRPr>
          </a:p>
          <a:p>
            <a:r>
              <a:rPr lang="en-US" sz="2000" dirty="0" smtClean="0">
                <a:latin typeface="Ayuthaya"/>
                <a:cs typeface="Ayuthaya"/>
              </a:rPr>
              <a:t>	}</a:t>
            </a:r>
          </a:p>
          <a:p>
            <a:endParaRPr lang="en-US" sz="2000" dirty="0">
              <a:latin typeface="Ayuthaya"/>
              <a:cs typeface="Ayuthaya"/>
            </a:endParaRPr>
          </a:p>
          <a:p>
            <a:r>
              <a:rPr lang="en-US" sz="2000" dirty="0" smtClean="0">
                <a:latin typeface="Ayuthaya"/>
                <a:cs typeface="Ayuthaya"/>
              </a:rPr>
              <a:t>});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34683" y="1295139"/>
            <a:ext cx="56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Accessing CFG of a method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76877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Graph (CFG) in Boa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683" y="1756804"/>
            <a:ext cx="87246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yuthaya"/>
                <a:cs typeface="Ayuthaya"/>
              </a:rPr>
              <a:t>v</a:t>
            </a:r>
            <a:r>
              <a:rPr lang="en-US" sz="2000" dirty="0" smtClean="0">
                <a:solidFill>
                  <a:srgbClr val="0000FF"/>
                </a:solidFill>
                <a:latin typeface="Ayuthaya"/>
                <a:cs typeface="Ayuthaya"/>
              </a:rPr>
              <a:t>isit</a:t>
            </a:r>
            <a:r>
              <a:rPr lang="en-US" sz="2000" dirty="0" smtClean="0">
                <a:latin typeface="Ayuthaya"/>
                <a:cs typeface="Ayuthaya"/>
              </a:rPr>
              <a:t>(input, visitor {</a:t>
            </a:r>
          </a:p>
          <a:p>
            <a:r>
              <a:rPr lang="en-US" sz="2000" dirty="0" smtClean="0">
                <a:latin typeface="Ayuthaya"/>
                <a:cs typeface="Ayuthaya"/>
              </a:rPr>
              <a:t>	</a:t>
            </a:r>
          </a:p>
          <a:p>
            <a:r>
              <a:rPr lang="en-US" sz="2000" dirty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Ayuthaya"/>
                <a:cs typeface="Ayuthaya"/>
              </a:rPr>
              <a:t>before</a:t>
            </a:r>
            <a:r>
              <a:rPr lang="en-US" sz="2000" dirty="0" smtClean="0">
                <a:latin typeface="Ayuthaya"/>
                <a:cs typeface="Ayuthaya"/>
              </a:rPr>
              <a:t> method: Method -&gt; {</a:t>
            </a:r>
          </a:p>
          <a:p>
            <a:r>
              <a:rPr lang="en-US" sz="2000" dirty="0" smtClean="0">
                <a:latin typeface="Ayuthaya"/>
                <a:cs typeface="Ayuthaya"/>
              </a:rPr>
              <a:t>	</a:t>
            </a:r>
          </a:p>
          <a:p>
            <a:r>
              <a:rPr lang="en-US" sz="2000" dirty="0">
                <a:latin typeface="Ayuthaya"/>
                <a:cs typeface="Ayuthaya"/>
              </a:rPr>
              <a:t>	</a:t>
            </a:r>
            <a:r>
              <a:rPr lang="en-US" sz="2000" dirty="0" smtClean="0">
                <a:latin typeface="Ayuthaya"/>
                <a:cs typeface="Ayuthaya"/>
              </a:rPr>
              <a:t>	</a:t>
            </a:r>
            <a:r>
              <a:rPr lang="en-US" sz="2000" dirty="0" err="1" smtClean="0">
                <a:latin typeface="Ayuthaya"/>
                <a:cs typeface="Ayuthaya"/>
              </a:rPr>
              <a:t>cfg</a:t>
            </a:r>
            <a:r>
              <a:rPr lang="en-US" sz="2000" dirty="0" smtClean="0">
                <a:latin typeface="Ayuthaya"/>
                <a:cs typeface="Ayuthaya"/>
              </a:rPr>
              <a:t> := </a:t>
            </a:r>
            <a:r>
              <a:rPr lang="en-US" sz="2000" dirty="0" err="1" smtClean="0">
                <a:solidFill>
                  <a:srgbClr val="FF0000"/>
                </a:solidFill>
                <a:latin typeface="Ayuthaya"/>
                <a:cs typeface="Ayuthaya"/>
              </a:rPr>
              <a:t>getcfg</a:t>
            </a:r>
            <a:r>
              <a:rPr lang="en-US" sz="2000" dirty="0" smtClean="0">
                <a:latin typeface="Ayuthaya"/>
                <a:cs typeface="Ayuthaya"/>
              </a:rPr>
              <a:t>(method);</a:t>
            </a:r>
          </a:p>
          <a:p>
            <a:r>
              <a:rPr lang="en-US" sz="2000" dirty="0">
                <a:latin typeface="Ayuthaya"/>
                <a:cs typeface="Ayuthaya"/>
              </a:rPr>
              <a:t>		</a:t>
            </a:r>
            <a:endParaRPr lang="en-US" sz="2000" dirty="0" smtClean="0">
              <a:solidFill>
                <a:schemeClr val="bg1">
                  <a:lumMod val="85000"/>
                </a:schemeClr>
              </a:solidFill>
              <a:latin typeface="Ayuthaya"/>
              <a:cs typeface="Ayuthaya"/>
            </a:endParaRPr>
          </a:p>
          <a:p>
            <a:r>
              <a:rPr lang="en-US" sz="2000" dirty="0">
                <a:latin typeface="Ayuthaya"/>
                <a:cs typeface="Ayuthaya"/>
              </a:rPr>
              <a:t>	</a:t>
            </a:r>
            <a:r>
              <a:rPr lang="en-US" sz="2000" dirty="0" smtClean="0">
                <a:latin typeface="Ayuthaya"/>
                <a:cs typeface="Ayuthaya"/>
              </a:rPr>
              <a:t>	</a:t>
            </a:r>
            <a:r>
              <a:rPr lang="en-US" sz="2000" dirty="0" err="1" smtClean="0">
                <a:latin typeface="Ayuthaya"/>
                <a:cs typeface="Ayuthaya"/>
              </a:rPr>
              <a:t>cfgDotStr</a:t>
            </a:r>
            <a:r>
              <a:rPr lang="en-US" sz="2000" dirty="0" smtClean="0">
                <a:latin typeface="Ayuthaya"/>
                <a:cs typeface="Ayuthaya"/>
              </a:rPr>
              <a:t> := </a:t>
            </a:r>
            <a:r>
              <a:rPr lang="en-US" sz="2000" dirty="0" smtClean="0">
                <a:solidFill>
                  <a:srgbClr val="FF0000"/>
                </a:solidFill>
                <a:latin typeface="Ayuthaya"/>
                <a:cs typeface="Ayuthaya"/>
              </a:rPr>
              <a:t>dot</a:t>
            </a:r>
            <a:r>
              <a:rPr lang="en-US" sz="2000" dirty="0" smtClean="0">
                <a:latin typeface="Ayuthaya"/>
                <a:cs typeface="Ayuthaya"/>
              </a:rPr>
              <a:t>(</a:t>
            </a:r>
            <a:r>
              <a:rPr lang="en-US" sz="2000" dirty="0" err="1" smtClean="0">
                <a:latin typeface="Ayuthaya"/>
                <a:cs typeface="Ayuthaya"/>
              </a:rPr>
              <a:t>cfg</a:t>
            </a:r>
            <a:r>
              <a:rPr lang="en-US" sz="2000" dirty="0" smtClean="0">
                <a:latin typeface="Ayuthaya"/>
                <a:cs typeface="Ayuthaya"/>
              </a:rPr>
              <a:t>);</a:t>
            </a:r>
            <a:endParaRPr lang="en-US" sz="2000" dirty="0">
              <a:latin typeface="Ayuthaya"/>
              <a:cs typeface="Ayuthaya"/>
            </a:endParaRPr>
          </a:p>
          <a:p>
            <a:r>
              <a:rPr lang="en-US" sz="2000" dirty="0" smtClean="0">
                <a:latin typeface="Ayuthaya"/>
                <a:cs typeface="Ayuthaya"/>
              </a:rPr>
              <a:t>	</a:t>
            </a:r>
          </a:p>
          <a:p>
            <a:r>
              <a:rPr lang="en-US" sz="2000" dirty="0">
                <a:latin typeface="Ayuthaya"/>
                <a:cs typeface="Ayuthaya"/>
              </a:rPr>
              <a:t>	</a:t>
            </a:r>
            <a:r>
              <a:rPr lang="en-US" sz="2000" dirty="0" smtClean="0">
                <a:latin typeface="Ayuthaya"/>
                <a:cs typeface="Ayuthaya"/>
              </a:rPr>
              <a:t>}</a:t>
            </a:r>
            <a:endParaRPr lang="en-US" sz="2000" dirty="0">
              <a:latin typeface="Ayuthaya"/>
              <a:cs typeface="Ayuthaya"/>
            </a:endParaRPr>
          </a:p>
          <a:p>
            <a:endParaRPr lang="en-US" sz="2000" dirty="0" smtClean="0">
              <a:latin typeface="Ayuthaya"/>
              <a:cs typeface="Ayuthaya"/>
            </a:endParaRPr>
          </a:p>
          <a:p>
            <a:r>
              <a:rPr lang="en-US" sz="2000" dirty="0" smtClean="0">
                <a:latin typeface="Ayuthaya"/>
                <a:cs typeface="Ayuthaya"/>
              </a:rPr>
              <a:t>});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4683" y="1295139"/>
            <a:ext cx="56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Accessing CFG of a method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4955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Graph (CFG) in Boa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683" y="1756804"/>
            <a:ext cx="872467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yuthaya"/>
                <a:cs typeface="Ayuthaya"/>
              </a:rPr>
              <a:t>t</a:t>
            </a:r>
            <a:r>
              <a:rPr lang="en-US" sz="2000" dirty="0" smtClean="0">
                <a:latin typeface="Ayuthaya"/>
                <a:cs typeface="Ayuthaya"/>
              </a:rPr>
              <a:t> := traversal(n: </a:t>
            </a:r>
            <a:r>
              <a:rPr lang="en-US" sz="2000" dirty="0" err="1" smtClean="0">
                <a:latin typeface="Ayuthaya"/>
                <a:cs typeface="Ayuthaya"/>
              </a:rPr>
              <a:t>CFGNode</a:t>
            </a:r>
            <a:r>
              <a:rPr lang="en-US" sz="2000" dirty="0" smtClean="0">
                <a:latin typeface="Ayuthaya"/>
                <a:cs typeface="Ayuthaya"/>
              </a:rPr>
              <a:t>) {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2000" dirty="0" err="1" smtClean="0">
                <a:latin typeface="Ayuthaya"/>
                <a:cs typeface="Ayuthaya"/>
              </a:rPr>
              <a:t>nodeid</a:t>
            </a:r>
            <a:r>
              <a:rPr lang="en-US" sz="2000" dirty="0" smtClean="0">
                <a:latin typeface="Ayuthaya"/>
                <a:cs typeface="Ayuthaya"/>
              </a:rPr>
              <a:t> </a:t>
            </a:r>
            <a:r>
              <a:rPr lang="en-US" sz="2000" dirty="0">
                <a:latin typeface="Ayuthaya"/>
                <a:cs typeface="Ayuthaya"/>
              </a:rPr>
              <a:t>:= </a:t>
            </a:r>
            <a:r>
              <a:rPr lang="en-US" sz="2000" dirty="0" err="1">
                <a:latin typeface="Ayuthaya"/>
                <a:cs typeface="Ayuthaya"/>
              </a:rPr>
              <a:t>n.id</a:t>
            </a:r>
            <a:r>
              <a:rPr lang="en-US" sz="2000" dirty="0">
                <a:latin typeface="Ayuthaya"/>
                <a:cs typeface="Ayuthaya"/>
              </a:rPr>
              <a:t>;</a:t>
            </a:r>
          </a:p>
          <a:p>
            <a:r>
              <a:rPr lang="en-US" sz="2000" dirty="0">
                <a:latin typeface="Ayuthaya"/>
                <a:cs typeface="Ayuthaya"/>
              </a:rPr>
              <a:t>	</a:t>
            </a:r>
            <a:endParaRPr lang="en-US" sz="2000" dirty="0" smtClean="0">
              <a:latin typeface="Ayuthaya"/>
              <a:cs typeface="Ayuthaya"/>
            </a:endParaRPr>
          </a:p>
          <a:p>
            <a:r>
              <a:rPr lang="en-US" sz="2000" dirty="0">
                <a:latin typeface="Ayuthaya"/>
                <a:cs typeface="Ayuthaya"/>
              </a:rPr>
              <a:t>	if (</a:t>
            </a:r>
            <a:r>
              <a:rPr lang="en-US" sz="2000" dirty="0" err="1">
                <a:latin typeface="Ayuthaya"/>
                <a:cs typeface="Ayuthaya"/>
              </a:rPr>
              <a:t>def</a:t>
            </a:r>
            <a:r>
              <a:rPr lang="en-US" sz="2000" dirty="0">
                <a:latin typeface="Ayuthaya"/>
                <a:cs typeface="Ayuthaya"/>
              </a:rPr>
              <a:t>(</a:t>
            </a:r>
            <a:r>
              <a:rPr lang="en-US" sz="2000" dirty="0" err="1">
                <a:latin typeface="Ayuthaya"/>
                <a:cs typeface="Ayuthaya"/>
              </a:rPr>
              <a:t>n.stmt</a:t>
            </a:r>
            <a:r>
              <a:rPr lang="en-US" sz="2000" dirty="0">
                <a:latin typeface="Ayuthaya"/>
                <a:cs typeface="Ayuthaya"/>
              </a:rPr>
              <a:t>))</a:t>
            </a:r>
            <a:endParaRPr lang="en-US" sz="2000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2000" dirty="0" smtClean="0">
                <a:latin typeface="Ayuthaya"/>
                <a:cs typeface="Ayuthaya"/>
              </a:rPr>
              <a:t>		</a:t>
            </a:r>
            <a:r>
              <a:rPr lang="en-US" sz="2000" dirty="0" err="1">
                <a:latin typeface="Ayuthaya"/>
                <a:cs typeface="Ayuthaya"/>
              </a:rPr>
              <a:t>stmt</a:t>
            </a:r>
            <a:r>
              <a:rPr lang="en-US" sz="2000" dirty="0">
                <a:latin typeface="Ayuthaya"/>
                <a:cs typeface="Ayuthaya"/>
              </a:rPr>
              <a:t> := </a:t>
            </a:r>
            <a:r>
              <a:rPr lang="en-US" sz="2000" dirty="0" err="1">
                <a:latin typeface="Ayuthaya"/>
                <a:cs typeface="Ayuthaya"/>
              </a:rPr>
              <a:t>n.stmt</a:t>
            </a:r>
            <a:r>
              <a:rPr lang="en-US" sz="2000" dirty="0" smtClean="0">
                <a:latin typeface="Ayuthaya"/>
                <a:cs typeface="Ayuthaya"/>
              </a:rPr>
              <a:t>;</a:t>
            </a:r>
          </a:p>
          <a:p>
            <a:r>
              <a:rPr lang="en-US" sz="2000" dirty="0">
                <a:latin typeface="Ayuthaya"/>
                <a:cs typeface="Ayuthaya"/>
              </a:rPr>
              <a:t>	</a:t>
            </a:r>
            <a:r>
              <a:rPr lang="en-US" sz="2000" dirty="0" smtClean="0">
                <a:latin typeface="Ayuthaya"/>
                <a:cs typeface="Ayuthaya"/>
              </a:rPr>
              <a:t>}</a:t>
            </a:r>
          </a:p>
          <a:p>
            <a:endParaRPr lang="en-US" sz="2000" dirty="0" smtClean="0">
              <a:latin typeface="Ayuthaya"/>
              <a:cs typeface="Ayuthaya"/>
            </a:endParaRPr>
          </a:p>
          <a:p>
            <a:pPr lvl="1"/>
            <a:r>
              <a:rPr lang="en-US" sz="2000" dirty="0">
                <a:latin typeface="Ayuthaya"/>
                <a:cs typeface="Ayuthaya"/>
              </a:rPr>
              <a:t>if (</a:t>
            </a:r>
            <a:r>
              <a:rPr lang="en-US" sz="2000" dirty="0" err="1">
                <a:latin typeface="Ayuthaya"/>
                <a:cs typeface="Ayuthaya"/>
              </a:rPr>
              <a:t>def</a:t>
            </a:r>
            <a:r>
              <a:rPr lang="en-US" sz="2000" dirty="0">
                <a:latin typeface="Ayuthaya"/>
                <a:cs typeface="Ayuthaya"/>
              </a:rPr>
              <a:t>(</a:t>
            </a:r>
            <a:r>
              <a:rPr lang="en-US" sz="2000" dirty="0" err="1">
                <a:latin typeface="Ayuthaya"/>
                <a:cs typeface="Ayuthaya"/>
              </a:rPr>
              <a:t>n.expr</a:t>
            </a:r>
            <a:r>
              <a:rPr lang="en-US" sz="2000" dirty="0">
                <a:latin typeface="Ayuthaya"/>
                <a:cs typeface="Ayuthaya"/>
              </a:rPr>
              <a:t>)</a:t>
            </a:r>
            <a:r>
              <a:rPr lang="en-US" sz="2000" dirty="0" smtClean="0">
                <a:latin typeface="Ayuthaya"/>
                <a:cs typeface="Ayuthaya"/>
              </a:rPr>
              <a:t>) {</a:t>
            </a:r>
          </a:p>
          <a:p>
            <a:pPr lvl="1"/>
            <a:r>
              <a:rPr lang="en-US" sz="2000" dirty="0" smtClean="0">
                <a:latin typeface="Ayuthaya"/>
                <a:cs typeface="Ayuthaya"/>
              </a:rPr>
              <a:t>	</a:t>
            </a:r>
            <a:r>
              <a:rPr lang="en-US" sz="2000" dirty="0" err="1">
                <a:latin typeface="Ayuthaya"/>
                <a:cs typeface="Ayuthaya"/>
              </a:rPr>
              <a:t>expr</a:t>
            </a:r>
            <a:r>
              <a:rPr lang="en-US" sz="2000" dirty="0">
                <a:latin typeface="Ayuthaya"/>
                <a:cs typeface="Ayuthaya"/>
              </a:rPr>
              <a:t> := </a:t>
            </a:r>
            <a:r>
              <a:rPr lang="en-US" sz="2000" dirty="0" err="1">
                <a:latin typeface="Ayuthaya"/>
                <a:cs typeface="Ayuthaya"/>
              </a:rPr>
              <a:t>n.expr</a:t>
            </a:r>
            <a:r>
              <a:rPr lang="en-US" sz="2000" dirty="0" smtClean="0">
                <a:latin typeface="Ayuthaya"/>
                <a:cs typeface="Ayuthaya"/>
              </a:rPr>
              <a:t>;</a:t>
            </a:r>
            <a:endParaRPr lang="en-US" sz="2000" dirty="0">
              <a:latin typeface="Ayuthaya"/>
              <a:cs typeface="Ayuthaya"/>
            </a:endParaRPr>
          </a:p>
          <a:p>
            <a:pPr lvl="1"/>
            <a:r>
              <a:rPr lang="en-US" sz="2000" dirty="0" smtClean="0">
                <a:latin typeface="Ayuthaya"/>
                <a:cs typeface="Ayuthaya"/>
              </a:rPr>
              <a:t>}</a:t>
            </a:r>
          </a:p>
          <a:p>
            <a:pPr lvl="1"/>
            <a:endParaRPr lang="en-US" sz="2000" dirty="0">
              <a:latin typeface="Ayuthaya"/>
              <a:cs typeface="Ayuthaya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latin typeface="Ayuthaya"/>
                <a:cs typeface="Ayuthaya"/>
              </a:rPr>
              <a:t>foreach</a:t>
            </a:r>
            <a:r>
              <a:rPr lang="en-US" sz="2000" dirty="0" smtClean="0">
                <a:solidFill>
                  <a:srgbClr val="000000"/>
                </a:solidFill>
                <a:latin typeface="Ayuthaya"/>
                <a:cs typeface="Ayuthaya"/>
              </a:rPr>
              <a:t> </a:t>
            </a:r>
            <a:r>
              <a:rPr lang="en-US" sz="2000" dirty="0">
                <a:latin typeface="Ayuthaya"/>
                <a:cs typeface="Ayuthaya"/>
              </a:rPr>
              <a:t>(j: </a:t>
            </a:r>
            <a:r>
              <a:rPr lang="en-US" sz="2000" dirty="0" err="1">
                <a:latin typeface="Ayuthaya"/>
                <a:cs typeface="Ayuthaya"/>
              </a:rPr>
              <a:t>int</a:t>
            </a:r>
            <a:r>
              <a:rPr lang="en-US" sz="2000" dirty="0">
                <a:latin typeface="Ayuthaya"/>
                <a:cs typeface="Ayuthaya"/>
              </a:rPr>
              <a:t>; </a:t>
            </a:r>
            <a:r>
              <a:rPr lang="en-US" sz="2000" dirty="0" err="1">
                <a:solidFill>
                  <a:srgbClr val="FF0000"/>
                </a:solidFill>
                <a:latin typeface="Ayuthaya"/>
                <a:cs typeface="Ayuthaya"/>
              </a:rPr>
              <a:t>def</a:t>
            </a:r>
            <a:r>
              <a:rPr lang="en-US" sz="2000" dirty="0">
                <a:latin typeface="Ayuthaya"/>
                <a:cs typeface="Ayuthaya"/>
              </a:rPr>
              <a:t>(</a:t>
            </a:r>
            <a:r>
              <a:rPr lang="en-US" sz="2000" dirty="0" err="1">
                <a:latin typeface="Ayuthaya"/>
                <a:cs typeface="Ayuthaya"/>
              </a:rPr>
              <a:t>n.predecessors</a:t>
            </a:r>
            <a:r>
              <a:rPr lang="en-US" sz="2000" dirty="0">
                <a:latin typeface="Ayuthaya"/>
                <a:cs typeface="Ayuthaya"/>
              </a:rPr>
              <a:t>[j])) { </a:t>
            </a:r>
          </a:p>
          <a:p>
            <a:r>
              <a:rPr lang="en-US" sz="2000" dirty="0">
                <a:latin typeface="Ayuthaya"/>
                <a:cs typeface="Ayuthaya"/>
              </a:rPr>
              <a:t>		</a:t>
            </a:r>
            <a:r>
              <a:rPr lang="en-US" sz="2000" dirty="0" smtClean="0">
                <a:latin typeface="Ayuthaya"/>
                <a:cs typeface="Ayuthaya"/>
              </a:rPr>
              <a:t># </a:t>
            </a:r>
            <a:r>
              <a:rPr lang="en-US" sz="2000" dirty="0" err="1">
                <a:latin typeface="Ayuthaya"/>
                <a:cs typeface="Ayuthaya"/>
              </a:rPr>
              <a:t>n.successors</a:t>
            </a:r>
            <a:r>
              <a:rPr lang="en-US" sz="2000" dirty="0">
                <a:latin typeface="Ayuthaya"/>
                <a:cs typeface="Ayuthaya"/>
              </a:rPr>
              <a:t>[j]</a:t>
            </a:r>
          </a:p>
          <a:p>
            <a:r>
              <a:rPr lang="en-US" sz="2000" dirty="0">
                <a:latin typeface="Ayuthaya"/>
                <a:cs typeface="Ayuthaya"/>
              </a:rPr>
              <a:t>				</a:t>
            </a:r>
          </a:p>
          <a:p>
            <a:r>
              <a:rPr lang="en-US" sz="2000" dirty="0">
                <a:latin typeface="Ayuthaya"/>
                <a:cs typeface="Ayuthaya"/>
              </a:rPr>
              <a:t>	</a:t>
            </a:r>
            <a:r>
              <a:rPr lang="en-US" sz="2000" dirty="0" smtClean="0">
                <a:latin typeface="Ayuthaya"/>
                <a:cs typeface="Ayuthaya"/>
              </a:rPr>
              <a:t>}</a:t>
            </a:r>
            <a:endParaRPr lang="en-US" sz="2000" dirty="0">
              <a:latin typeface="Ayuthaya"/>
              <a:cs typeface="Ayuthaya"/>
            </a:endParaRPr>
          </a:p>
          <a:p>
            <a:r>
              <a:rPr lang="en-US" sz="2000" dirty="0" smtClean="0">
                <a:latin typeface="Ayuthaya"/>
                <a:cs typeface="Ayuthaya"/>
              </a:rPr>
              <a:t>}</a:t>
            </a:r>
          </a:p>
          <a:p>
            <a:r>
              <a:rPr lang="en-US" sz="2000" dirty="0" smtClean="0">
                <a:latin typeface="Ayuthaya"/>
                <a:cs typeface="Ayuthaya"/>
              </a:rPr>
              <a:t>	</a:t>
            </a:r>
            <a:r>
              <a:rPr lang="en-US" sz="2000" dirty="0">
                <a:latin typeface="Ayuthaya"/>
                <a:cs typeface="Ayuthaya"/>
              </a:rPr>
              <a:t>	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4683" y="1295139"/>
            <a:ext cx="563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Accessing CFG Nodes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973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658" y="2001832"/>
            <a:ext cx="7689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Language extension for program analysis support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49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 Extension for Program Analysis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Ayuthaya"/>
                <a:cs typeface="Ayuthaya"/>
              </a:rPr>
              <a:t>t1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the traversal variable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Ayuthaya"/>
                <a:cs typeface="Ayuthaya"/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the node currently being visited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Ayuthaya"/>
                <a:cs typeface="Ayuthaya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Ayuthaya"/>
                <a:cs typeface="Ayuthaya"/>
              </a:rPr>
              <a:t>ody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may contain any valid boa statement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Ayuthaya"/>
                <a:cs typeface="Ayuthaya"/>
              </a:rPr>
              <a:t>T</a:t>
            </a:r>
            <a:r>
              <a:rPr lang="en-US" dirty="0" smtClean="0"/>
              <a:t> is the type of the return value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63316" y="2460907"/>
            <a:ext cx="7496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yuthaya"/>
                <a:cs typeface="Ayuthaya"/>
              </a:rPr>
              <a:t>t1 := </a:t>
            </a:r>
            <a:r>
              <a:rPr lang="en-US" sz="2000" dirty="0" smtClean="0">
                <a:solidFill>
                  <a:srgbClr val="0000FF"/>
                </a:solidFill>
                <a:latin typeface="Ayuthaya"/>
                <a:cs typeface="Ayuthaya"/>
              </a:rPr>
              <a:t>traversal</a:t>
            </a:r>
            <a:r>
              <a:rPr lang="en-US" sz="2000" dirty="0" smtClean="0">
                <a:latin typeface="Ayuthaya"/>
                <a:cs typeface="Ayuthaya"/>
              </a:rPr>
              <a:t>(n: </a:t>
            </a:r>
            <a:r>
              <a:rPr lang="en-US" sz="2000" dirty="0" err="1" smtClean="0">
                <a:latin typeface="Ayuthaya"/>
                <a:cs typeface="Ayuthaya"/>
              </a:rPr>
              <a:t>CFGNode</a:t>
            </a:r>
            <a:r>
              <a:rPr lang="en-US" sz="2000" dirty="0" smtClean="0">
                <a:latin typeface="Ayuthaya"/>
                <a:cs typeface="Ayuthaya"/>
              </a:rPr>
              <a:t>): T {</a:t>
            </a:r>
          </a:p>
          <a:p>
            <a:r>
              <a:rPr lang="en-US" sz="2000" dirty="0" smtClean="0">
                <a:latin typeface="Ayuthaya"/>
                <a:cs typeface="Ayuthaya"/>
              </a:rPr>
              <a:t>	body</a:t>
            </a:r>
            <a:endParaRPr lang="en-US" sz="2000" dirty="0">
              <a:latin typeface="Ayuthaya"/>
              <a:cs typeface="Ayuthaya"/>
            </a:endParaRPr>
          </a:p>
          <a:p>
            <a:r>
              <a:rPr lang="en-US" sz="2000" dirty="0" smtClean="0">
                <a:latin typeface="Ayuthaya"/>
                <a:cs typeface="Ayuthaya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02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 Extension for Program Analysis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Traverse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Ayuthaya"/>
                <a:cs typeface="Ayuthaya"/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the graph or CFG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Ayuthaya"/>
                <a:cs typeface="Ayuthaya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the traversal direction</a:t>
            </a:r>
          </a:p>
          <a:p>
            <a:pPr lvl="3"/>
            <a:r>
              <a:rPr lang="en-US" dirty="0"/>
              <a:t>FORWARD or </a:t>
            </a:r>
            <a:r>
              <a:rPr lang="en-US" dirty="0" smtClean="0"/>
              <a:t>BACKWARD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Ayuthaya"/>
                <a:cs typeface="Ayuthaya"/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is the traversal </a:t>
            </a:r>
            <a:r>
              <a:rPr lang="en-US" dirty="0" smtClean="0"/>
              <a:t>kind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Ayuthaya"/>
                <a:cs typeface="Ayuthaya"/>
              </a:rPr>
              <a:t>t</a:t>
            </a:r>
            <a:r>
              <a:rPr lang="en-US" dirty="0" smtClean="0"/>
              <a:t> is the traversal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  <a:latin typeface="Ayuthaya"/>
                <a:cs typeface="Ayuthaya"/>
              </a:rPr>
              <a:t>fp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err="1" smtClean="0"/>
              <a:t>fixpoint</a:t>
            </a:r>
            <a:r>
              <a:rPr lang="en-US" dirty="0" smtClean="0"/>
              <a:t> function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63316" y="2460907"/>
            <a:ext cx="74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yuthaya"/>
                <a:cs typeface="Ayuthaya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Ayuthaya"/>
                <a:cs typeface="Ayuthaya"/>
              </a:rPr>
              <a:t>raverse</a:t>
            </a:r>
            <a:r>
              <a:rPr lang="en-US" sz="2000" dirty="0" smtClean="0">
                <a:latin typeface="Ayuthaya"/>
                <a:cs typeface="Ayuthaya"/>
              </a:rPr>
              <a:t>(g, d, k, t, </a:t>
            </a:r>
            <a:r>
              <a:rPr lang="en-US" sz="2000" dirty="0" err="1" smtClean="0">
                <a:latin typeface="Ayuthaya"/>
                <a:cs typeface="Ayuthaya"/>
              </a:rPr>
              <a:t>fp</a:t>
            </a:r>
            <a:r>
              <a:rPr lang="en-US" sz="2000" dirty="0" smtClean="0">
                <a:latin typeface="Ayuthaya"/>
                <a:cs typeface="Ayuthaya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8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 Extension for Program Analysis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Traverse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Ayuthaya"/>
                <a:cs typeface="Ayuthaya"/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is the traversal </a:t>
            </a:r>
            <a:r>
              <a:rPr lang="en-US" dirty="0" smtClean="0"/>
              <a:t>kind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63316" y="2460907"/>
            <a:ext cx="749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yuthaya"/>
                <a:cs typeface="Ayuthaya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latin typeface="Ayuthaya"/>
                <a:cs typeface="Ayuthaya"/>
              </a:rPr>
              <a:t>raverse</a:t>
            </a:r>
            <a:r>
              <a:rPr lang="en-US" sz="2000" dirty="0" smtClean="0">
                <a:latin typeface="Ayuthaya"/>
                <a:cs typeface="Ayuthaya"/>
              </a:rPr>
              <a:t>(g, d, k, t, </a:t>
            </a:r>
            <a:r>
              <a:rPr lang="en-US" sz="2000" dirty="0" err="1" smtClean="0">
                <a:latin typeface="Ayuthaya"/>
                <a:cs typeface="Ayuthaya"/>
              </a:rPr>
              <a:t>fp</a:t>
            </a:r>
            <a:r>
              <a:rPr lang="en-US" sz="2000" dirty="0" smtClean="0">
                <a:latin typeface="Ayuthaya"/>
                <a:cs typeface="Ayuthaya"/>
              </a:rPr>
              <a:t>)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63316" y="3688749"/>
          <a:ext cx="650209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046"/>
                <a:gridCol w="32510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Traversal 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Depth-first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Post-order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REVERSEPOSTORDER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Reverse post-order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WORKLIST_POSTORDER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Worklist</a:t>
                      </a:r>
                      <a:r>
                        <a:rPr lang="en-US" dirty="0" smtClean="0"/>
                        <a:t> with post-order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WORKLIST_REVERSEPOSTORDER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Worklist</a:t>
                      </a:r>
                      <a:r>
                        <a:rPr lang="en-US" dirty="0" smtClean="0"/>
                        <a:t> with reverse post-order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ITERATIVE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Any</a:t>
                      </a:r>
                      <a:r>
                        <a:rPr lang="en-US" baseline="0" dirty="0" smtClean="0"/>
                        <a:t> order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Hybrid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When you are not sure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4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 Extension for Program Analysis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Fixpoint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err="1" smtClean="0">
                <a:solidFill>
                  <a:srgbClr val="FF0000"/>
                </a:solidFill>
                <a:latin typeface="Ayuthaya"/>
                <a:cs typeface="Ayuthaya"/>
              </a:rPr>
              <a:t>fp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the name of the </a:t>
            </a:r>
            <a:r>
              <a:rPr lang="en-US" dirty="0" err="1" smtClean="0"/>
              <a:t>fixpoint</a:t>
            </a:r>
            <a:r>
              <a:rPr lang="en-US" dirty="0" smtClean="0"/>
              <a:t> function</a:t>
            </a:r>
          </a:p>
          <a:p>
            <a:pPr lvl="2"/>
            <a:r>
              <a:rPr lang="en-US" dirty="0" err="1">
                <a:solidFill>
                  <a:srgbClr val="FF0000"/>
                </a:solidFill>
                <a:latin typeface="Ayuthaya"/>
                <a:cs typeface="Ayuthaya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Ayuthaya"/>
                <a:cs typeface="Ayuthaya"/>
              </a:rPr>
              <a:t>urr</a:t>
            </a:r>
            <a:r>
              <a:rPr lang="en-US" dirty="0" smtClean="0">
                <a:solidFill>
                  <a:srgbClr val="FF0000"/>
                </a:solidFill>
                <a:latin typeface="Ayuthaya"/>
                <a:cs typeface="Ayuthaya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yuthaya"/>
                <a:cs typeface="Ayuthaya"/>
              </a:rPr>
              <a:t>prev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two values that are compared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  <a:latin typeface="Ayuthaya"/>
                <a:cs typeface="Ayuthaya"/>
              </a:rPr>
              <a:t>bool</a:t>
            </a:r>
            <a:r>
              <a:rPr lang="en-US" dirty="0" smtClean="0"/>
              <a:t> a </a:t>
            </a:r>
            <a:r>
              <a:rPr lang="en-US" dirty="0" err="1" smtClean="0"/>
              <a:t>fixpoint</a:t>
            </a:r>
            <a:r>
              <a:rPr lang="en-US" dirty="0" smtClean="0"/>
              <a:t> function must always return a </a:t>
            </a:r>
            <a:r>
              <a:rPr lang="en-US" dirty="0" err="1" smtClean="0"/>
              <a:t>boolean</a:t>
            </a:r>
            <a:endParaRPr lang="en-US" dirty="0"/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Ayuthaya"/>
                <a:cs typeface="Ayuthaya"/>
              </a:rPr>
              <a:t>body</a:t>
            </a:r>
            <a:r>
              <a:rPr lang="en-US" dirty="0" smtClean="0"/>
              <a:t> may contain any valid boa statement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3316" y="2460907"/>
            <a:ext cx="7496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yuthaya"/>
                <a:cs typeface="Ayuthaya"/>
              </a:rPr>
              <a:t>fp</a:t>
            </a:r>
            <a:r>
              <a:rPr lang="en-US" sz="2000" dirty="0" smtClean="0">
                <a:latin typeface="Ayuthaya"/>
                <a:cs typeface="Ayuthaya"/>
              </a:rPr>
              <a:t> := </a:t>
            </a:r>
            <a:r>
              <a:rPr lang="en-US" sz="2000" dirty="0" err="1" smtClean="0">
                <a:solidFill>
                  <a:srgbClr val="0000FF"/>
                </a:solidFill>
                <a:latin typeface="Ayuthaya"/>
                <a:cs typeface="Ayuthaya"/>
              </a:rPr>
              <a:t>fixp</a:t>
            </a:r>
            <a:r>
              <a:rPr lang="en-US" sz="2000" dirty="0" smtClean="0">
                <a:latin typeface="Ayuthaya"/>
                <a:cs typeface="Ayuthaya"/>
              </a:rPr>
              <a:t>(</a:t>
            </a:r>
            <a:r>
              <a:rPr lang="en-US" sz="2000" dirty="0" err="1" smtClean="0">
                <a:latin typeface="Ayuthaya"/>
                <a:cs typeface="Ayuthaya"/>
              </a:rPr>
              <a:t>curr</a:t>
            </a:r>
            <a:r>
              <a:rPr lang="en-US" sz="2000" dirty="0" smtClean="0">
                <a:latin typeface="Ayuthaya"/>
                <a:cs typeface="Ayuthaya"/>
              </a:rPr>
              <a:t>, </a:t>
            </a:r>
            <a:r>
              <a:rPr lang="en-US" sz="2000" dirty="0" err="1" smtClean="0">
                <a:latin typeface="Ayuthaya"/>
                <a:cs typeface="Ayuthaya"/>
              </a:rPr>
              <a:t>prev</a:t>
            </a:r>
            <a:r>
              <a:rPr lang="en-US" sz="2000" dirty="0" smtClean="0">
                <a:latin typeface="Ayuthaya"/>
                <a:cs typeface="Ayuthaya"/>
              </a:rPr>
              <a:t>: T): </a:t>
            </a:r>
            <a:r>
              <a:rPr lang="en-US" sz="2000" dirty="0" err="1" smtClean="0">
                <a:latin typeface="Ayuthaya"/>
                <a:cs typeface="Ayuthaya"/>
              </a:rPr>
              <a:t>bool</a:t>
            </a:r>
            <a:r>
              <a:rPr lang="en-US" sz="2000" dirty="0" smtClean="0">
                <a:latin typeface="Ayuthaya"/>
                <a:cs typeface="Ayuthaya"/>
              </a:rPr>
              <a:t> {</a:t>
            </a:r>
          </a:p>
          <a:p>
            <a:r>
              <a:rPr lang="en-US" sz="2000" dirty="0" smtClean="0">
                <a:latin typeface="Ayuthaya"/>
                <a:cs typeface="Ayuthaya"/>
              </a:rPr>
              <a:t>	body</a:t>
            </a:r>
            <a:endParaRPr lang="en-US" sz="2000" dirty="0">
              <a:latin typeface="Ayuthaya"/>
              <a:cs typeface="Ayuthaya"/>
            </a:endParaRPr>
          </a:p>
          <a:p>
            <a:r>
              <a:rPr lang="en-US" sz="2000" dirty="0" smtClean="0">
                <a:latin typeface="Ayuthaya"/>
                <a:cs typeface="Ayuthaya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48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8763"/>
            <a:ext cx="9144000" cy="806450"/>
          </a:xfrm>
          <a:ln/>
        </p:spPr>
        <p:txBody>
          <a:bodyPr/>
          <a:lstStyle/>
          <a:p>
            <a:r>
              <a:rPr lang="en-GB" altLang="en-US" sz="3200" dirty="0"/>
              <a:t>What are some </a:t>
            </a:r>
            <a:r>
              <a:rPr lang="en-GB" altLang="en-US" sz="3200" b="1" dirty="0"/>
              <a:t>examples</a:t>
            </a:r>
            <a:r>
              <a:rPr lang="en-GB" altLang="en-US" sz="3200" dirty="0"/>
              <a:t> of</a:t>
            </a:r>
            <a:br>
              <a:rPr lang="en-GB" altLang="en-US" sz="3200" dirty="0"/>
            </a:br>
            <a:r>
              <a:rPr lang="en-GB" altLang="en-US" sz="3200" dirty="0"/>
              <a:t>software repository mining?</a:t>
            </a:r>
            <a:endParaRPr lang="en-GB" altLang="en-US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DB2A-1B88-499F-84B7-76B7D3CD2A54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675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Structures for Storing the Analysis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Basic types</a:t>
            </a:r>
          </a:p>
          <a:p>
            <a:pPr lvl="2"/>
            <a:r>
              <a:rPr lang="en-US" sz="2000" dirty="0" err="1">
                <a:solidFill>
                  <a:srgbClr val="FF0000"/>
                </a:solidFill>
                <a:latin typeface="Ayuthaya"/>
                <a:cs typeface="Ayuthaya"/>
              </a:rPr>
              <a:t>b</a:t>
            </a:r>
            <a:r>
              <a:rPr lang="en-US" sz="2000" dirty="0" err="1" smtClean="0">
                <a:solidFill>
                  <a:srgbClr val="FF0000"/>
                </a:solidFill>
                <a:latin typeface="Ayuthaya"/>
                <a:cs typeface="Ayuthaya"/>
              </a:rPr>
              <a:t>ool</a:t>
            </a:r>
            <a:r>
              <a:rPr lang="en-US" sz="2000" dirty="0" smtClean="0">
                <a:solidFill>
                  <a:srgbClr val="FF0000"/>
                </a:solidFill>
                <a:latin typeface="Ayuthaya"/>
                <a:cs typeface="Ayuthaya"/>
              </a:rPr>
              <a:t>, float, </a:t>
            </a:r>
            <a:r>
              <a:rPr lang="en-US" sz="2000" dirty="0" err="1" smtClean="0">
                <a:solidFill>
                  <a:srgbClr val="FF0000"/>
                </a:solidFill>
                <a:latin typeface="Ayuthaya"/>
                <a:cs typeface="Ayuthaya"/>
              </a:rPr>
              <a:t>int</a:t>
            </a:r>
            <a:r>
              <a:rPr lang="en-US" sz="2000" dirty="0" smtClean="0">
                <a:solidFill>
                  <a:srgbClr val="FF0000"/>
                </a:solidFill>
                <a:latin typeface="Ayuthaya"/>
                <a:cs typeface="Ayuthaya"/>
              </a:rPr>
              <a:t>, string, time</a:t>
            </a:r>
          </a:p>
          <a:p>
            <a:r>
              <a:rPr lang="en-US" sz="2800" dirty="0" smtClean="0"/>
              <a:t>Collections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Ayuthaya"/>
                <a:cs typeface="Ayuthaya"/>
              </a:rPr>
              <a:t>rray of </a:t>
            </a:r>
            <a:r>
              <a:rPr lang="en-US" sz="2000" dirty="0" err="1" smtClean="0">
                <a:solidFill>
                  <a:srgbClr val="FF0000"/>
                </a:solidFill>
                <a:latin typeface="Ayuthaya"/>
                <a:cs typeface="Ayuthaya"/>
              </a:rPr>
              <a:t>basic_type</a:t>
            </a:r>
            <a:endParaRPr lang="en-US" sz="2000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pPr lvl="2"/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latin typeface="Ayuthaya"/>
                <a:cs typeface="Ayuthaya"/>
              </a:rPr>
              <a:t>ap[</a:t>
            </a:r>
            <a:r>
              <a:rPr lang="en-US" sz="2000" dirty="0" err="1" smtClean="0">
                <a:solidFill>
                  <a:srgbClr val="FF0000"/>
                </a:solidFill>
                <a:latin typeface="Ayuthaya"/>
                <a:cs typeface="Ayuthaya"/>
              </a:rPr>
              <a:t>basic_type</a:t>
            </a:r>
            <a:r>
              <a:rPr lang="en-US" sz="2000" dirty="0" smtClean="0">
                <a:solidFill>
                  <a:srgbClr val="FF0000"/>
                </a:solidFill>
                <a:latin typeface="Ayuthaya"/>
                <a:cs typeface="Ayuthaya"/>
              </a:rPr>
              <a:t>] of </a:t>
            </a:r>
            <a:r>
              <a:rPr lang="en-US" sz="2000" dirty="0" err="1" smtClean="0">
                <a:solidFill>
                  <a:srgbClr val="FF0000"/>
                </a:solidFill>
                <a:latin typeface="Ayuthaya"/>
                <a:cs typeface="Ayuthaya"/>
              </a:rPr>
              <a:t>basic_type</a:t>
            </a:r>
            <a:endParaRPr lang="en-US" sz="2000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pPr lvl="2"/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Ayuthaya"/>
                <a:cs typeface="Ayuthaya"/>
              </a:rPr>
              <a:t>tack of </a:t>
            </a:r>
            <a:r>
              <a:rPr lang="en-US" sz="2000" dirty="0" err="1" smtClean="0">
                <a:solidFill>
                  <a:srgbClr val="FF0000"/>
                </a:solidFill>
                <a:latin typeface="Ayuthaya"/>
                <a:cs typeface="Ayuthaya"/>
              </a:rPr>
              <a:t>basic_type</a:t>
            </a:r>
            <a:endParaRPr lang="en-US" sz="2000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pPr lvl="2"/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Ayuthaya"/>
                <a:cs typeface="Ayuthaya"/>
              </a:rPr>
              <a:t>et of </a:t>
            </a:r>
            <a:r>
              <a:rPr lang="en-US" sz="2000" dirty="0" err="1" smtClean="0">
                <a:solidFill>
                  <a:srgbClr val="FF0000"/>
                </a:solidFill>
                <a:latin typeface="Ayuthaya"/>
                <a:cs typeface="Ayuthaya"/>
              </a:rPr>
              <a:t>basic_type</a:t>
            </a:r>
            <a:endParaRPr lang="en-US" sz="2000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pPr lvl="2"/>
            <a:r>
              <a:rPr lang="en-US" sz="2000" dirty="0" err="1">
                <a:solidFill>
                  <a:srgbClr val="FF0000"/>
                </a:solidFill>
                <a:latin typeface="Ayuthaya"/>
                <a:cs typeface="Ayuthaya"/>
              </a:rPr>
              <a:t>e</a:t>
            </a:r>
            <a:r>
              <a:rPr lang="en-US" sz="2000" dirty="0" err="1" smtClean="0">
                <a:solidFill>
                  <a:srgbClr val="FF0000"/>
                </a:solidFill>
                <a:latin typeface="Ayuthaya"/>
                <a:cs typeface="Ayuthaya"/>
              </a:rPr>
              <a:t>num</a:t>
            </a:r>
            <a:r>
              <a:rPr lang="en-US" sz="2000" dirty="0" smtClean="0">
                <a:solidFill>
                  <a:srgbClr val="FF0000"/>
                </a:solidFill>
                <a:latin typeface="Ayuthaya"/>
                <a:cs typeface="Ayuthaya"/>
              </a:rPr>
              <a:t> type</a:t>
            </a:r>
          </a:p>
          <a:p>
            <a:pPr lvl="2"/>
            <a:endParaRPr lang="en-US" sz="2000" dirty="0">
              <a:solidFill>
                <a:srgbClr val="FF0000"/>
              </a:solidFill>
              <a:latin typeface="Ayuthaya"/>
              <a:cs typeface="Ayuthaya"/>
            </a:endParaRPr>
          </a:p>
          <a:p>
            <a:pPr lvl="2"/>
            <a:endParaRPr lang="en-US" sz="2000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pPr lvl="2"/>
            <a:r>
              <a:rPr lang="en-US" sz="2000" dirty="0">
                <a:solidFill>
                  <a:srgbClr val="FF0000"/>
                </a:solidFill>
                <a:latin typeface="Ayuthaya"/>
                <a:cs typeface="Ayuthaya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Ayuthaya"/>
                <a:cs typeface="Ayuthaya"/>
              </a:rPr>
              <a:t>uple type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4193" y="4925223"/>
            <a:ext cx="4969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yuthaya"/>
                <a:cs typeface="Ayuthaya"/>
              </a:rPr>
              <a:t>t</a:t>
            </a:r>
            <a:r>
              <a:rPr lang="en-US" sz="1400" dirty="0" smtClean="0">
                <a:latin typeface="Ayuthaya"/>
                <a:cs typeface="Ayuthaya"/>
              </a:rPr>
              <a:t>ype T1 = </a:t>
            </a:r>
            <a:r>
              <a:rPr lang="en-US" sz="1400" dirty="0" err="1" smtClean="0">
                <a:latin typeface="Ayuthaya"/>
                <a:cs typeface="Ayuthaya"/>
              </a:rPr>
              <a:t>enum</a:t>
            </a:r>
            <a:r>
              <a:rPr lang="en-US" sz="1400" dirty="0" smtClean="0">
                <a:latin typeface="Ayuthaya"/>
                <a:cs typeface="Ayuthaya"/>
              </a:rPr>
              <a:t> { A = “true”, B = “false” }</a:t>
            </a:r>
          </a:p>
          <a:p>
            <a:r>
              <a:rPr lang="en-US" sz="1400" dirty="0" smtClean="0">
                <a:latin typeface="Ayuthaya"/>
                <a:cs typeface="Ayuthaya"/>
              </a:rPr>
              <a:t>t1: T = T1.A</a:t>
            </a:r>
            <a:endParaRPr lang="en-US" sz="1400" dirty="0">
              <a:latin typeface="Ayuthaya"/>
              <a:cs typeface="Ayuthay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193" y="5932181"/>
            <a:ext cx="49697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yuthaya"/>
                <a:cs typeface="Ayuthaya"/>
              </a:rPr>
              <a:t>t</a:t>
            </a:r>
            <a:r>
              <a:rPr lang="en-US" sz="1400" dirty="0" smtClean="0">
                <a:latin typeface="Ayuthaya"/>
                <a:cs typeface="Ayuthaya"/>
              </a:rPr>
              <a:t>ype t = { </a:t>
            </a:r>
            <a:r>
              <a:rPr lang="en-US" sz="1400" dirty="0" err="1" smtClean="0">
                <a:latin typeface="Ayuthaya"/>
                <a:cs typeface="Ayuthaya"/>
              </a:rPr>
              <a:t>i</a:t>
            </a:r>
            <a:r>
              <a:rPr lang="en-US" sz="1400" dirty="0" smtClean="0">
                <a:latin typeface="Ayuthaya"/>
                <a:cs typeface="Ayuthaya"/>
              </a:rPr>
              <a:t>: </a:t>
            </a:r>
            <a:r>
              <a:rPr lang="en-US" sz="1400" dirty="0" err="1" smtClean="0">
                <a:latin typeface="Ayuthaya"/>
                <a:cs typeface="Ayuthaya"/>
              </a:rPr>
              <a:t>int</a:t>
            </a:r>
            <a:r>
              <a:rPr lang="en-US" sz="1400" dirty="0" smtClean="0">
                <a:latin typeface="Ayuthaya"/>
                <a:cs typeface="Ayuthaya"/>
              </a:rPr>
              <a:t>, s: string, b: </a:t>
            </a:r>
            <a:r>
              <a:rPr lang="en-US" sz="1400" dirty="0" err="1" smtClean="0">
                <a:latin typeface="Ayuthaya"/>
                <a:cs typeface="Ayuthaya"/>
              </a:rPr>
              <a:t>bool</a:t>
            </a:r>
            <a:r>
              <a:rPr lang="en-US" sz="1400" dirty="0" smtClean="0">
                <a:latin typeface="Ayuthaya"/>
                <a:cs typeface="Ayuthaya"/>
              </a:rPr>
              <a:t> };</a:t>
            </a:r>
          </a:p>
          <a:p>
            <a:r>
              <a:rPr lang="en-US" sz="1400" dirty="0" err="1">
                <a:latin typeface="Ayuthaya"/>
                <a:cs typeface="Ayuthaya"/>
              </a:rPr>
              <a:t>t</a:t>
            </a:r>
            <a:r>
              <a:rPr lang="en-US" sz="1400" dirty="0" err="1" smtClean="0">
                <a:latin typeface="Ayuthaya"/>
                <a:cs typeface="Ayuthaya"/>
              </a:rPr>
              <a:t>up</a:t>
            </a:r>
            <a:r>
              <a:rPr lang="en-US" sz="1400" dirty="0" smtClean="0">
                <a:latin typeface="Ayuthaya"/>
                <a:cs typeface="Ayuthaya"/>
              </a:rPr>
              <a:t>: t = { 5, “string”, false };</a:t>
            </a:r>
          </a:p>
          <a:p>
            <a:r>
              <a:rPr lang="en-US" sz="1400" dirty="0" smtClean="0">
                <a:latin typeface="Ayuthaya"/>
                <a:cs typeface="Ayuthaya"/>
              </a:rPr>
              <a:t>tup.f1 = “foo”; </a:t>
            </a:r>
            <a:r>
              <a:rPr lang="en-US" sz="1400" dirty="0" err="1" smtClean="0">
                <a:latin typeface="Ayuthaya"/>
                <a:cs typeface="Ayuthaya"/>
              </a:rPr>
              <a:t>tup.b</a:t>
            </a:r>
            <a:r>
              <a:rPr lang="en-US" sz="1400" dirty="0" smtClean="0">
                <a:latin typeface="Ayuthaya"/>
                <a:cs typeface="Ayuthaya"/>
              </a:rPr>
              <a:t> = true;</a:t>
            </a:r>
            <a:endParaRPr lang="en-US" sz="1400" dirty="0"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18867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FF0000"/>
                </a:solidFill>
                <a:latin typeface="Ayuthaya"/>
                <a:cs typeface="Ayuthaya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Ayuthaya"/>
                <a:cs typeface="Ayuthaya"/>
              </a:rPr>
              <a:t>dd(C1, e)</a:t>
            </a:r>
          </a:p>
          <a:p>
            <a:endParaRPr lang="en-US" sz="2800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Ayuthaya"/>
                <a:cs typeface="Ayuthaya"/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  <a:latin typeface="Ayuthaya"/>
                <a:cs typeface="Ayuthaya"/>
              </a:rPr>
              <a:t>ddAll</a:t>
            </a:r>
            <a:r>
              <a:rPr lang="en-US" sz="2800" dirty="0" smtClean="0">
                <a:solidFill>
                  <a:srgbClr val="FF0000"/>
                </a:solidFill>
                <a:latin typeface="Ayuthaya"/>
                <a:cs typeface="Ayuthaya"/>
              </a:rPr>
              <a:t>(C1, C2)</a:t>
            </a:r>
          </a:p>
          <a:p>
            <a:endParaRPr lang="en-US" sz="2800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2800" dirty="0">
                <a:solidFill>
                  <a:srgbClr val="FF0000"/>
                </a:solidFill>
                <a:latin typeface="Ayuthaya"/>
                <a:cs typeface="Ayuthaya"/>
              </a:rPr>
              <a:t>r</a:t>
            </a:r>
            <a:r>
              <a:rPr lang="en-US" sz="2800" dirty="0" smtClean="0">
                <a:solidFill>
                  <a:srgbClr val="FF0000"/>
                </a:solidFill>
                <a:latin typeface="Ayuthaya"/>
                <a:cs typeface="Ayuthaya"/>
              </a:rPr>
              <a:t>emove(C1, e)</a:t>
            </a:r>
          </a:p>
          <a:p>
            <a:endParaRPr lang="en-US" sz="2800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Ayuthaya"/>
                <a:cs typeface="Ayuthaya"/>
              </a:rPr>
              <a:t>r</a:t>
            </a:r>
            <a:r>
              <a:rPr lang="en-US" sz="2800" dirty="0" err="1" smtClean="0">
                <a:solidFill>
                  <a:srgbClr val="FF0000"/>
                </a:solidFill>
                <a:latin typeface="Ayuthaya"/>
                <a:cs typeface="Ayuthaya"/>
              </a:rPr>
              <a:t>emoveAll</a:t>
            </a:r>
            <a:r>
              <a:rPr lang="en-US" sz="2800" dirty="0" smtClean="0">
                <a:solidFill>
                  <a:srgbClr val="FF0000"/>
                </a:solidFill>
                <a:latin typeface="Ayuthaya"/>
                <a:cs typeface="Ayuthaya"/>
              </a:rPr>
              <a:t>(C1, C2)</a:t>
            </a:r>
          </a:p>
          <a:p>
            <a:endParaRPr lang="en-US" sz="2800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yuthaya"/>
                <a:cs typeface="Ayuthaya"/>
              </a:rPr>
              <a:t>C3 := union(C1, C2)</a:t>
            </a:r>
          </a:p>
          <a:p>
            <a:endParaRPr lang="en-US" sz="2800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yuthaya"/>
                <a:cs typeface="Ayuthaya"/>
              </a:rPr>
              <a:t>C3 := intersection(C1, C2)</a:t>
            </a:r>
            <a:endParaRPr lang="en-US" sz="2800" dirty="0">
              <a:solidFill>
                <a:srgbClr val="FF0000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3947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Traversal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 special API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Ayuthaya"/>
                <a:cs typeface="Ayuthaya"/>
              </a:rPr>
              <a:t>g</a:t>
            </a:r>
            <a:r>
              <a:rPr lang="en-US" dirty="0" err="1" smtClean="0">
                <a:solidFill>
                  <a:srgbClr val="FF0000"/>
                </a:solidFill>
                <a:latin typeface="Ayuthaya"/>
                <a:cs typeface="Ayuthaya"/>
              </a:rPr>
              <a:t>etvalue</a:t>
            </a:r>
            <a:r>
              <a:rPr lang="en-US" dirty="0" smtClean="0">
                <a:solidFill>
                  <a:srgbClr val="FF0000"/>
                </a:solidFill>
                <a:latin typeface="Ayuthaya"/>
                <a:cs typeface="Ayuthaya"/>
              </a:rPr>
              <a:t>(node)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cs typeface="Ayuthaya"/>
              </a:rPr>
              <a:t>Get result of a node in the current traversal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Ayuthaya"/>
                <a:cs typeface="Ayuthaya"/>
              </a:rPr>
              <a:t>g</a:t>
            </a:r>
            <a:r>
              <a:rPr lang="en-US" dirty="0" err="1" smtClean="0">
                <a:solidFill>
                  <a:srgbClr val="FF0000"/>
                </a:solidFill>
                <a:latin typeface="Ayuthaya"/>
                <a:cs typeface="Ayuthaya"/>
              </a:rPr>
              <a:t>etvalue</a:t>
            </a:r>
            <a:r>
              <a:rPr lang="en-US" dirty="0" smtClean="0">
                <a:solidFill>
                  <a:srgbClr val="FF0000"/>
                </a:solidFill>
                <a:latin typeface="Ayuthaya"/>
                <a:cs typeface="Ayuthaya"/>
              </a:rPr>
              <a:t>(node, </a:t>
            </a:r>
            <a:r>
              <a:rPr lang="en-US" dirty="0" err="1" smtClean="0">
                <a:solidFill>
                  <a:srgbClr val="FF0000"/>
                </a:solidFill>
                <a:latin typeface="Ayuthaya"/>
                <a:cs typeface="Ayuthaya"/>
              </a:rPr>
              <a:t>myTraversal</a:t>
            </a:r>
            <a:r>
              <a:rPr lang="en-US" dirty="0" smtClean="0">
                <a:solidFill>
                  <a:srgbClr val="FF0000"/>
                </a:solidFill>
                <a:latin typeface="Ayuthaya"/>
                <a:cs typeface="Ayuthaya"/>
              </a:rPr>
              <a:t>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cs typeface="Ayuthaya"/>
              </a:rPr>
              <a:t>Get result of a node in some other traversal</a:t>
            </a:r>
            <a:endParaRPr lang="en-US" dirty="0">
              <a:solidFill>
                <a:srgbClr val="000000"/>
              </a:solidFill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7487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658" y="2485033"/>
            <a:ext cx="7689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Example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166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Compute a list of control flow dominators for every node in the CFG</a:t>
            </a:r>
          </a:p>
          <a:p>
            <a:pPr lvl="1"/>
            <a:r>
              <a:rPr lang="en-US" sz="2200" dirty="0" smtClean="0"/>
              <a:t>A control flow dominators of a node ‘n’ is a set of nodes that exists in every path from the START node to node ‘n’</a:t>
            </a:r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Computes list of node ids</a:t>
            </a:r>
          </a:p>
          <a:p>
            <a:pPr lvl="1"/>
            <a:r>
              <a:rPr lang="en-US" dirty="0" smtClean="0"/>
              <a:t>Direction is FORWARD</a:t>
            </a:r>
          </a:p>
          <a:p>
            <a:pPr lvl="1"/>
            <a:r>
              <a:rPr lang="en-US" dirty="0" smtClean="0"/>
              <a:t>Initial values</a:t>
            </a:r>
          </a:p>
          <a:p>
            <a:pPr lvl="2"/>
            <a:r>
              <a:rPr lang="en-US" dirty="0" smtClean="0"/>
              <a:t>START = {}, all other nodes have list of all nodes as initial values</a:t>
            </a:r>
          </a:p>
          <a:p>
            <a:pPr lvl="1"/>
            <a:r>
              <a:rPr lang="en-US" dirty="0" smtClean="0"/>
              <a:t>Merge</a:t>
            </a:r>
          </a:p>
          <a:p>
            <a:pPr lvl="2"/>
            <a:r>
              <a:rPr lang="en-US" dirty="0" smtClean="0"/>
              <a:t>Set intersection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32894" y="2095715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" name="Oval 4"/>
          <p:cNvSpPr/>
          <p:nvPr/>
        </p:nvSpPr>
        <p:spPr>
          <a:xfrm>
            <a:off x="3832894" y="2727243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28695" y="3343265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90628" y="3343265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32894" y="3966892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32894" y="4636151"/>
            <a:ext cx="410668" cy="32702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4"/>
            <a:endCxn id="5" idx="0"/>
          </p:cNvCxnSpPr>
          <p:nvPr/>
        </p:nvCxnSpPr>
        <p:spPr>
          <a:xfrm>
            <a:off x="4038228" y="2422739"/>
            <a:ext cx="0" cy="304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4"/>
            <a:endCxn id="6" idx="0"/>
          </p:cNvCxnSpPr>
          <p:nvPr/>
        </p:nvCxnSpPr>
        <p:spPr>
          <a:xfrm flipH="1">
            <a:off x="3734029" y="3054267"/>
            <a:ext cx="304199" cy="288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4"/>
            <a:endCxn id="7" idx="0"/>
          </p:cNvCxnSpPr>
          <p:nvPr/>
        </p:nvCxnSpPr>
        <p:spPr>
          <a:xfrm>
            <a:off x="4038228" y="3054267"/>
            <a:ext cx="357734" cy="288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4"/>
            <a:endCxn id="8" idx="0"/>
          </p:cNvCxnSpPr>
          <p:nvPr/>
        </p:nvCxnSpPr>
        <p:spPr>
          <a:xfrm>
            <a:off x="3734029" y="3670289"/>
            <a:ext cx="304199" cy="296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4"/>
            <a:endCxn id="8" idx="0"/>
          </p:cNvCxnSpPr>
          <p:nvPr/>
        </p:nvCxnSpPr>
        <p:spPr>
          <a:xfrm flipH="1">
            <a:off x="4038228" y="3670289"/>
            <a:ext cx="357734" cy="296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6"/>
            <a:endCxn id="5" idx="6"/>
          </p:cNvCxnSpPr>
          <p:nvPr/>
        </p:nvCxnSpPr>
        <p:spPr>
          <a:xfrm flipV="1">
            <a:off x="4243562" y="2890755"/>
            <a:ext cx="12700" cy="1239649"/>
          </a:xfrm>
          <a:prstGeom prst="bentConnector3">
            <a:avLst>
              <a:gd name="adj1" fmla="val 335692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5" idx="2"/>
            <a:endCxn id="9" idx="2"/>
          </p:cNvCxnSpPr>
          <p:nvPr/>
        </p:nvCxnSpPr>
        <p:spPr>
          <a:xfrm rot="10800000" flipV="1">
            <a:off x="3832894" y="2890755"/>
            <a:ext cx="12700" cy="1908908"/>
          </a:xfrm>
          <a:prstGeom prst="bentConnector3">
            <a:avLst>
              <a:gd name="adj1" fmla="val 311739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14233" y="209951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{0}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14233" y="2684935"/>
            <a:ext cx="6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{0, 1}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14233" y="330095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{0, 1, 3}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14233" y="392458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{0, 1, 2, 4}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14233" y="458273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{0, 1, 5}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02630" y="329852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{0, 1, 2}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935305"/>
          </a:xfrm>
        </p:spPr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61435"/>
            <a:ext cx="8229600" cy="600164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  <a:latin typeface="Ayuthaya"/>
                <a:cs typeface="Ayuthaya"/>
              </a:rPr>
              <a:t>type T = set of string</a:t>
            </a:r>
            <a:r>
              <a:rPr lang="en-US" sz="1600" b="1" dirty="0" smtClean="0">
                <a:solidFill>
                  <a:srgbClr val="FF6600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 err="1">
                <a:solidFill>
                  <a:srgbClr val="FF6600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FF6600"/>
                </a:solidFill>
                <a:latin typeface="Ayuthaya"/>
                <a:cs typeface="Ayuthaya"/>
              </a:rPr>
              <a:t>: map[string] of set of string;</a:t>
            </a:r>
            <a:endParaRPr lang="en-US" sz="1600" b="1" dirty="0" smtClean="0">
              <a:solidFill>
                <a:srgbClr val="FF6600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dominators := traversal(node: 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CFGNode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): T {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: set of string;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...</a:t>
            </a: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return 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;</a:t>
            </a:r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}</a:t>
            </a:r>
          </a:p>
          <a:p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collect := traversal(node: </a:t>
            </a:r>
            <a:r>
              <a:rPr lang="en-US" sz="1600" b="1" dirty="0" err="1">
                <a:solidFill>
                  <a:srgbClr val="0000FF"/>
                </a:solidFill>
                <a:latin typeface="Ayuthaya"/>
                <a:cs typeface="Ayuthaya"/>
              </a:rPr>
              <a:t>CFGNode</a:t>
            </a:r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) {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...</a:t>
            </a:r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}</a:t>
            </a:r>
            <a:endParaRPr lang="en-US" sz="1600" b="1" dirty="0" smtClean="0">
              <a:solidFill>
                <a:srgbClr val="0000FF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fp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fixp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curr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,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prev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: T):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bool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{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	</a:t>
            </a:r>
            <a:r>
              <a:rPr lang="is-I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…</a:t>
            </a:r>
            <a:endParaRPr lang="en-US" sz="1600" b="1" dirty="0">
              <a:solidFill>
                <a:srgbClr val="008000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}</a:t>
            </a: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v</a:t>
            </a:r>
            <a:r>
              <a:rPr lang="pt-BR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isit</a:t>
            </a:r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(input, </a:t>
            </a:r>
            <a:r>
              <a:rPr lang="pt-BR" sz="1600" b="1" dirty="0" err="1">
                <a:solidFill>
                  <a:srgbClr val="FF0000"/>
                </a:solidFill>
                <a:latin typeface="Ayuthaya"/>
                <a:cs typeface="Ayuthaya"/>
              </a:rPr>
              <a:t>visitor</a:t>
            </a:r>
            <a:r>
              <a:rPr lang="pt-BR" sz="1600" b="1" dirty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{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before method: Method -&gt; {</a:t>
            </a:r>
            <a:endParaRPr lang="pt-BR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	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(method)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traverse(..., </a:t>
            </a:r>
            <a:r>
              <a:rPr lang="it-IT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dominators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, fp);</a:t>
            </a:r>
          </a:p>
          <a:p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	traverse</a:t>
            </a:r>
            <a:r>
              <a:rPr lang="it-IT" sz="1600" b="1" dirty="0">
                <a:solidFill>
                  <a:srgbClr val="FF0000"/>
                </a:solidFill>
                <a:latin typeface="Ayuthaya"/>
                <a:cs typeface="Ayuthaya"/>
              </a:rPr>
              <a:t>(..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., </a:t>
            </a:r>
            <a:r>
              <a:rPr lang="it-IT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collect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)</a:t>
            </a:r>
            <a:r>
              <a:rPr lang="it-IT" sz="1600" b="1" dirty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  <a:endParaRPr lang="pt-BR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}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});</a:t>
            </a:r>
            <a:endParaRPr lang="en-US" sz="1600" b="1" dirty="0">
              <a:solidFill>
                <a:srgbClr val="FF0000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20774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935305"/>
          </a:xfrm>
        </p:spPr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61435"/>
            <a:ext cx="8229600" cy="600164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type T = set of string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: map[string] of set of string;</a:t>
            </a:r>
            <a:endParaRPr lang="en-US" sz="1600" b="1" dirty="0" smtClean="0">
              <a:solidFill>
                <a:srgbClr val="D9D9D9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dominators := traversal(node: 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CFGNode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): T {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: set of string;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...</a:t>
            </a: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return 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;</a:t>
            </a:r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}</a:t>
            </a:r>
          </a:p>
          <a:p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collect := traversal(node: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CFGNode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) {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...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}</a:t>
            </a:r>
            <a:endParaRPr lang="en-US" sz="1600" b="1" dirty="0" smtClean="0">
              <a:solidFill>
                <a:srgbClr val="D9D9D9"/>
              </a:solidFill>
              <a:latin typeface="Ayuthaya"/>
              <a:cs typeface="Ayuthaya"/>
            </a:endParaRPr>
          </a:p>
          <a:p>
            <a:endParaRPr lang="en-US" sz="1600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fp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fixp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curr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,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prev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: T):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bool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{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is-I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…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}</a:t>
            </a:r>
          </a:p>
          <a:p>
            <a:endParaRPr lang="en-US" sz="1600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pt-BR" sz="1600" b="1" dirty="0" err="1">
                <a:solidFill>
                  <a:srgbClr val="D9D9D9"/>
                </a:solidFill>
                <a:latin typeface="Ayuthaya"/>
                <a:cs typeface="Ayuthaya"/>
              </a:rPr>
              <a:t>visit</a:t>
            </a:r>
            <a:r>
              <a:rPr lang="pt-BR" sz="1600" b="1" dirty="0">
                <a:solidFill>
                  <a:srgbClr val="D9D9D9"/>
                </a:solidFill>
                <a:latin typeface="Ayuthaya"/>
                <a:cs typeface="Ayuthaya"/>
              </a:rPr>
              <a:t>(</a:t>
            </a:r>
            <a:r>
              <a:rPr lang="pt-BR" sz="1600" b="1" dirty="0" err="1">
                <a:solidFill>
                  <a:srgbClr val="D9D9D9"/>
                </a:solidFill>
                <a:latin typeface="Ayuthaya"/>
                <a:cs typeface="Ayuthaya"/>
              </a:rPr>
              <a:t>p</a:t>
            </a:r>
            <a:r>
              <a:rPr lang="pt-BR" sz="1600" b="1" dirty="0">
                <a:solidFill>
                  <a:srgbClr val="D9D9D9"/>
                </a:solidFill>
                <a:latin typeface="Ayuthaya"/>
                <a:cs typeface="Ayuthaya"/>
              </a:rPr>
              <a:t>, </a:t>
            </a:r>
            <a:r>
              <a:rPr lang="pt-BR" sz="1600" b="1" dirty="0" err="1">
                <a:solidFill>
                  <a:srgbClr val="D9D9D9"/>
                </a:solidFill>
                <a:latin typeface="Ayuthaya"/>
                <a:cs typeface="Ayuthaya"/>
              </a:rPr>
              <a:t>visitor</a:t>
            </a:r>
            <a:r>
              <a:rPr lang="pt-BR" sz="1600" b="1" dirty="0">
                <a:solidFill>
                  <a:srgbClr val="D9D9D9"/>
                </a:solidFill>
                <a:latin typeface="Ayuthaya"/>
                <a:cs typeface="Ayuthaya"/>
              </a:rPr>
              <a:t> </a:t>
            </a:r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{</a:t>
            </a: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before method: Method -&gt; {</a:t>
            </a:r>
            <a:endParaRPr lang="pt-BR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	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(method)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traverse(..., </a:t>
            </a:r>
            <a:r>
              <a:rPr lang="it-IT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dominators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, fp);</a:t>
            </a:r>
          </a:p>
          <a:p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	traverse</a:t>
            </a:r>
            <a:r>
              <a:rPr lang="it-IT" sz="1600" b="1" dirty="0">
                <a:solidFill>
                  <a:srgbClr val="D9D9D9"/>
                </a:solidFill>
                <a:latin typeface="Ayuthaya"/>
                <a:cs typeface="Ayuthaya"/>
              </a:rPr>
              <a:t>(..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., </a:t>
            </a:r>
            <a:r>
              <a:rPr lang="it-IT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collect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)</a:t>
            </a:r>
            <a:r>
              <a:rPr lang="it-IT" sz="1600" b="1" dirty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  <a:endParaRPr lang="pt-BR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}</a:t>
            </a: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});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19535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1573854"/>
            <a:ext cx="8229600" cy="2800766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yuthaya"/>
                <a:cs typeface="Ayuthaya"/>
              </a:rPr>
              <a:t>type T = set of string</a:t>
            </a:r>
            <a:r>
              <a:rPr lang="en-US" sz="1600" b="1" dirty="0" smtClean="0">
                <a:latin typeface="Ayuthaya"/>
                <a:cs typeface="Ayuthaya"/>
              </a:rPr>
              <a:t>;</a:t>
            </a:r>
          </a:p>
          <a:p>
            <a:endParaRPr lang="en-US" sz="1600" b="1" dirty="0">
              <a:latin typeface="Ayuthaya"/>
              <a:cs typeface="Ayuthaya"/>
            </a:endParaRPr>
          </a:p>
          <a:p>
            <a:r>
              <a:rPr lang="en-US" sz="1600" b="1" dirty="0" smtClean="0">
                <a:latin typeface="Ayuthaya"/>
                <a:cs typeface="Ayuthaya"/>
              </a:rPr>
              <a:t>dominators </a:t>
            </a:r>
            <a:r>
              <a:rPr lang="en-US" sz="1600" b="1" dirty="0">
                <a:latin typeface="Ayuthaya"/>
                <a:cs typeface="Ayuthaya"/>
              </a:rPr>
              <a:t>:= traversal(node: </a:t>
            </a:r>
            <a:r>
              <a:rPr lang="en-US" sz="1600" b="1" dirty="0" err="1">
                <a:latin typeface="Ayuthaya"/>
                <a:cs typeface="Ayuthaya"/>
              </a:rPr>
              <a:t>CFGNode</a:t>
            </a:r>
            <a:r>
              <a:rPr lang="en-US" sz="1600" b="1" dirty="0">
                <a:latin typeface="Ayuthaya"/>
                <a:cs typeface="Ayuthaya"/>
              </a:rPr>
              <a:t>): T </a:t>
            </a:r>
            <a:r>
              <a:rPr lang="en-US" sz="1600" b="1" dirty="0" smtClean="0">
                <a:latin typeface="Ayuthaya"/>
                <a:cs typeface="Ayuthaya"/>
              </a:rPr>
              <a:t>{</a:t>
            </a:r>
            <a:endParaRPr lang="en-US" sz="1600" b="1" dirty="0">
              <a:latin typeface="Ayuthaya"/>
              <a:cs typeface="Ayuthaya"/>
            </a:endParaRPr>
          </a:p>
          <a:p>
            <a:endParaRPr lang="en-US" sz="1600" b="1" dirty="0" smtClean="0">
              <a:latin typeface="Ayuthaya"/>
              <a:cs typeface="Ayuthaya"/>
            </a:endParaRPr>
          </a:p>
          <a:p>
            <a:r>
              <a:rPr lang="en-US" sz="1600" b="1" dirty="0" smtClean="0">
                <a:latin typeface="Ayuthaya"/>
                <a:cs typeface="Ayuthaya"/>
              </a:rPr>
              <a:t>    </a:t>
            </a:r>
            <a:r>
              <a:rPr lang="en-US" sz="1600" b="1" dirty="0" err="1">
                <a:latin typeface="Ayuthaya"/>
                <a:cs typeface="Ayuthaya"/>
              </a:rPr>
              <a:t>doms</a:t>
            </a:r>
            <a:r>
              <a:rPr lang="en-US" sz="1600" b="1" dirty="0">
                <a:latin typeface="Ayuthaya"/>
                <a:cs typeface="Ayuthaya"/>
              </a:rPr>
              <a:t>: T;</a:t>
            </a:r>
          </a:p>
          <a:p>
            <a:endParaRPr lang="en-US" sz="1600" b="1" dirty="0" smtClean="0">
              <a:latin typeface="Ayuthaya"/>
              <a:cs typeface="Ayuthaya"/>
            </a:endParaRPr>
          </a:p>
          <a:p>
            <a:r>
              <a:rPr lang="en-US" sz="1600" b="1" dirty="0" smtClean="0">
                <a:latin typeface="Ayuthaya"/>
                <a:cs typeface="Ayuthaya"/>
              </a:rPr>
              <a:t>    ...</a:t>
            </a:r>
            <a:endParaRPr lang="en-US" sz="1600" b="1" dirty="0">
              <a:latin typeface="Ayuthaya"/>
              <a:cs typeface="Ayuthaya"/>
            </a:endParaRPr>
          </a:p>
          <a:p>
            <a:endParaRPr lang="en-US" sz="1600" b="1" dirty="0" smtClean="0">
              <a:latin typeface="Ayuthaya"/>
              <a:cs typeface="Ayuthaya"/>
            </a:endParaRPr>
          </a:p>
          <a:p>
            <a:r>
              <a:rPr lang="en-US" sz="1600" b="1" dirty="0" smtClean="0">
                <a:latin typeface="Ayuthaya"/>
                <a:cs typeface="Ayuthaya"/>
              </a:rPr>
              <a:t>    </a:t>
            </a:r>
            <a:r>
              <a:rPr lang="en-US" sz="1600" b="1" dirty="0">
                <a:latin typeface="Ayuthaya"/>
                <a:cs typeface="Ayuthaya"/>
              </a:rPr>
              <a:t>return </a:t>
            </a:r>
            <a:r>
              <a:rPr lang="en-US" sz="1600" b="1" dirty="0" err="1">
                <a:latin typeface="Ayuthaya"/>
                <a:cs typeface="Ayuthaya"/>
              </a:rPr>
              <a:t>doms</a:t>
            </a:r>
            <a:r>
              <a:rPr lang="en-US" sz="1600" b="1" dirty="0">
                <a:latin typeface="Ayuthaya"/>
                <a:cs typeface="Ayuthaya"/>
              </a:rPr>
              <a:t>;</a:t>
            </a:r>
          </a:p>
          <a:p>
            <a:endParaRPr lang="en-US" sz="1600" b="1" dirty="0" smtClean="0">
              <a:latin typeface="Ayuthaya"/>
              <a:cs typeface="Ayuthaya"/>
            </a:endParaRPr>
          </a:p>
          <a:p>
            <a:r>
              <a:rPr lang="en-US" sz="1600" b="1" dirty="0" smtClean="0">
                <a:latin typeface="Ayuthaya"/>
                <a:cs typeface="Ayuthaya"/>
              </a:rPr>
              <a:t>}</a:t>
            </a:r>
            <a:r>
              <a:rPr lang="en-US" sz="1600" b="1" dirty="0">
                <a:latin typeface="Ayuthaya"/>
                <a:cs typeface="Ayuthaya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957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1573854"/>
            <a:ext cx="8229600" cy="526298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yuthaya"/>
                <a:cs typeface="Ayuthaya"/>
              </a:rPr>
              <a:t>dominators </a:t>
            </a:r>
            <a:r>
              <a:rPr lang="en-US" sz="1600" b="1" dirty="0">
                <a:latin typeface="Ayuthaya"/>
                <a:cs typeface="Ayuthaya"/>
              </a:rPr>
              <a:t>:= traversal(node: </a:t>
            </a:r>
            <a:r>
              <a:rPr lang="en-US" sz="1600" b="1" dirty="0" err="1">
                <a:latin typeface="Ayuthaya"/>
                <a:cs typeface="Ayuthaya"/>
              </a:rPr>
              <a:t>CFGNode</a:t>
            </a:r>
            <a:r>
              <a:rPr lang="en-US" sz="1600" b="1" dirty="0">
                <a:latin typeface="Ayuthaya"/>
                <a:cs typeface="Ayuthaya"/>
              </a:rPr>
              <a:t>): T </a:t>
            </a:r>
            <a:r>
              <a:rPr lang="en-US" sz="1600" b="1" dirty="0" smtClean="0">
                <a:latin typeface="Ayuthaya"/>
                <a:cs typeface="Ayuthaya"/>
              </a:rPr>
              <a:t>{</a:t>
            </a:r>
            <a:endParaRPr lang="en-US" sz="1600" b="1" dirty="0">
              <a:latin typeface="Ayuthaya"/>
              <a:cs typeface="Ayuthaya"/>
            </a:endParaRP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: T;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if 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def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getvalue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(node))) {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       </a:t>
            </a:r>
            <a:endParaRPr lang="en-US" sz="1600" b="1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=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getvalue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(node);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   } else {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       </a:t>
            </a:r>
            <a:endParaRPr lang="en-US" sz="1600" b="1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if 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node.id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== 0) {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       </a:t>
            </a:r>
            <a:endParaRPr lang="en-US" sz="1600" b="1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    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add(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string(id));</a:t>
            </a:r>
            <a:endParaRPr lang="en-US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       </a:t>
            </a:r>
            <a:endParaRPr lang="en-US" sz="1600" b="1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} 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else {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       </a:t>
            </a:r>
            <a:endParaRPr lang="en-US" sz="1600" b="1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   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=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allNodeIds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       </a:t>
            </a:r>
            <a:endParaRPr lang="en-US" sz="1600" b="1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}</a:t>
            </a:r>
            <a:endParaRPr lang="en-US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}</a:t>
            </a:r>
            <a:endParaRPr lang="en-US" sz="1600" b="1" dirty="0">
              <a:latin typeface="Ayuthaya"/>
              <a:cs typeface="Ayuthaya"/>
            </a:endParaRP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return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latin typeface="Ayuthaya"/>
                <a:cs typeface="Ayuthaya"/>
              </a:rPr>
              <a:t>};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770435" y="2498838"/>
            <a:ext cx="455561" cy="303726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25996" y="3644715"/>
            <a:ext cx="246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Initialization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28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86780" y="1853895"/>
            <a:ext cx="675046" cy="418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43093141"/>
              </p:ext>
            </p:extLst>
          </p:nvPr>
        </p:nvGraphicFramePr>
        <p:xfrm>
          <a:off x="206709" y="1358863"/>
          <a:ext cx="8730582" cy="496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B227-136F-4753-A3AB-1219E543FDF4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1204"/>
            <a:ext cx="8229600" cy="582613"/>
          </a:xfrm>
        </p:spPr>
        <p:txBody>
          <a:bodyPr/>
          <a:lstStyle/>
          <a:p>
            <a:r>
              <a:rPr lang="en-GB" altLang="en-US" sz="3200" dirty="0"/>
              <a:t>What is the most </a:t>
            </a:r>
            <a:r>
              <a:rPr lang="en-GB" altLang="en-US" sz="3200" dirty="0" smtClean="0"/>
              <a:t>used</a:t>
            </a:r>
            <a:br>
              <a:rPr lang="en-GB" altLang="en-US" sz="3200" dirty="0" smtClean="0"/>
            </a:br>
            <a:r>
              <a:rPr lang="en-GB" altLang="en-US" sz="3200" dirty="0" smtClean="0"/>
              <a:t>programming language?</a:t>
            </a:r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6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73854"/>
            <a:ext cx="8446939" cy="427809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yuthaya"/>
                <a:cs typeface="Ayuthaya"/>
              </a:rPr>
              <a:t>dominators </a:t>
            </a:r>
            <a:r>
              <a:rPr lang="en-US" sz="1600" b="1" dirty="0">
                <a:latin typeface="Ayuthaya"/>
                <a:cs typeface="Ayuthaya"/>
              </a:rPr>
              <a:t>:= traversal(node: </a:t>
            </a:r>
            <a:r>
              <a:rPr lang="en-US" sz="1600" b="1" dirty="0" err="1">
                <a:latin typeface="Ayuthaya"/>
                <a:cs typeface="Ayuthaya"/>
              </a:rPr>
              <a:t>CFGNode</a:t>
            </a:r>
            <a:r>
              <a:rPr lang="en-US" sz="1600" b="1" dirty="0">
                <a:latin typeface="Ayuthaya"/>
                <a:cs typeface="Ayuthaya"/>
              </a:rPr>
              <a:t>): T </a:t>
            </a:r>
            <a:r>
              <a:rPr lang="en-US" sz="1600" b="1" dirty="0" smtClean="0">
                <a:latin typeface="Ayuthaya"/>
                <a:cs typeface="Ayuthaya"/>
              </a:rPr>
              <a:t>{</a:t>
            </a:r>
            <a:endParaRPr lang="en-US" sz="1600" b="1" dirty="0">
              <a:latin typeface="Ayuthaya"/>
              <a:cs typeface="Ayuthaya"/>
            </a:endParaRP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  <a:r>
              <a:rPr lang="en-US" sz="1600" b="1" dirty="0" err="1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Ayuthaya"/>
                <a:cs typeface="Ayuthaya"/>
              </a:rPr>
              <a:t>: T;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if () {} else { if () {} else {} }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  <a:r>
              <a:rPr lang="en-US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foreach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 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i:int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;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def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node.predecessors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[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])) {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       </a:t>
            </a:r>
            <a:endParaRPr lang="en-US" sz="1600" b="1" dirty="0" smtClean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if 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def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getvalue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node.predecessors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[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]))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) {</a:t>
            </a:r>
          </a:p>
          <a:p>
            <a:endParaRPr lang="en-US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          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= intersect(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getvalue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node.predecessors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[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]))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</a:p>
          <a:p>
            <a:endParaRPr lang="en-US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	}</a:t>
            </a:r>
            <a:endParaRPr lang="en-US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   }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return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latin typeface="Ayuthaya"/>
                <a:cs typeface="Ayuthaya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6015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8778"/>
          </a:xfrm>
        </p:spPr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938778"/>
            <a:ext cx="8515964" cy="6001644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yuthaya"/>
                <a:cs typeface="Ayuthaya"/>
              </a:rPr>
              <a:t>type T = set of string</a:t>
            </a:r>
            <a:r>
              <a:rPr lang="en-US" sz="1600" b="1" dirty="0" smtClean="0">
                <a:latin typeface="Ayuthaya"/>
                <a:cs typeface="Ayuthaya"/>
              </a:rPr>
              <a:t>;</a:t>
            </a:r>
          </a:p>
          <a:p>
            <a:endParaRPr lang="en-US" sz="1600" b="1" dirty="0">
              <a:latin typeface="Ayuthaya"/>
              <a:cs typeface="Ayuthaya"/>
            </a:endParaRPr>
          </a:p>
          <a:p>
            <a:r>
              <a:rPr lang="en-US" sz="1600" b="1" dirty="0" smtClean="0">
                <a:latin typeface="Ayuthaya"/>
                <a:cs typeface="Ayuthaya"/>
              </a:rPr>
              <a:t>dominators </a:t>
            </a:r>
            <a:r>
              <a:rPr lang="en-US" sz="1600" b="1" dirty="0">
                <a:latin typeface="Ayuthaya"/>
                <a:cs typeface="Ayuthaya"/>
              </a:rPr>
              <a:t>:= traversal(node: </a:t>
            </a:r>
            <a:r>
              <a:rPr lang="en-US" sz="1600" b="1" dirty="0" err="1">
                <a:latin typeface="Ayuthaya"/>
                <a:cs typeface="Ayuthaya"/>
              </a:rPr>
              <a:t>CFGNode</a:t>
            </a:r>
            <a:r>
              <a:rPr lang="en-US" sz="1600" b="1" dirty="0">
                <a:latin typeface="Ayuthaya"/>
                <a:cs typeface="Ayuthaya"/>
              </a:rPr>
              <a:t>): T </a:t>
            </a:r>
            <a:r>
              <a:rPr lang="en-US" sz="1600" b="1" dirty="0" smtClean="0">
                <a:latin typeface="Ayuthaya"/>
                <a:cs typeface="Ayuthaya"/>
              </a:rPr>
              <a:t>{</a:t>
            </a:r>
            <a:endParaRPr lang="en-US" sz="1600" b="1" dirty="0">
              <a:latin typeface="Ayuthaya"/>
              <a:cs typeface="Ayuthaya"/>
            </a:endParaRP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  <a:r>
              <a:rPr lang="en-US" sz="1600" b="1" dirty="0" err="1">
                <a:latin typeface="Ayuthaya"/>
                <a:cs typeface="Ayuthaya"/>
              </a:rPr>
              <a:t>doms</a:t>
            </a:r>
            <a:r>
              <a:rPr lang="en-US" sz="1600" b="1" dirty="0">
                <a:latin typeface="Ayuthaya"/>
                <a:cs typeface="Ayuthaya"/>
              </a:rPr>
              <a:t>: T;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</a:p>
          <a:p>
            <a:r>
              <a:rPr lang="en-US" sz="1600" b="1" dirty="0">
                <a:latin typeface="Ayuthaya"/>
                <a:cs typeface="Ayuthaya"/>
              </a:rPr>
              <a:t>    if (</a:t>
            </a:r>
            <a:r>
              <a:rPr lang="en-US" sz="1600" b="1" dirty="0" err="1">
                <a:latin typeface="Ayuthaya"/>
                <a:cs typeface="Ayuthaya"/>
              </a:rPr>
              <a:t>def</a:t>
            </a:r>
            <a:r>
              <a:rPr lang="en-US" sz="1600" b="1" dirty="0">
                <a:latin typeface="Ayuthaya"/>
                <a:cs typeface="Ayuthaya"/>
              </a:rPr>
              <a:t>(</a:t>
            </a:r>
            <a:r>
              <a:rPr lang="en-US" sz="1600" b="1" dirty="0" err="1">
                <a:latin typeface="Ayuthaya"/>
                <a:cs typeface="Ayuthaya"/>
              </a:rPr>
              <a:t>getvalue</a:t>
            </a:r>
            <a:r>
              <a:rPr lang="en-US" sz="1600" b="1" dirty="0">
                <a:latin typeface="Ayuthaya"/>
                <a:cs typeface="Ayuthaya"/>
              </a:rPr>
              <a:t>(node))) {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  <a:r>
              <a:rPr lang="en-US" sz="1600" b="1" dirty="0" err="1">
                <a:latin typeface="Ayuthaya"/>
                <a:cs typeface="Ayuthaya"/>
              </a:rPr>
              <a:t>doms</a:t>
            </a:r>
            <a:r>
              <a:rPr lang="en-US" sz="1600" b="1" dirty="0">
                <a:latin typeface="Ayuthaya"/>
                <a:cs typeface="Ayuthaya"/>
              </a:rPr>
              <a:t> = </a:t>
            </a:r>
            <a:r>
              <a:rPr lang="en-US" sz="1600" b="1" dirty="0" err="1">
                <a:latin typeface="Ayuthaya"/>
                <a:cs typeface="Ayuthaya"/>
              </a:rPr>
              <a:t>getvalue</a:t>
            </a:r>
            <a:r>
              <a:rPr lang="en-US" sz="1600" b="1" dirty="0">
                <a:latin typeface="Ayuthaya"/>
                <a:cs typeface="Ayuthaya"/>
              </a:rPr>
              <a:t>(node);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</a:p>
          <a:p>
            <a:r>
              <a:rPr lang="en-US" sz="1600" b="1" dirty="0">
                <a:latin typeface="Ayuthaya"/>
                <a:cs typeface="Ayuthaya"/>
              </a:rPr>
              <a:t>    } else {</a:t>
            </a:r>
          </a:p>
          <a:p>
            <a:r>
              <a:rPr lang="en-US" sz="1600" b="1" dirty="0">
                <a:latin typeface="Ayuthaya"/>
                <a:cs typeface="Ayuthaya"/>
              </a:rPr>
              <a:t>        if (</a:t>
            </a:r>
            <a:r>
              <a:rPr lang="en-US" sz="1600" b="1" dirty="0" err="1">
                <a:latin typeface="Ayuthaya"/>
                <a:cs typeface="Ayuthaya"/>
              </a:rPr>
              <a:t>node.id</a:t>
            </a:r>
            <a:r>
              <a:rPr lang="en-US" sz="1600" b="1" dirty="0">
                <a:latin typeface="Ayuthaya"/>
                <a:cs typeface="Ayuthaya"/>
              </a:rPr>
              <a:t> == 0) {</a:t>
            </a:r>
          </a:p>
          <a:p>
            <a:r>
              <a:rPr lang="en-US" sz="1600" b="1" dirty="0">
                <a:latin typeface="Ayuthaya"/>
                <a:cs typeface="Ayuthaya"/>
              </a:rPr>
              <a:t>            add(</a:t>
            </a:r>
            <a:r>
              <a:rPr lang="en-US" sz="1600" b="1" dirty="0" err="1">
                <a:latin typeface="Ayuthaya"/>
                <a:cs typeface="Ayuthaya"/>
              </a:rPr>
              <a:t>doms</a:t>
            </a:r>
            <a:r>
              <a:rPr lang="en-US" sz="1600" b="1" dirty="0">
                <a:latin typeface="Ayuthaya"/>
                <a:cs typeface="Ayuthaya"/>
              </a:rPr>
              <a:t>, </a:t>
            </a:r>
            <a:r>
              <a:rPr lang="en-US" sz="1600" b="1" dirty="0" smtClean="0">
                <a:latin typeface="Ayuthaya"/>
                <a:cs typeface="Ayuthaya"/>
              </a:rPr>
              <a:t>string(id));</a:t>
            </a:r>
            <a:endParaRPr lang="en-US" sz="1600" b="1" dirty="0">
              <a:latin typeface="Ayuthaya"/>
              <a:cs typeface="Ayuthaya"/>
            </a:endParaRPr>
          </a:p>
          <a:p>
            <a:r>
              <a:rPr lang="en-US" sz="1600" b="1" dirty="0">
                <a:latin typeface="Ayuthaya"/>
                <a:cs typeface="Ayuthaya"/>
              </a:rPr>
              <a:t>        } else {</a:t>
            </a:r>
          </a:p>
          <a:p>
            <a:r>
              <a:rPr lang="en-US" sz="1600" b="1" dirty="0">
                <a:latin typeface="Ayuthaya"/>
                <a:cs typeface="Ayuthaya"/>
              </a:rPr>
              <a:t>            </a:t>
            </a:r>
            <a:r>
              <a:rPr lang="en-US" sz="1600" b="1" dirty="0" err="1">
                <a:latin typeface="Ayuthaya"/>
                <a:cs typeface="Ayuthaya"/>
              </a:rPr>
              <a:t>doms</a:t>
            </a:r>
            <a:r>
              <a:rPr lang="en-US" sz="1600" b="1" dirty="0">
                <a:latin typeface="Ayuthaya"/>
                <a:cs typeface="Ayuthaya"/>
              </a:rPr>
              <a:t> = </a:t>
            </a:r>
            <a:r>
              <a:rPr lang="en-US" sz="1600" b="1" dirty="0" err="1">
                <a:latin typeface="Ayuthaya"/>
                <a:cs typeface="Ayuthaya"/>
              </a:rPr>
              <a:t>allNodeIds</a:t>
            </a:r>
            <a:r>
              <a:rPr lang="en-US" sz="1600" b="1" dirty="0"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latin typeface="Ayuthaya"/>
                <a:cs typeface="Ayuthaya"/>
              </a:rPr>
              <a:t>        }</a:t>
            </a:r>
          </a:p>
          <a:p>
            <a:r>
              <a:rPr lang="en-US" sz="1600" b="1" dirty="0">
                <a:latin typeface="Ayuthaya"/>
                <a:cs typeface="Ayuthaya"/>
              </a:rPr>
              <a:t>    }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  <a:r>
              <a:rPr lang="en-US" sz="1600" b="1" dirty="0" err="1">
                <a:latin typeface="Ayuthaya"/>
                <a:cs typeface="Ayuthaya"/>
              </a:rPr>
              <a:t>foreach</a:t>
            </a:r>
            <a:r>
              <a:rPr lang="en-US" sz="1600" b="1" dirty="0">
                <a:latin typeface="Ayuthaya"/>
                <a:cs typeface="Ayuthaya"/>
              </a:rPr>
              <a:t>(</a:t>
            </a:r>
            <a:r>
              <a:rPr lang="en-US" sz="1600" b="1" dirty="0" err="1">
                <a:latin typeface="Ayuthaya"/>
                <a:cs typeface="Ayuthaya"/>
              </a:rPr>
              <a:t>i:int</a:t>
            </a:r>
            <a:r>
              <a:rPr lang="en-US" sz="1600" b="1" dirty="0">
                <a:latin typeface="Ayuthaya"/>
                <a:cs typeface="Ayuthaya"/>
              </a:rPr>
              <a:t>; </a:t>
            </a:r>
            <a:r>
              <a:rPr lang="en-US" sz="1600" b="1" dirty="0" err="1">
                <a:latin typeface="Ayuthaya"/>
                <a:cs typeface="Ayuthaya"/>
              </a:rPr>
              <a:t>def</a:t>
            </a:r>
            <a:r>
              <a:rPr lang="en-US" sz="1600" b="1" dirty="0">
                <a:latin typeface="Ayuthaya"/>
                <a:cs typeface="Ayuthaya"/>
              </a:rPr>
              <a:t>(</a:t>
            </a:r>
            <a:r>
              <a:rPr lang="en-US" sz="1600" b="1" dirty="0" err="1">
                <a:latin typeface="Ayuthaya"/>
                <a:cs typeface="Ayuthaya"/>
              </a:rPr>
              <a:t>node.predecessors</a:t>
            </a:r>
            <a:r>
              <a:rPr lang="en-US" sz="1600" b="1" dirty="0">
                <a:latin typeface="Ayuthaya"/>
                <a:cs typeface="Ayuthaya"/>
              </a:rPr>
              <a:t>[</a:t>
            </a:r>
            <a:r>
              <a:rPr lang="en-US" sz="1600" b="1" dirty="0" err="1">
                <a:latin typeface="Ayuthaya"/>
                <a:cs typeface="Ayuthaya"/>
              </a:rPr>
              <a:t>i</a:t>
            </a:r>
            <a:r>
              <a:rPr lang="en-US" sz="1600" b="1" dirty="0">
                <a:latin typeface="Ayuthaya"/>
                <a:cs typeface="Ayuthaya"/>
              </a:rPr>
              <a:t>])) {</a:t>
            </a:r>
          </a:p>
          <a:p>
            <a:r>
              <a:rPr lang="en-US" sz="1600" b="1" dirty="0">
                <a:latin typeface="Ayuthaya"/>
                <a:cs typeface="Ayuthaya"/>
              </a:rPr>
              <a:t>        if (</a:t>
            </a:r>
            <a:r>
              <a:rPr lang="en-US" sz="1600" b="1" dirty="0" err="1">
                <a:latin typeface="Ayuthaya"/>
                <a:cs typeface="Ayuthaya"/>
              </a:rPr>
              <a:t>def</a:t>
            </a:r>
            <a:r>
              <a:rPr lang="en-US" sz="1600" b="1" dirty="0">
                <a:latin typeface="Ayuthaya"/>
                <a:cs typeface="Ayuthaya"/>
              </a:rPr>
              <a:t>(</a:t>
            </a:r>
            <a:r>
              <a:rPr lang="en-US" sz="1600" b="1" dirty="0" err="1">
                <a:latin typeface="Ayuthaya"/>
                <a:cs typeface="Ayuthaya"/>
              </a:rPr>
              <a:t>getvalue</a:t>
            </a:r>
            <a:r>
              <a:rPr lang="en-US" sz="1600" b="1" dirty="0">
                <a:latin typeface="Ayuthaya"/>
                <a:cs typeface="Ayuthaya"/>
              </a:rPr>
              <a:t>(</a:t>
            </a:r>
            <a:r>
              <a:rPr lang="en-US" sz="1600" b="1" dirty="0" err="1">
                <a:latin typeface="Ayuthaya"/>
                <a:cs typeface="Ayuthaya"/>
              </a:rPr>
              <a:t>node.predecessors</a:t>
            </a:r>
            <a:r>
              <a:rPr lang="en-US" sz="1600" b="1" dirty="0">
                <a:latin typeface="Ayuthaya"/>
                <a:cs typeface="Ayuthaya"/>
              </a:rPr>
              <a:t>[</a:t>
            </a:r>
            <a:r>
              <a:rPr lang="en-US" sz="1600" b="1" dirty="0" err="1">
                <a:latin typeface="Ayuthaya"/>
                <a:cs typeface="Ayuthaya"/>
              </a:rPr>
              <a:t>i</a:t>
            </a:r>
            <a:r>
              <a:rPr lang="en-US" sz="1600" b="1" dirty="0">
                <a:latin typeface="Ayuthaya"/>
                <a:cs typeface="Ayuthaya"/>
              </a:rPr>
              <a:t>])))</a:t>
            </a:r>
          </a:p>
          <a:p>
            <a:r>
              <a:rPr lang="en-US" sz="1600" b="1" dirty="0">
                <a:latin typeface="Ayuthaya"/>
                <a:cs typeface="Ayuthaya"/>
              </a:rPr>
              <a:t>            </a:t>
            </a:r>
            <a:r>
              <a:rPr lang="en-US" sz="1600" b="1" dirty="0" err="1">
                <a:latin typeface="Ayuthaya"/>
                <a:cs typeface="Ayuthaya"/>
              </a:rPr>
              <a:t>doms</a:t>
            </a:r>
            <a:r>
              <a:rPr lang="en-US" sz="1600" b="1" dirty="0">
                <a:latin typeface="Ayuthaya"/>
                <a:cs typeface="Ayuthaya"/>
              </a:rPr>
              <a:t> = intersect(</a:t>
            </a:r>
            <a:r>
              <a:rPr lang="en-US" sz="1600" b="1" dirty="0" err="1">
                <a:latin typeface="Ayuthaya"/>
                <a:cs typeface="Ayuthaya"/>
              </a:rPr>
              <a:t>doms</a:t>
            </a:r>
            <a:r>
              <a:rPr lang="en-US" sz="1600" b="1" dirty="0">
                <a:latin typeface="Ayuthaya"/>
                <a:cs typeface="Ayuthaya"/>
              </a:rPr>
              <a:t>, </a:t>
            </a:r>
            <a:r>
              <a:rPr lang="en-US" sz="1600" b="1" dirty="0" err="1">
                <a:latin typeface="Ayuthaya"/>
                <a:cs typeface="Ayuthaya"/>
              </a:rPr>
              <a:t>getvalue</a:t>
            </a:r>
            <a:r>
              <a:rPr lang="en-US" sz="1600" b="1" dirty="0">
                <a:latin typeface="Ayuthaya"/>
                <a:cs typeface="Ayuthaya"/>
              </a:rPr>
              <a:t>(</a:t>
            </a:r>
            <a:r>
              <a:rPr lang="en-US" sz="1600" b="1" dirty="0" err="1">
                <a:latin typeface="Ayuthaya"/>
                <a:cs typeface="Ayuthaya"/>
              </a:rPr>
              <a:t>node.predecessors</a:t>
            </a:r>
            <a:r>
              <a:rPr lang="en-US" sz="1600" b="1" dirty="0">
                <a:latin typeface="Ayuthaya"/>
                <a:cs typeface="Ayuthaya"/>
              </a:rPr>
              <a:t>[</a:t>
            </a:r>
            <a:r>
              <a:rPr lang="en-US" sz="1600" b="1" dirty="0" err="1">
                <a:latin typeface="Ayuthaya"/>
                <a:cs typeface="Ayuthaya"/>
              </a:rPr>
              <a:t>i</a:t>
            </a:r>
            <a:r>
              <a:rPr lang="en-US" sz="1600" b="1" dirty="0">
                <a:latin typeface="Ayuthaya"/>
                <a:cs typeface="Ayuthaya"/>
              </a:rPr>
              <a:t>]));</a:t>
            </a:r>
          </a:p>
          <a:p>
            <a:r>
              <a:rPr lang="en-US" sz="1600" b="1" dirty="0">
                <a:latin typeface="Ayuthaya"/>
                <a:cs typeface="Ayuthaya"/>
              </a:rPr>
              <a:t>    }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</a:p>
          <a:p>
            <a:r>
              <a:rPr lang="en-US" sz="1600" b="1" dirty="0">
                <a:latin typeface="Ayuthaya"/>
                <a:cs typeface="Ayuthaya"/>
              </a:rPr>
              <a:t>    add(</a:t>
            </a:r>
            <a:r>
              <a:rPr lang="en-US" sz="1600" b="1" dirty="0" err="1">
                <a:latin typeface="Ayuthaya"/>
                <a:cs typeface="Ayuthaya"/>
              </a:rPr>
              <a:t>doms</a:t>
            </a:r>
            <a:r>
              <a:rPr lang="en-US" sz="1600" b="1" dirty="0">
                <a:latin typeface="Ayuthaya"/>
                <a:cs typeface="Ayuthaya"/>
              </a:rPr>
              <a:t>, </a:t>
            </a:r>
            <a:r>
              <a:rPr lang="en-US" sz="1600" b="1" dirty="0" smtClean="0">
                <a:latin typeface="Ayuthaya"/>
                <a:cs typeface="Ayuthaya"/>
              </a:rPr>
              <a:t>string(id));</a:t>
            </a:r>
            <a:endParaRPr lang="en-US" sz="1600" b="1" dirty="0">
              <a:latin typeface="Ayuthaya"/>
              <a:cs typeface="Ayuthaya"/>
            </a:endParaRPr>
          </a:p>
          <a:p>
            <a:r>
              <a:rPr lang="en-US" sz="1600" b="1" dirty="0">
                <a:latin typeface="Ayuthaya"/>
                <a:cs typeface="Ayuthaya"/>
              </a:rPr>
              <a:t>    return </a:t>
            </a:r>
            <a:r>
              <a:rPr lang="en-US" sz="1600" b="1" dirty="0" err="1">
                <a:latin typeface="Ayuthaya"/>
                <a:cs typeface="Ayuthaya"/>
              </a:rPr>
              <a:t>doms</a:t>
            </a:r>
            <a:r>
              <a:rPr lang="en-US" sz="1600" b="1" dirty="0"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latin typeface="Ayuthaya"/>
                <a:cs typeface="Ayuthaya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9921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935305"/>
          </a:xfrm>
        </p:spPr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61435"/>
            <a:ext cx="8229600" cy="600164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  <a:latin typeface="Ayuthaya"/>
                <a:cs typeface="Ayuthaya"/>
              </a:rPr>
              <a:t>type T = set of string</a:t>
            </a:r>
            <a:r>
              <a:rPr lang="en-US" sz="1600" b="1" dirty="0" smtClean="0">
                <a:solidFill>
                  <a:srgbClr val="FF6600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 err="1">
                <a:solidFill>
                  <a:srgbClr val="FF6600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FF6600"/>
                </a:solidFill>
                <a:latin typeface="Ayuthaya"/>
                <a:cs typeface="Ayuthaya"/>
              </a:rPr>
              <a:t>: map[string] of set of string;</a:t>
            </a:r>
            <a:endParaRPr lang="en-US" sz="1600" b="1" dirty="0" smtClean="0">
              <a:solidFill>
                <a:srgbClr val="FF6600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dominators := traversal(node: 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CFGNode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): T {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: set of string;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...</a:t>
            </a: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return 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;</a:t>
            </a:r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}</a:t>
            </a:r>
          </a:p>
          <a:p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collect := traversal(node: </a:t>
            </a:r>
            <a:r>
              <a:rPr lang="en-US" sz="1600" b="1" dirty="0" err="1">
                <a:solidFill>
                  <a:srgbClr val="0000FF"/>
                </a:solidFill>
                <a:latin typeface="Ayuthaya"/>
                <a:cs typeface="Ayuthaya"/>
              </a:rPr>
              <a:t>CFGNode</a:t>
            </a:r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) {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...</a:t>
            </a:r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}</a:t>
            </a:r>
            <a:endParaRPr lang="en-US" sz="1600" b="1" dirty="0" smtClean="0">
              <a:solidFill>
                <a:srgbClr val="0000FF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fp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fixp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curr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,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prev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: T):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bool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{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	</a:t>
            </a:r>
            <a:r>
              <a:rPr lang="is-I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…</a:t>
            </a:r>
            <a:endParaRPr lang="en-US" sz="1600" b="1" dirty="0">
              <a:solidFill>
                <a:srgbClr val="008000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}</a:t>
            </a: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pt-BR" sz="1600" b="1" dirty="0" err="1">
                <a:solidFill>
                  <a:srgbClr val="FF0000"/>
                </a:solidFill>
                <a:latin typeface="Ayuthaya"/>
                <a:cs typeface="Ayuthaya"/>
              </a:rPr>
              <a:t>visit</a:t>
            </a:r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(input, </a:t>
            </a:r>
            <a:r>
              <a:rPr lang="pt-BR" sz="1600" b="1" dirty="0" err="1">
                <a:solidFill>
                  <a:srgbClr val="FF0000"/>
                </a:solidFill>
                <a:latin typeface="Ayuthaya"/>
                <a:cs typeface="Ayuthaya"/>
              </a:rPr>
              <a:t>visitor</a:t>
            </a:r>
            <a:r>
              <a:rPr lang="pt-BR" sz="1600" b="1" dirty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{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before method: Method -&gt; {</a:t>
            </a:r>
            <a:endParaRPr lang="pt-BR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	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(method)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traverse(..., </a:t>
            </a:r>
            <a:r>
              <a:rPr lang="it-IT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dominators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, fp);</a:t>
            </a:r>
          </a:p>
          <a:p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	traverse</a:t>
            </a:r>
            <a:r>
              <a:rPr lang="it-IT" sz="1600" b="1" dirty="0">
                <a:solidFill>
                  <a:srgbClr val="FF0000"/>
                </a:solidFill>
                <a:latin typeface="Ayuthaya"/>
                <a:cs typeface="Ayuthaya"/>
              </a:rPr>
              <a:t>(..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., </a:t>
            </a:r>
            <a:r>
              <a:rPr lang="it-IT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collect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)</a:t>
            </a:r>
            <a:r>
              <a:rPr lang="it-IT" sz="1600" b="1" dirty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  <a:endParaRPr lang="pt-BR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}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});</a:t>
            </a:r>
            <a:endParaRPr lang="en-US" sz="1600" b="1" dirty="0">
              <a:solidFill>
                <a:srgbClr val="FF0000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4397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935305"/>
          </a:xfrm>
        </p:spPr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61435"/>
            <a:ext cx="8229600" cy="600164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type T = set of string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: map[string] of set of string;</a:t>
            </a:r>
            <a:endParaRPr lang="en-US" sz="1600" b="1" dirty="0" smtClean="0">
              <a:solidFill>
                <a:srgbClr val="D9D9D9"/>
              </a:solidFill>
              <a:latin typeface="Ayuthaya"/>
              <a:cs typeface="Ayuthaya"/>
            </a:endParaRPr>
          </a:p>
          <a:p>
            <a:endParaRPr lang="en-US" sz="1600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dominators := traversal(node: </a:t>
            </a:r>
            <a:r>
              <a:rPr lang="en-US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CFGNode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): T {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: set of string;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...</a:t>
            </a: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return </a:t>
            </a:r>
            <a:r>
              <a:rPr lang="en-US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}</a:t>
            </a:r>
          </a:p>
          <a:p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collect := traversal(node: </a:t>
            </a:r>
            <a:r>
              <a:rPr lang="en-US" sz="1600" b="1" dirty="0" err="1">
                <a:solidFill>
                  <a:srgbClr val="0000FF"/>
                </a:solidFill>
                <a:latin typeface="Ayuthaya"/>
                <a:cs typeface="Ayuthaya"/>
              </a:rPr>
              <a:t>CFGNode</a:t>
            </a:r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) {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...</a:t>
            </a:r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}</a:t>
            </a:r>
            <a:endParaRPr lang="en-US" sz="1600" b="1" dirty="0" smtClean="0">
              <a:solidFill>
                <a:srgbClr val="0000FF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fp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fixp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curr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,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prev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: T):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bool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{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is-I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…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}</a:t>
            </a:r>
          </a:p>
          <a:p>
            <a:endParaRPr lang="en-US" sz="1600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pt-BR" sz="1600" b="1" dirty="0" err="1">
                <a:solidFill>
                  <a:srgbClr val="D9D9D9"/>
                </a:solidFill>
                <a:latin typeface="Ayuthaya"/>
                <a:cs typeface="Ayuthaya"/>
              </a:rPr>
              <a:t>visit</a:t>
            </a:r>
            <a:r>
              <a:rPr lang="pt-BR" sz="1600" b="1" dirty="0">
                <a:solidFill>
                  <a:srgbClr val="D9D9D9"/>
                </a:solidFill>
                <a:latin typeface="Ayuthaya"/>
                <a:cs typeface="Ayuthaya"/>
              </a:rPr>
              <a:t>(</a:t>
            </a:r>
            <a:r>
              <a:rPr lang="pt-BR" sz="1600" b="1" dirty="0" err="1">
                <a:solidFill>
                  <a:srgbClr val="D9D9D9"/>
                </a:solidFill>
                <a:latin typeface="Ayuthaya"/>
                <a:cs typeface="Ayuthaya"/>
              </a:rPr>
              <a:t>p</a:t>
            </a:r>
            <a:r>
              <a:rPr lang="pt-BR" sz="1600" b="1" dirty="0">
                <a:solidFill>
                  <a:srgbClr val="D9D9D9"/>
                </a:solidFill>
                <a:latin typeface="Ayuthaya"/>
                <a:cs typeface="Ayuthaya"/>
              </a:rPr>
              <a:t>, </a:t>
            </a:r>
            <a:r>
              <a:rPr lang="pt-BR" sz="1600" b="1" dirty="0" err="1">
                <a:solidFill>
                  <a:srgbClr val="D9D9D9"/>
                </a:solidFill>
                <a:latin typeface="Ayuthaya"/>
                <a:cs typeface="Ayuthaya"/>
              </a:rPr>
              <a:t>visitor</a:t>
            </a:r>
            <a:r>
              <a:rPr lang="pt-BR" sz="1600" b="1" dirty="0">
                <a:solidFill>
                  <a:srgbClr val="D9D9D9"/>
                </a:solidFill>
                <a:latin typeface="Ayuthaya"/>
                <a:cs typeface="Ayuthaya"/>
              </a:rPr>
              <a:t> </a:t>
            </a:r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{</a:t>
            </a: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before method: Method -&gt; {</a:t>
            </a:r>
            <a:endParaRPr lang="pt-BR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	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(method)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traverse(..., </a:t>
            </a:r>
            <a:r>
              <a:rPr lang="it-IT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dominators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, fp);</a:t>
            </a:r>
          </a:p>
          <a:p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	traverse</a:t>
            </a:r>
            <a:r>
              <a:rPr lang="it-IT" sz="1600" b="1" dirty="0">
                <a:solidFill>
                  <a:srgbClr val="D9D9D9"/>
                </a:solidFill>
                <a:latin typeface="Ayuthaya"/>
                <a:cs typeface="Ayuthaya"/>
              </a:rPr>
              <a:t>(..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., </a:t>
            </a:r>
            <a:r>
              <a:rPr lang="it-IT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collect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)</a:t>
            </a:r>
            <a:r>
              <a:rPr lang="it-IT" sz="1600" b="1" dirty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  <a:endParaRPr lang="pt-BR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}</a:t>
            </a: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});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11177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73854"/>
            <a:ext cx="8446939" cy="3046988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yuthaya"/>
                <a:cs typeface="Ayuthaya"/>
              </a:rPr>
              <a:t>doms</a:t>
            </a:r>
            <a:r>
              <a:rPr lang="en-US" sz="1600" b="1" dirty="0">
                <a:latin typeface="Ayuthaya"/>
                <a:cs typeface="Ayuthaya"/>
              </a:rPr>
              <a:t>: map[string] of set of string;</a:t>
            </a:r>
            <a:endParaRPr lang="en-US" sz="1600" b="1" dirty="0" smtClean="0">
              <a:latin typeface="Ayuthaya"/>
              <a:cs typeface="Ayuthaya"/>
            </a:endParaRPr>
          </a:p>
          <a:p>
            <a:endParaRPr lang="en-US" sz="1600" b="1" dirty="0">
              <a:latin typeface="Ayuthaya"/>
              <a:cs typeface="Ayuthaya"/>
            </a:endParaRPr>
          </a:p>
          <a:p>
            <a:r>
              <a:rPr lang="en-US" sz="1600" b="1" dirty="0" smtClean="0">
                <a:latin typeface="Ayuthaya"/>
                <a:cs typeface="Ayuthaya"/>
              </a:rPr>
              <a:t>collect </a:t>
            </a:r>
            <a:r>
              <a:rPr lang="en-US" sz="1600" b="1" dirty="0">
                <a:latin typeface="Ayuthaya"/>
                <a:cs typeface="Ayuthaya"/>
              </a:rPr>
              <a:t>:= traversal(node: </a:t>
            </a:r>
            <a:r>
              <a:rPr lang="en-US" sz="1600" b="1" dirty="0" err="1">
                <a:latin typeface="Ayuthaya"/>
                <a:cs typeface="Ayuthaya"/>
              </a:rPr>
              <a:t>CFGNode</a:t>
            </a:r>
            <a:r>
              <a:rPr lang="en-US" sz="1600" b="1" dirty="0">
                <a:latin typeface="Ayuthaya"/>
                <a:cs typeface="Ayuthaya"/>
              </a:rPr>
              <a:t>) {</a:t>
            </a:r>
          </a:p>
          <a:p>
            <a:endParaRPr lang="en-US" sz="1600" b="1" dirty="0" smtClean="0">
              <a:latin typeface="Ayuthaya"/>
              <a:cs typeface="Ayuthaya"/>
            </a:endParaRPr>
          </a:p>
          <a:p>
            <a:r>
              <a:rPr lang="en-US" sz="1600" b="1" dirty="0" smtClean="0">
                <a:latin typeface="Ayuthaya"/>
                <a:cs typeface="Ayuthaya"/>
              </a:rPr>
              <a:t>    </a:t>
            </a:r>
            <a:r>
              <a:rPr lang="en-US" sz="1600" b="1" dirty="0">
                <a:latin typeface="Ayuthaya"/>
                <a:cs typeface="Ayuthaya"/>
              </a:rPr>
              <a:t>if (</a:t>
            </a:r>
            <a:r>
              <a:rPr lang="en-US" sz="1600" b="1" dirty="0" err="1">
                <a:latin typeface="Ayuthaya"/>
                <a:cs typeface="Ayuthaya"/>
              </a:rPr>
              <a:t>def</a:t>
            </a:r>
            <a:r>
              <a:rPr lang="en-US" sz="1600" b="1" dirty="0">
                <a:latin typeface="Ayuthaya"/>
                <a:cs typeface="Ayuthaya"/>
              </a:rPr>
              <a:t>(</a:t>
            </a:r>
            <a:r>
              <a:rPr lang="en-US" sz="1600" b="1" dirty="0" err="1">
                <a:latin typeface="Ayuthaya"/>
                <a:cs typeface="Ayuthaya"/>
              </a:rPr>
              <a:t>getvalue</a:t>
            </a:r>
            <a:r>
              <a:rPr lang="en-US" sz="1600" b="1" dirty="0">
                <a:latin typeface="Ayuthaya"/>
                <a:cs typeface="Ayuthaya"/>
              </a:rPr>
              <a:t>(node, dominators))) {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  <a:endParaRPr lang="en-US" sz="1600" b="1" dirty="0" smtClean="0">
              <a:latin typeface="Ayuthaya"/>
              <a:cs typeface="Ayuthaya"/>
            </a:endParaRPr>
          </a:p>
          <a:p>
            <a:r>
              <a:rPr lang="en-US" sz="1600" b="1" dirty="0">
                <a:latin typeface="Ayuthaya"/>
                <a:cs typeface="Ayuthaya"/>
              </a:rPr>
              <a:t>	</a:t>
            </a:r>
            <a:r>
              <a:rPr lang="en-US" sz="1600" b="1" dirty="0" smtClean="0"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latin typeface="Ayuthaya"/>
                <a:cs typeface="Ayuthaya"/>
              </a:rPr>
              <a:t>dom</a:t>
            </a:r>
            <a:r>
              <a:rPr lang="en-US" sz="1600" b="1" dirty="0" smtClean="0">
                <a:latin typeface="Ayuthaya"/>
                <a:cs typeface="Ayuthaya"/>
              </a:rPr>
              <a:t> </a:t>
            </a:r>
            <a:r>
              <a:rPr lang="en-US" sz="1600" b="1" dirty="0">
                <a:latin typeface="Ayuthaya"/>
                <a:cs typeface="Ayuthaya"/>
              </a:rPr>
              <a:t>:= </a:t>
            </a:r>
            <a:r>
              <a:rPr lang="en-US" sz="1600" b="1" dirty="0" err="1">
                <a:latin typeface="Ayuthaya"/>
                <a:cs typeface="Ayuthaya"/>
              </a:rPr>
              <a:t>getvalue</a:t>
            </a:r>
            <a:r>
              <a:rPr lang="en-US" sz="1600" b="1" dirty="0">
                <a:latin typeface="Ayuthaya"/>
                <a:cs typeface="Ayuthaya"/>
              </a:rPr>
              <a:t>(node, dominators);</a:t>
            </a:r>
          </a:p>
          <a:p>
            <a:r>
              <a:rPr lang="en-US" sz="1600" b="1" dirty="0">
                <a:latin typeface="Ayuthaya"/>
                <a:cs typeface="Ayuthaya"/>
              </a:rPr>
              <a:t>        </a:t>
            </a:r>
            <a:endParaRPr lang="en-US" sz="1600" b="1" dirty="0" smtClean="0">
              <a:latin typeface="Ayuthaya"/>
              <a:cs typeface="Ayuthaya"/>
            </a:endParaRPr>
          </a:p>
          <a:p>
            <a:r>
              <a:rPr lang="en-US" sz="1600" b="1" dirty="0">
                <a:latin typeface="Ayuthaya"/>
                <a:cs typeface="Ayuthaya"/>
              </a:rPr>
              <a:t>	</a:t>
            </a:r>
            <a:r>
              <a:rPr lang="en-US" sz="1600" b="1" dirty="0" smtClean="0"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latin typeface="Ayuthaya"/>
                <a:cs typeface="Ayuthaya"/>
              </a:rPr>
              <a:t>doms</a:t>
            </a:r>
            <a:r>
              <a:rPr lang="en-US" sz="1600" b="1" dirty="0">
                <a:latin typeface="Ayuthaya"/>
                <a:cs typeface="Ayuthaya"/>
              </a:rPr>
              <a:t>[string(</a:t>
            </a:r>
            <a:r>
              <a:rPr lang="en-US" sz="1600" b="1" dirty="0" err="1">
                <a:latin typeface="Ayuthaya"/>
                <a:cs typeface="Ayuthaya"/>
              </a:rPr>
              <a:t>node.id</a:t>
            </a:r>
            <a:r>
              <a:rPr lang="en-US" sz="1600" b="1" dirty="0">
                <a:latin typeface="Ayuthaya"/>
                <a:cs typeface="Ayuthaya"/>
              </a:rPr>
              <a:t>)] = </a:t>
            </a:r>
            <a:r>
              <a:rPr lang="en-US" sz="1600" b="1" dirty="0" err="1">
                <a:latin typeface="Ayuthaya"/>
                <a:cs typeface="Ayuthaya"/>
              </a:rPr>
              <a:t>dom</a:t>
            </a:r>
            <a:r>
              <a:rPr lang="en-US" sz="1600" b="1" dirty="0"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  <a:r>
              <a:rPr lang="en-US" sz="1600" b="1" dirty="0" smtClean="0">
                <a:latin typeface="Ayuthaya"/>
                <a:cs typeface="Ayuthaya"/>
              </a:rPr>
              <a:t>}</a:t>
            </a:r>
          </a:p>
          <a:p>
            <a:endParaRPr lang="en-US" sz="1600" b="1" dirty="0">
              <a:latin typeface="Ayuthaya"/>
              <a:cs typeface="Ayuthaya"/>
            </a:endParaRPr>
          </a:p>
          <a:p>
            <a:r>
              <a:rPr lang="en-US" sz="1600" b="1" dirty="0" smtClean="0">
                <a:latin typeface="Ayuthaya"/>
                <a:cs typeface="Ayuthaya"/>
              </a:rPr>
              <a:t>}</a:t>
            </a:r>
            <a:endParaRPr lang="en-US" sz="1600" b="1" dirty="0"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17985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935305"/>
          </a:xfrm>
        </p:spPr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61435"/>
            <a:ext cx="8229600" cy="600164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type T = set of string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: map[string] of set of string;</a:t>
            </a:r>
            <a:endParaRPr lang="en-US" sz="1600" b="1" dirty="0" smtClean="0">
              <a:solidFill>
                <a:srgbClr val="D9D9D9"/>
              </a:solidFill>
              <a:latin typeface="Ayuthaya"/>
              <a:cs typeface="Ayuthaya"/>
            </a:endParaRPr>
          </a:p>
          <a:p>
            <a:endParaRPr lang="en-US" sz="1600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dominators := traversal(node: </a:t>
            </a:r>
            <a:r>
              <a:rPr lang="en-US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CFGNode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): T {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: set of string;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...</a:t>
            </a: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return </a:t>
            </a:r>
            <a:r>
              <a:rPr lang="en-US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}</a:t>
            </a:r>
          </a:p>
          <a:p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collect := traversal(node: </a:t>
            </a:r>
            <a:r>
              <a:rPr lang="en-US" sz="1600" b="1" dirty="0" err="1">
                <a:solidFill>
                  <a:srgbClr val="0000FF"/>
                </a:solidFill>
                <a:latin typeface="Ayuthaya"/>
                <a:cs typeface="Ayuthaya"/>
              </a:rPr>
              <a:t>CFGNode</a:t>
            </a:r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) {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...</a:t>
            </a:r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}</a:t>
            </a:r>
            <a:endParaRPr lang="en-US" sz="1600" b="1" dirty="0" smtClean="0">
              <a:solidFill>
                <a:srgbClr val="0000FF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fp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fixp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curr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,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prev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: T):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bool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{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is-I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…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}</a:t>
            </a:r>
          </a:p>
          <a:p>
            <a:endParaRPr lang="en-US" sz="1600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pt-BR" sz="1600" b="1" dirty="0" err="1">
                <a:solidFill>
                  <a:srgbClr val="D9D9D9"/>
                </a:solidFill>
                <a:latin typeface="Ayuthaya"/>
                <a:cs typeface="Ayuthaya"/>
              </a:rPr>
              <a:t>visit</a:t>
            </a:r>
            <a:r>
              <a:rPr lang="pt-BR" sz="1600" b="1" dirty="0">
                <a:solidFill>
                  <a:srgbClr val="D9D9D9"/>
                </a:solidFill>
                <a:latin typeface="Ayuthaya"/>
                <a:cs typeface="Ayuthaya"/>
              </a:rPr>
              <a:t>(</a:t>
            </a:r>
            <a:r>
              <a:rPr lang="pt-BR" sz="1600" b="1" dirty="0" err="1">
                <a:solidFill>
                  <a:srgbClr val="D9D9D9"/>
                </a:solidFill>
                <a:latin typeface="Ayuthaya"/>
                <a:cs typeface="Ayuthaya"/>
              </a:rPr>
              <a:t>p</a:t>
            </a:r>
            <a:r>
              <a:rPr lang="pt-BR" sz="1600" b="1" dirty="0">
                <a:solidFill>
                  <a:srgbClr val="D9D9D9"/>
                </a:solidFill>
                <a:latin typeface="Ayuthaya"/>
                <a:cs typeface="Ayuthaya"/>
              </a:rPr>
              <a:t>, </a:t>
            </a:r>
            <a:r>
              <a:rPr lang="pt-BR" sz="1600" b="1" dirty="0" err="1">
                <a:solidFill>
                  <a:srgbClr val="D9D9D9"/>
                </a:solidFill>
                <a:latin typeface="Ayuthaya"/>
                <a:cs typeface="Ayuthaya"/>
              </a:rPr>
              <a:t>visitor</a:t>
            </a:r>
            <a:r>
              <a:rPr lang="pt-BR" sz="1600" b="1" dirty="0">
                <a:solidFill>
                  <a:srgbClr val="D9D9D9"/>
                </a:solidFill>
                <a:latin typeface="Ayuthaya"/>
                <a:cs typeface="Ayuthaya"/>
              </a:rPr>
              <a:t> </a:t>
            </a:r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{</a:t>
            </a: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before method: Method -&gt; {</a:t>
            </a:r>
            <a:endParaRPr lang="pt-BR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	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(method)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traverse(..., </a:t>
            </a:r>
            <a:r>
              <a:rPr lang="it-IT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dominators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, fp);</a:t>
            </a:r>
          </a:p>
          <a:p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	traverse</a:t>
            </a:r>
            <a:r>
              <a:rPr lang="it-IT" sz="1600" b="1" dirty="0">
                <a:solidFill>
                  <a:srgbClr val="D9D9D9"/>
                </a:solidFill>
                <a:latin typeface="Ayuthaya"/>
                <a:cs typeface="Ayuthaya"/>
              </a:rPr>
              <a:t>(..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., </a:t>
            </a:r>
            <a:r>
              <a:rPr lang="it-IT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collect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)</a:t>
            </a:r>
            <a:r>
              <a:rPr lang="it-IT" sz="1600" b="1" dirty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  <a:endParaRPr lang="pt-BR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}</a:t>
            </a: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});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2722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935305"/>
          </a:xfrm>
        </p:spPr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61435"/>
            <a:ext cx="8229600" cy="600164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  <a:latin typeface="Ayuthaya"/>
                <a:cs typeface="Ayuthaya"/>
              </a:rPr>
              <a:t>type T = set of string</a:t>
            </a:r>
            <a:r>
              <a:rPr lang="en-US" sz="1600" b="1" dirty="0" smtClean="0">
                <a:solidFill>
                  <a:srgbClr val="FF6600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 err="1">
                <a:solidFill>
                  <a:srgbClr val="FF6600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FF6600"/>
                </a:solidFill>
                <a:latin typeface="Ayuthaya"/>
                <a:cs typeface="Ayuthaya"/>
              </a:rPr>
              <a:t>: map[string] of set of string;</a:t>
            </a:r>
            <a:endParaRPr lang="en-US" sz="1600" b="1" dirty="0" smtClean="0">
              <a:solidFill>
                <a:srgbClr val="FF6600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dominators := traversal(node: 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CFGNode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): T {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: set of string;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...</a:t>
            </a: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return </a:t>
            </a:r>
            <a:r>
              <a:rPr lang="en-US" sz="1600" b="1" dirty="0" err="1" smtClean="0">
                <a:solidFill>
                  <a:srgbClr val="0000FF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;</a:t>
            </a:r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}</a:t>
            </a:r>
          </a:p>
          <a:p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collect := traversal(node: </a:t>
            </a:r>
            <a:r>
              <a:rPr lang="en-US" sz="1600" b="1" dirty="0" err="1">
                <a:solidFill>
                  <a:srgbClr val="0000FF"/>
                </a:solidFill>
                <a:latin typeface="Ayuthaya"/>
                <a:cs typeface="Ayuthaya"/>
              </a:rPr>
              <a:t>CFGNode</a:t>
            </a:r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) {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Ayuthaya"/>
                <a:cs typeface="Ayuthaya"/>
              </a:rPr>
              <a:t>	...</a:t>
            </a:r>
            <a:endParaRPr lang="en-US" sz="1600" b="1" dirty="0">
              <a:solidFill>
                <a:srgbClr val="0000FF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Ayuthaya"/>
                <a:cs typeface="Ayuthaya"/>
              </a:rPr>
              <a:t>}</a:t>
            </a:r>
            <a:endParaRPr lang="en-US" sz="1600" b="1" dirty="0" smtClean="0">
              <a:solidFill>
                <a:srgbClr val="0000FF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fp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fixp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curr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,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prev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: T):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bool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{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	</a:t>
            </a:r>
            <a:r>
              <a:rPr lang="is-I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…</a:t>
            </a:r>
            <a:endParaRPr lang="en-US" sz="1600" b="1" dirty="0">
              <a:solidFill>
                <a:srgbClr val="008000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}</a:t>
            </a: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pt-BR" sz="1600" b="1" dirty="0" err="1">
                <a:solidFill>
                  <a:srgbClr val="FF0000"/>
                </a:solidFill>
                <a:latin typeface="Ayuthaya"/>
                <a:cs typeface="Ayuthaya"/>
              </a:rPr>
              <a:t>visit</a:t>
            </a:r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(input, </a:t>
            </a:r>
            <a:r>
              <a:rPr lang="pt-BR" sz="1600" b="1" dirty="0" err="1">
                <a:solidFill>
                  <a:srgbClr val="FF0000"/>
                </a:solidFill>
                <a:latin typeface="Ayuthaya"/>
                <a:cs typeface="Ayuthaya"/>
              </a:rPr>
              <a:t>visitor</a:t>
            </a:r>
            <a:r>
              <a:rPr lang="pt-BR" sz="1600" b="1" dirty="0">
                <a:solidFill>
                  <a:srgbClr val="FF0000"/>
                </a:solidFill>
                <a:latin typeface="Ayuthaya"/>
                <a:cs typeface="Ayuthaya"/>
              </a:rPr>
              <a:t> </a:t>
            </a:r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{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before method: Method -&gt; {</a:t>
            </a:r>
            <a:endParaRPr lang="pt-BR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	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FF0000"/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(method)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traverse(..., </a:t>
            </a:r>
            <a:r>
              <a:rPr lang="it-IT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dominators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, fp);</a:t>
            </a:r>
          </a:p>
          <a:p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	traverse</a:t>
            </a:r>
            <a:r>
              <a:rPr lang="it-IT" sz="1600" b="1" dirty="0">
                <a:solidFill>
                  <a:srgbClr val="FF0000"/>
                </a:solidFill>
                <a:latin typeface="Ayuthaya"/>
                <a:cs typeface="Ayuthaya"/>
              </a:rPr>
              <a:t>(..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., </a:t>
            </a:r>
            <a:r>
              <a:rPr lang="it-IT" sz="1600" b="1" dirty="0" err="1" smtClean="0">
                <a:solidFill>
                  <a:srgbClr val="FF0000"/>
                </a:solidFill>
                <a:latin typeface="Ayuthaya"/>
                <a:cs typeface="Ayuthaya"/>
              </a:rPr>
              <a:t>collect</a:t>
            </a:r>
            <a:r>
              <a:rPr lang="it-IT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)</a:t>
            </a:r>
            <a:r>
              <a:rPr lang="it-IT" sz="1600" b="1" dirty="0">
                <a:solidFill>
                  <a:srgbClr val="FF0000"/>
                </a:solidFill>
                <a:latin typeface="Ayuthaya"/>
                <a:cs typeface="Ayuthaya"/>
              </a:rPr>
              <a:t>;</a:t>
            </a:r>
            <a:endParaRPr lang="pt-BR" sz="1600" b="1" dirty="0">
              <a:solidFill>
                <a:srgbClr val="FF0000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	}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Ayuthaya"/>
                <a:cs typeface="Ayuthaya"/>
              </a:rPr>
              <a:t>});</a:t>
            </a:r>
            <a:endParaRPr lang="en-US" sz="1600" b="1" dirty="0">
              <a:solidFill>
                <a:srgbClr val="FF0000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449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935305"/>
          </a:xfrm>
        </p:spPr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61435"/>
            <a:ext cx="8229600" cy="600164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type T = set of string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: map[string] of set of string;</a:t>
            </a:r>
            <a:endParaRPr lang="en-US" sz="1600" b="1" dirty="0" smtClean="0">
              <a:solidFill>
                <a:srgbClr val="D9D9D9"/>
              </a:solidFill>
              <a:latin typeface="Ayuthaya"/>
              <a:cs typeface="Ayuthaya"/>
            </a:endParaRPr>
          </a:p>
          <a:p>
            <a:endParaRPr lang="en-US" sz="1600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dominators := traversal(node: </a:t>
            </a:r>
            <a:r>
              <a:rPr lang="en-US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CFGNode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): T {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: set of string;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...</a:t>
            </a: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return </a:t>
            </a:r>
            <a:r>
              <a:rPr lang="en-US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}</a:t>
            </a:r>
          </a:p>
          <a:p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collect := traversal(node: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CFGNode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) {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...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}</a:t>
            </a:r>
            <a:endParaRPr lang="en-US" sz="1600" b="1" dirty="0" smtClean="0">
              <a:solidFill>
                <a:srgbClr val="D9D9D9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fp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fixp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curr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,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prev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: T):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bool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{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	</a:t>
            </a:r>
            <a:r>
              <a:rPr lang="is-I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…</a:t>
            </a:r>
            <a:endParaRPr lang="en-US" sz="1600" b="1" dirty="0">
              <a:solidFill>
                <a:srgbClr val="008000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}</a:t>
            </a: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pt-BR" sz="1600" b="1" dirty="0" err="1">
                <a:solidFill>
                  <a:srgbClr val="D9D9D9"/>
                </a:solidFill>
                <a:latin typeface="Ayuthaya"/>
                <a:cs typeface="Ayuthaya"/>
              </a:rPr>
              <a:t>visit</a:t>
            </a:r>
            <a:r>
              <a:rPr lang="pt-BR" sz="1600" b="1" dirty="0">
                <a:solidFill>
                  <a:srgbClr val="D9D9D9"/>
                </a:solidFill>
                <a:latin typeface="Ayuthaya"/>
                <a:cs typeface="Ayuthaya"/>
              </a:rPr>
              <a:t>(</a:t>
            </a:r>
            <a:r>
              <a:rPr lang="pt-BR" sz="1600" b="1" dirty="0" err="1">
                <a:solidFill>
                  <a:srgbClr val="D9D9D9"/>
                </a:solidFill>
                <a:latin typeface="Ayuthaya"/>
                <a:cs typeface="Ayuthaya"/>
              </a:rPr>
              <a:t>p</a:t>
            </a:r>
            <a:r>
              <a:rPr lang="pt-BR" sz="1600" b="1" dirty="0">
                <a:solidFill>
                  <a:srgbClr val="D9D9D9"/>
                </a:solidFill>
                <a:latin typeface="Ayuthaya"/>
                <a:cs typeface="Ayuthaya"/>
              </a:rPr>
              <a:t>, </a:t>
            </a:r>
            <a:r>
              <a:rPr lang="pt-BR" sz="1600" b="1" dirty="0" err="1">
                <a:solidFill>
                  <a:srgbClr val="D9D9D9"/>
                </a:solidFill>
                <a:latin typeface="Ayuthaya"/>
                <a:cs typeface="Ayuthaya"/>
              </a:rPr>
              <a:t>visitor</a:t>
            </a:r>
            <a:r>
              <a:rPr lang="pt-BR" sz="1600" b="1" dirty="0">
                <a:solidFill>
                  <a:srgbClr val="D9D9D9"/>
                </a:solidFill>
                <a:latin typeface="Ayuthaya"/>
                <a:cs typeface="Ayuthaya"/>
              </a:rPr>
              <a:t> </a:t>
            </a:r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{</a:t>
            </a: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before method: Method -&gt; {</a:t>
            </a:r>
            <a:endParaRPr lang="pt-BR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	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(method)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traverse(..., </a:t>
            </a:r>
            <a:r>
              <a:rPr lang="it-IT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dominators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, fp);</a:t>
            </a:r>
          </a:p>
          <a:p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	traverse</a:t>
            </a:r>
            <a:r>
              <a:rPr lang="it-IT" sz="1600" b="1" dirty="0">
                <a:solidFill>
                  <a:srgbClr val="D9D9D9"/>
                </a:solidFill>
                <a:latin typeface="Ayuthaya"/>
                <a:cs typeface="Ayuthaya"/>
              </a:rPr>
              <a:t>(..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., </a:t>
            </a:r>
            <a:r>
              <a:rPr lang="it-IT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collect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)</a:t>
            </a:r>
            <a:r>
              <a:rPr lang="it-IT" sz="1600" b="1" dirty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  <a:endParaRPr lang="pt-BR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}</a:t>
            </a: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});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14072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73854"/>
            <a:ext cx="8446939" cy="1323439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yuthaya"/>
                <a:cs typeface="Ayuthaya"/>
              </a:rPr>
              <a:t>fp</a:t>
            </a:r>
            <a:r>
              <a:rPr lang="en-US" sz="1600" b="1" dirty="0">
                <a:latin typeface="Ayuthaya"/>
                <a:cs typeface="Ayuthaya"/>
              </a:rPr>
              <a:t> := </a:t>
            </a:r>
            <a:r>
              <a:rPr lang="en-US" sz="1600" b="1" dirty="0" err="1">
                <a:latin typeface="Ayuthaya"/>
                <a:cs typeface="Ayuthaya"/>
              </a:rPr>
              <a:t>fixp</a:t>
            </a:r>
            <a:r>
              <a:rPr lang="en-US" sz="1600" b="1" dirty="0">
                <a:latin typeface="Ayuthaya"/>
                <a:cs typeface="Ayuthaya"/>
              </a:rPr>
              <a:t>(</a:t>
            </a:r>
            <a:r>
              <a:rPr lang="en-US" sz="1600" b="1" dirty="0" err="1">
                <a:latin typeface="Ayuthaya"/>
                <a:cs typeface="Ayuthaya"/>
              </a:rPr>
              <a:t>curr</a:t>
            </a:r>
            <a:r>
              <a:rPr lang="en-US" sz="1600" b="1" dirty="0">
                <a:latin typeface="Ayuthaya"/>
                <a:cs typeface="Ayuthaya"/>
              </a:rPr>
              <a:t>, </a:t>
            </a:r>
            <a:r>
              <a:rPr lang="en-US" sz="1600" b="1" dirty="0" err="1">
                <a:latin typeface="Ayuthaya"/>
                <a:cs typeface="Ayuthaya"/>
              </a:rPr>
              <a:t>prev</a:t>
            </a:r>
            <a:r>
              <a:rPr lang="en-US" sz="1600" b="1" dirty="0">
                <a:latin typeface="Ayuthaya"/>
                <a:cs typeface="Ayuthaya"/>
              </a:rPr>
              <a:t>: T): </a:t>
            </a:r>
            <a:r>
              <a:rPr lang="en-US" sz="1600" b="1" dirty="0" err="1">
                <a:latin typeface="Ayuthaya"/>
                <a:cs typeface="Ayuthaya"/>
              </a:rPr>
              <a:t>bool</a:t>
            </a:r>
            <a:r>
              <a:rPr lang="en-US" sz="1600" b="1" dirty="0">
                <a:latin typeface="Ayuthaya"/>
                <a:cs typeface="Ayuthaya"/>
              </a:rPr>
              <a:t> {</a:t>
            </a:r>
          </a:p>
          <a:p>
            <a:r>
              <a:rPr lang="en-US" sz="1600" b="1" dirty="0">
                <a:latin typeface="Ayuthaya"/>
                <a:cs typeface="Ayuthaya"/>
              </a:rPr>
              <a:t>    </a:t>
            </a:r>
            <a:endParaRPr lang="en-US" sz="1600" b="1" dirty="0" smtClean="0">
              <a:latin typeface="Ayuthaya"/>
              <a:cs typeface="Ayuthaya"/>
            </a:endParaRPr>
          </a:p>
          <a:p>
            <a:r>
              <a:rPr lang="en-US" sz="1600" b="1" dirty="0">
                <a:latin typeface="Ayuthaya"/>
                <a:cs typeface="Ayuthaya"/>
              </a:rPr>
              <a:t>	</a:t>
            </a:r>
            <a:r>
              <a:rPr lang="en-US" sz="1600" b="1" dirty="0" smtClean="0">
                <a:latin typeface="Ayuthaya"/>
                <a:cs typeface="Ayuthaya"/>
              </a:rPr>
              <a:t>return </a:t>
            </a:r>
            <a:r>
              <a:rPr lang="en-US" sz="1600" b="1" dirty="0" err="1">
                <a:latin typeface="Ayuthaya"/>
                <a:cs typeface="Ayuthaya"/>
              </a:rPr>
              <a:t>curr</a:t>
            </a:r>
            <a:r>
              <a:rPr lang="en-US" sz="1600" b="1" dirty="0">
                <a:latin typeface="Ayuthaya"/>
                <a:cs typeface="Ayuthaya"/>
              </a:rPr>
              <a:t> == </a:t>
            </a:r>
            <a:r>
              <a:rPr lang="en-US" sz="1600" b="1" dirty="0" err="1">
                <a:latin typeface="Ayuthaya"/>
                <a:cs typeface="Ayuthaya"/>
              </a:rPr>
              <a:t>prev</a:t>
            </a:r>
            <a:r>
              <a:rPr lang="en-US" sz="1600" b="1" dirty="0">
                <a:latin typeface="Ayuthaya"/>
                <a:cs typeface="Ayuthaya"/>
              </a:rPr>
              <a:t>;</a:t>
            </a:r>
          </a:p>
          <a:p>
            <a:endParaRPr lang="en-US" sz="1600" b="1" dirty="0" smtClean="0">
              <a:latin typeface="Ayuthaya"/>
              <a:cs typeface="Ayuthaya"/>
            </a:endParaRPr>
          </a:p>
          <a:p>
            <a:r>
              <a:rPr lang="en-US" sz="1600" b="1" dirty="0" smtClean="0">
                <a:latin typeface="Ayuthaya"/>
                <a:cs typeface="Ayuthaya"/>
              </a:rPr>
              <a:t>}</a:t>
            </a:r>
            <a:r>
              <a:rPr lang="en-US" sz="1600" b="1" dirty="0">
                <a:latin typeface="Ayuthaya"/>
                <a:cs typeface="Ayuthaya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08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935305"/>
          </a:xfrm>
        </p:spPr>
        <p:txBody>
          <a:bodyPr/>
          <a:lstStyle/>
          <a:p>
            <a:r>
              <a:rPr lang="en-US" dirty="0" smtClean="0"/>
              <a:t>Dominator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61435"/>
            <a:ext cx="8229600" cy="6001644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type T = set of string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: map[string] of set of string;</a:t>
            </a:r>
            <a:endParaRPr lang="en-US" sz="1600" b="1" dirty="0" smtClean="0">
              <a:solidFill>
                <a:srgbClr val="D9D9D9"/>
              </a:solidFill>
              <a:latin typeface="Ayuthaya"/>
              <a:cs typeface="Ayuthaya"/>
            </a:endParaRPr>
          </a:p>
          <a:p>
            <a:endParaRPr lang="en-US" sz="1600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dominators := traversal(node: </a:t>
            </a:r>
            <a:r>
              <a:rPr lang="en-US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CFGNode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): T {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: set of string;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...</a:t>
            </a: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return </a:t>
            </a:r>
            <a:r>
              <a:rPr lang="en-US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doms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}</a:t>
            </a:r>
          </a:p>
          <a:p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collect := traversal(node: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CFGNode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) {</a:t>
            </a:r>
          </a:p>
          <a:p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...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}</a:t>
            </a:r>
            <a:endParaRPr lang="en-US" sz="1600" b="1" dirty="0" smtClean="0">
              <a:solidFill>
                <a:srgbClr val="D9D9D9"/>
              </a:solidFill>
              <a:latin typeface="Ayuthaya"/>
              <a:cs typeface="Ayuthaya"/>
            </a:endParaRP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fp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fixp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(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curr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,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prev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: T): </a:t>
            </a:r>
            <a:r>
              <a:rPr lang="en-US" sz="1600" b="1" dirty="0" err="1">
                <a:solidFill>
                  <a:srgbClr val="008000"/>
                </a:solidFill>
                <a:latin typeface="Ayuthaya"/>
                <a:cs typeface="Ayuthaya"/>
              </a:rPr>
              <a:t>bool</a:t>
            </a:r>
            <a:r>
              <a:rPr lang="en-US" sz="1600" b="1" dirty="0">
                <a:solidFill>
                  <a:srgbClr val="008000"/>
                </a:solidFill>
                <a:latin typeface="Ayuthaya"/>
                <a:cs typeface="Ayuthaya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{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	</a:t>
            </a:r>
            <a:r>
              <a:rPr lang="is-I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…</a:t>
            </a:r>
            <a:endParaRPr lang="en-US" sz="1600" b="1" dirty="0">
              <a:solidFill>
                <a:srgbClr val="008000"/>
              </a:solidFill>
              <a:latin typeface="Ayuthaya"/>
              <a:cs typeface="Ayuthaya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latin typeface="Ayuthaya"/>
                <a:cs typeface="Ayuthaya"/>
              </a:rPr>
              <a:t>}</a:t>
            </a:r>
          </a:p>
          <a:p>
            <a:endParaRPr lang="en-US" sz="1600" dirty="0">
              <a:latin typeface="Ayuthaya"/>
              <a:cs typeface="Ayuthaya"/>
            </a:endParaRPr>
          </a:p>
          <a:p>
            <a:r>
              <a:rPr lang="pt-BR" sz="1600" b="1" dirty="0" err="1">
                <a:solidFill>
                  <a:srgbClr val="D9D9D9"/>
                </a:solidFill>
                <a:latin typeface="Ayuthaya"/>
                <a:cs typeface="Ayuthaya"/>
              </a:rPr>
              <a:t>visit</a:t>
            </a:r>
            <a:r>
              <a:rPr lang="pt-BR" sz="1600" b="1" dirty="0">
                <a:solidFill>
                  <a:srgbClr val="D9D9D9"/>
                </a:solidFill>
                <a:latin typeface="Ayuthaya"/>
                <a:cs typeface="Ayuthaya"/>
              </a:rPr>
              <a:t>(</a:t>
            </a:r>
            <a:r>
              <a:rPr lang="pt-BR" sz="1600" b="1" dirty="0" err="1">
                <a:solidFill>
                  <a:srgbClr val="D9D9D9"/>
                </a:solidFill>
                <a:latin typeface="Ayuthaya"/>
                <a:cs typeface="Ayuthaya"/>
              </a:rPr>
              <a:t>p</a:t>
            </a:r>
            <a:r>
              <a:rPr lang="pt-BR" sz="1600" b="1" dirty="0">
                <a:solidFill>
                  <a:srgbClr val="D9D9D9"/>
                </a:solidFill>
                <a:latin typeface="Ayuthaya"/>
                <a:cs typeface="Ayuthaya"/>
              </a:rPr>
              <a:t>, </a:t>
            </a:r>
            <a:r>
              <a:rPr lang="pt-BR" sz="1600" b="1" dirty="0" err="1">
                <a:solidFill>
                  <a:srgbClr val="D9D9D9"/>
                </a:solidFill>
                <a:latin typeface="Ayuthaya"/>
                <a:cs typeface="Ayuthaya"/>
              </a:rPr>
              <a:t>visitor</a:t>
            </a:r>
            <a:r>
              <a:rPr lang="pt-BR" sz="1600" b="1" dirty="0">
                <a:solidFill>
                  <a:srgbClr val="D9D9D9"/>
                </a:solidFill>
                <a:latin typeface="Ayuthaya"/>
                <a:cs typeface="Ayuthaya"/>
              </a:rPr>
              <a:t> </a:t>
            </a:r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{</a:t>
            </a: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before method: Method -&gt; {</a:t>
            </a:r>
            <a:endParaRPr lang="pt-BR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	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cfg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 := </a:t>
            </a:r>
            <a:r>
              <a:rPr lang="en-US" sz="1600" b="1" dirty="0" err="1">
                <a:solidFill>
                  <a:srgbClr val="D9D9D9"/>
                </a:solidFill>
                <a:latin typeface="Ayuthaya"/>
                <a:cs typeface="Ayuthaya"/>
              </a:rPr>
              <a:t>getcfg</a:t>
            </a:r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(method)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</a:p>
          <a:p>
            <a:r>
              <a:rPr lang="en-US" sz="1600" b="1" dirty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en-US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traverse(..., </a:t>
            </a:r>
            <a:r>
              <a:rPr lang="it-IT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dominators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, fp);</a:t>
            </a:r>
          </a:p>
          <a:p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	traverse</a:t>
            </a:r>
            <a:r>
              <a:rPr lang="it-IT" sz="1600" b="1" dirty="0">
                <a:solidFill>
                  <a:srgbClr val="D9D9D9"/>
                </a:solidFill>
                <a:latin typeface="Ayuthaya"/>
                <a:cs typeface="Ayuthaya"/>
              </a:rPr>
              <a:t>(..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., </a:t>
            </a:r>
            <a:r>
              <a:rPr lang="it-IT" sz="1600" b="1" dirty="0" err="1" smtClean="0">
                <a:solidFill>
                  <a:srgbClr val="D9D9D9"/>
                </a:solidFill>
                <a:latin typeface="Ayuthaya"/>
                <a:cs typeface="Ayuthaya"/>
              </a:rPr>
              <a:t>collect</a:t>
            </a:r>
            <a:r>
              <a:rPr lang="it-IT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)</a:t>
            </a:r>
            <a:r>
              <a:rPr lang="it-IT" sz="1600" b="1" dirty="0">
                <a:solidFill>
                  <a:srgbClr val="D9D9D9"/>
                </a:solidFill>
                <a:latin typeface="Ayuthaya"/>
                <a:cs typeface="Ayuthaya"/>
              </a:rPr>
              <a:t>;</a:t>
            </a:r>
            <a:endParaRPr lang="pt-BR" sz="1600" b="1" dirty="0">
              <a:solidFill>
                <a:srgbClr val="D9D9D9"/>
              </a:solidFill>
              <a:latin typeface="Ayuthaya"/>
              <a:cs typeface="Ayuthaya"/>
            </a:endParaRP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	}</a:t>
            </a:r>
          </a:p>
          <a:p>
            <a:r>
              <a:rPr lang="pt-BR" sz="1600" b="1" dirty="0" smtClean="0">
                <a:solidFill>
                  <a:srgbClr val="D9D9D9"/>
                </a:solidFill>
                <a:latin typeface="Ayuthaya"/>
                <a:cs typeface="Ayuthaya"/>
              </a:rPr>
              <a:t>});</a:t>
            </a:r>
            <a:endParaRPr lang="en-US" sz="1600" b="1" dirty="0">
              <a:solidFill>
                <a:srgbClr val="D9D9D9"/>
              </a:solidFill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4970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s and Dialogues_2">
  <a:themeElements>
    <a:clrScheme name="Communications and Dialogues_2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ommunications and Dialogue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7440</TotalTime>
  <Pages>0</Pages>
  <Words>3458</Words>
  <Characters>0</Characters>
  <Application>Microsoft Macintosh PowerPoint</Application>
  <DocSecurity>0</DocSecurity>
  <PresentationFormat>On-screen Show (4:3)</PresentationFormat>
  <Lines>0</Lines>
  <Paragraphs>1475</Paragraphs>
  <Slides>113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113</vt:i4>
      </vt:variant>
    </vt:vector>
  </HeadingPairs>
  <TitlesOfParts>
    <vt:vector size="120" baseType="lpstr">
      <vt:lpstr>Arial</vt:lpstr>
      <vt:lpstr>Ayuthaya</vt:lpstr>
      <vt:lpstr>Courier New</vt:lpstr>
      <vt:lpstr>Times New Roman</vt:lpstr>
      <vt:lpstr>宋体</vt:lpstr>
      <vt:lpstr>Communications and Dialogues_2</vt:lpstr>
      <vt:lpstr>Default Design</vt:lpstr>
      <vt:lpstr>Program Analysis on Thousands of Projects</vt:lpstr>
      <vt:lpstr>Today’s tutorial is about Mining Software Repositories and performing Program Analysis at an Ultra-large-scale</vt:lpstr>
      <vt:lpstr>What do I mean by software repository?</vt:lpstr>
      <vt:lpstr>PowerPoint Presentation</vt:lpstr>
      <vt:lpstr>What features do they have?</vt:lpstr>
      <vt:lpstr>What do I mean by mining software repositories (MSR)?</vt:lpstr>
      <vt:lpstr>PowerPoint Presentation</vt:lpstr>
      <vt:lpstr>What are some examples of software repository mining?</vt:lpstr>
      <vt:lpstr>What is the most used programming language?</vt:lpstr>
      <vt:lpstr>What is the most used programming language?</vt:lpstr>
      <vt:lpstr>How many words are in commit messages?</vt:lpstr>
      <vt:lpstr>How has unit testing been adopted over time?</vt:lpstr>
      <vt:lpstr>What makes this ultra-large-scale mining?</vt:lpstr>
      <vt:lpstr>Previous examples queried...</vt:lpstr>
      <vt:lpstr>Previous examples queried...</vt:lpstr>
      <vt:lpstr>Let’s look at a real-world mining task!</vt:lpstr>
      <vt:lpstr>Finding use of assert</vt:lpstr>
      <vt:lpstr>PowerPoint Presentation</vt:lpstr>
      <vt:lpstr>Boa</vt:lpstr>
      <vt:lpstr>Boa's Global Impact</vt:lpstr>
      <vt:lpstr>PowerPoint Presentation</vt:lpstr>
      <vt:lpstr>Automatic Parallelization</vt:lpstr>
      <vt:lpstr>Abstracting MSR with Types</vt:lpstr>
      <vt:lpstr>Abstracting MSR with Types</vt:lpstr>
      <vt:lpstr>Abstracting MSR with Types</vt:lpstr>
      <vt:lpstr>Challenge: How can we make mining source code easier?</vt:lpstr>
      <vt:lpstr>Easing Source Code Mining with Visitors</vt:lpstr>
      <vt:lpstr>Easing Source Code Mining with Visitors</vt:lpstr>
      <vt:lpstr>Easing Source Code Mining with Visitors</vt:lpstr>
      <vt:lpstr>Easing Source Code Mining with Visitors</vt:lpstr>
      <vt:lpstr>Let’s revisit the assert use example.</vt:lpstr>
      <vt:lpstr>Finding use of assert</vt:lpstr>
      <vt:lpstr>Finding use of assert</vt:lpstr>
      <vt:lpstr>Finding use of assert</vt:lpstr>
      <vt:lpstr>Finding use of assert</vt:lpstr>
      <vt:lpstr>Finding use of assert</vt:lpstr>
      <vt:lpstr>Finding use of assert</vt:lpstr>
      <vt:lpstr>Let’s see that query in action!</vt:lpstr>
      <vt:lpstr>PowerPoint Presentation</vt:lpstr>
      <vt:lpstr>Another task: finding first time each file uses an annotation</vt:lpstr>
      <vt:lpstr>First Uses of Annotation</vt:lpstr>
      <vt:lpstr>First Uses of Annotation</vt:lpstr>
      <vt:lpstr>First Uses of Annotation</vt:lpstr>
      <vt:lpstr>First Uses of Annotation</vt:lpstr>
      <vt:lpstr>First Uses of Annotation</vt:lpstr>
      <vt:lpstr>Summary</vt:lpstr>
      <vt:lpstr>Break time!  Come back for more!</vt:lpstr>
      <vt:lpstr>Program Analysis  on  Thousands of Projects</vt:lpstr>
      <vt:lpstr>Outline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Program Analysis</vt:lpstr>
      <vt:lpstr>Applications of Program Analysis</vt:lpstr>
      <vt:lpstr>Two Flavors of Program Analysis</vt:lpstr>
      <vt:lpstr>Static Program Analysis</vt:lpstr>
      <vt:lpstr>Control and Data Flow Analysis</vt:lpstr>
      <vt:lpstr>Example CFG</vt:lpstr>
      <vt:lpstr>Data Flow Analysis</vt:lpstr>
      <vt:lpstr>Data Flow Analysis</vt:lpstr>
      <vt:lpstr>Data Flow Analysis</vt:lpstr>
      <vt:lpstr>PowerPoint Presentation</vt:lpstr>
      <vt:lpstr>Control/Data Flow Analysis in Boa</vt:lpstr>
      <vt:lpstr>Control Flow Graph (CFG) in Boa</vt:lpstr>
      <vt:lpstr>Control Flow Graph (CFG) in Boa</vt:lpstr>
      <vt:lpstr>Control Flow Graph (CFG) in Boa</vt:lpstr>
      <vt:lpstr>Control Flow Graph (CFG) in Boa</vt:lpstr>
      <vt:lpstr>PowerPoint Presentation</vt:lpstr>
      <vt:lpstr>Language Extension for Program Analysis Support</vt:lpstr>
      <vt:lpstr>Language Extension for Program Analysis Support</vt:lpstr>
      <vt:lpstr>Language Extension for Program Analysis Support</vt:lpstr>
      <vt:lpstr>Language Extension for Program Analysis Support</vt:lpstr>
      <vt:lpstr>Data Structures for Storing the Analysis Results</vt:lpstr>
      <vt:lpstr>Basic Functions</vt:lpstr>
      <vt:lpstr>Accessing Traversal Results</vt:lpstr>
      <vt:lpstr>PowerPoint Presentation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Dominator Analysis</vt:lpstr>
      <vt:lpstr>Other Examples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claudio</dc:creator>
  <cp:lastModifiedBy>Robert E Dyer</cp:lastModifiedBy>
  <cp:revision>339</cp:revision>
  <dcterms:created xsi:type="dcterms:W3CDTF">2007-11-18T15:33:43Z</dcterms:created>
  <dcterms:modified xsi:type="dcterms:W3CDTF">2017-11-12T03:12:53Z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1033-9.1.0.4280</vt:lpwstr>
  </property>
</Properties>
</file>